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8"/>
  </p:notesMasterIdLst>
  <p:handoutMasterIdLst>
    <p:handoutMasterId r:id="rId49"/>
  </p:handoutMasterIdLst>
  <p:sldIdLst>
    <p:sldId id="294" r:id="rId2"/>
    <p:sldId id="295" r:id="rId3"/>
    <p:sldId id="356" r:id="rId4"/>
    <p:sldId id="317" r:id="rId5"/>
    <p:sldId id="324" r:id="rId6"/>
    <p:sldId id="296" r:id="rId7"/>
    <p:sldId id="318" r:id="rId8"/>
    <p:sldId id="319" r:id="rId9"/>
    <p:sldId id="301" r:id="rId10"/>
    <p:sldId id="321" r:id="rId11"/>
    <p:sldId id="322" r:id="rId12"/>
    <p:sldId id="323" r:id="rId13"/>
    <p:sldId id="299" r:id="rId14"/>
    <p:sldId id="300" r:id="rId15"/>
    <p:sldId id="336" r:id="rId16"/>
    <p:sldId id="325" r:id="rId17"/>
    <p:sldId id="337" r:id="rId18"/>
    <p:sldId id="326" r:id="rId19"/>
    <p:sldId id="327" r:id="rId20"/>
    <p:sldId id="329" r:id="rId21"/>
    <p:sldId id="355" r:id="rId22"/>
    <p:sldId id="328" r:id="rId23"/>
    <p:sldId id="330" r:id="rId24"/>
    <p:sldId id="338" r:id="rId25"/>
    <p:sldId id="339" r:id="rId26"/>
    <p:sldId id="340" r:id="rId27"/>
    <p:sldId id="331" r:id="rId28"/>
    <p:sldId id="332" r:id="rId29"/>
    <p:sldId id="333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34" r:id="rId41"/>
    <p:sldId id="351" r:id="rId42"/>
    <p:sldId id="358" r:id="rId43"/>
    <p:sldId id="352" r:id="rId44"/>
    <p:sldId id="359" r:id="rId45"/>
    <p:sldId id="357" r:id="rId46"/>
    <p:sldId id="353" r:id="rId47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EDAFF"/>
    <a:srgbClr val="B8F8FF"/>
    <a:srgbClr val="FEFF5A"/>
    <a:srgbClr val="61AFFF"/>
    <a:srgbClr val="4080F2"/>
    <a:srgbClr val="3B75DC"/>
    <a:srgbClr val="3A74DB"/>
    <a:srgbClr val="1CF421"/>
    <a:srgbClr val="FFE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1" autoAdjust="0"/>
    <p:restoredTop sz="99848" autoAdjust="0"/>
  </p:normalViewPr>
  <p:slideViewPr>
    <p:cSldViewPr>
      <p:cViewPr>
        <p:scale>
          <a:sx n="100" d="100"/>
          <a:sy n="100" d="100"/>
        </p:scale>
        <p:origin x="-94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0" d="100"/>
          <a:sy n="130" d="100"/>
        </p:scale>
        <p:origin x="3648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venRamos:Documents:INSAD%202018:Programas%20Federales%20de%20Salud%20CONEVAL:Entregable%203:Esquem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400">
                <a:latin typeface="Arial"/>
                <a:cs typeface="Arial"/>
              </a:rPr>
              <a:t>Porcentaje</a:t>
            </a:r>
            <a:r>
              <a:rPr lang="es-ES" sz="1400" baseline="0">
                <a:latin typeface="Arial"/>
                <a:cs typeface="Arial"/>
              </a:rPr>
              <a:t> de respuesta de los cuestionarios en formato electrónico</a:t>
            </a:r>
            <a:endParaRPr lang="es-ES" sz="1400">
              <a:latin typeface="Arial"/>
              <a:cs typeface="Arial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% de respuesta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Lbls>
            <c:dLbl>
              <c:idx val="1"/>
              <c:layout>
                <c:manualLayout>
                  <c:x val="-0.00819000819000819"/>
                  <c:y val="0.0092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"/>
                  <c:y val="0.018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0"/>
                  <c:y val="0.0092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1.20118732498272E-16"/>
                  <c:y val="-0.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0"/>
                  <c:y val="0.0092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/>
              <c:tx>
                <c:rich>
                  <a:bodyPr/>
                  <a:lstStyle/>
                  <a:p>
                    <a:r>
                      <a:rPr lang="es-ES" sz="1000" b="1">
                        <a:solidFill>
                          <a:srgbClr val="FF0000"/>
                        </a:solidFill>
                      </a:rPr>
                      <a:t>0%</a:t>
                    </a:r>
                    <a:endParaRPr lang="es-ES" b="1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Hoja4!$A$2:$A$33</c:f>
              <c:strCache>
                <c:ptCount val="32"/>
                <c:pt idx="0">
                  <c:v>AGS</c:v>
                </c:pt>
                <c:pt idx="1">
                  <c:v>BC</c:v>
                </c:pt>
                <c:pt idx="2">
                  <c:v>BCS</c:v>
                </c:pt>
                <c:pt idx="3">
                  <c:v>CAMP</c:v>
                </c:pt>
                <c:pt idx="4">
                  <c:v>COAH</c:v>
                </c:pt>
                <c:pt idx="5">
                  <c:v>COL</c:v>
                </c:pt>
                <c:pt idx="6">
                  <c:v>CHIS</c:v>
                </c:pt>
                <c:pt idx="7">
                  <c:v>CHIH</c:v>
                </c:pt>
                <c:pt idx="8">
                  <c:v>CDMX</c:v>
                </c:pt>
                <c:pt idx="9">
                  <c:v>DUR</c:v>
                </c:pt>
                <c:pt idx="10">
                  <c:v>GTO</c:v>
                </c:pt>
                <c:pt idx="11">
                  <c:v>GRO</c:v>
                </c:pt>
                <c:pt idx="12">
                  <c:v>HGO</c:v>
                </c:pt>
                <c:pt idx="13">
                  <c:v>JAL</c:v>
                </c:pt>
                <c:pt idx="14">
                  <c:v>EDOMEX</c:v>
                </c:pt>
                <c:pt idx="15">
                  <c:v>MICH</c:v>
                </c:pt>
                <c:pt idx="16">
                  <c:v>MOR</c:v>
                </c:pt>
                <c:pt idx="17">
                  <c:v>NAY</c:v>
                </c:pt>
                <c:pt idx="18">
                  <c:v>NL</c:v>
                </c:pt>
                <c:pt idx="19">
                  <c:v>OAX</c:v>
                </c:pt>
                <c:pt idx="20">
                  <c:v>PUE</c:v>
                </c:pt>
                <c:pt idx="21">
                  <c:v>QRO</c:v>
                </c:pt>
                <c:pt idx="22">
                  <c:v>QROO</c:v>
                </c:pt>
                <c:pt idx="23">
                  <c:v>SLP</c:v>
                </c:pt>
                <c:pt idx="24">
                  <c:v>SIN</c:v>
                </c:pt>
                <c:pt idx="25">
                  <c:v>SON</c:v>
                </c:pt>
                <c:pt idx="26">
                  <c:v>TAB</c:v>
                </c:pt>
                <c:pt idx="27">
                  <c:v>TAMP</c:v>
                </c:pt>
                <c:pt idx="28">
                  <c:v>TLAX</c:v>
                </c:pt>
                <c:pt idx="29">
                  <c:v>VER</c:v>
                </c:pt>
                <c:pt idx="30">
                  <c:v>YUC</c:v>
                </c:pt>
                <c:pt idx="31">
                  <c:v>ZAC</c:v>
                </c:pt>
              </c:strCache>
            </c:strRef>
          </c:cat>
          <c:val>
            <c:numRef>
              <c:f>Hoja4!$B$2:$B$33</c:f>
              <c:numCache>
                <c:formatCode>0%</c:formatCode>
                <c:ptCount val="32"/>
                <c:pt idx="0">
                  <c:v>0.15</c:v>
                </c:pt>
                <c:pt idx="1">
                  <c:v>0.5</c:v>
                </c:pt>
                <c:pt idx="2">
                  <c:v>0.5</c:v>
                </c:pt>
                <c:pt idx="3">
                  <c:v>0.41</c:v>
                </c:pt>
                <c:pt idx="4">
                  <c:v>0.13</c:v>
                </c:pt>
                <c:pt idx="5">
                  <c:v>0.05</c:v>
                </c:pt>
                <c:pt idx="6">
                  <c:v>0.04</c:v>
                </c:pt>
                <c:pt idx="7">
                  <c:v>0.34</c:v>
                </c:pt>
                <c:pt idx="8">
                  <c:v>0.67</c:v>
                </c:pt>
                <c:pt idx="9">
                  <c:v>0.4</c:v>
                </c:pt>
                <c:pt idx="10">
                  <c:v>0.14</c:v>
                </c:pt>
                <c:pt idx="11">
                  <c:v>0.12</c:v>
                </c:pt>
                <c:pt idx="12">
                  <c:v>0.62</c:v>
                </c:pt>
                <c:pt idx="13">
                  <c:v>0.04</c:v>
                </c:pt>
                <c:pt idx="14">
                  <c:v>0.02</c:v>
                </c:pt>
                <c:pt idx="15">
                  <c:v>0.67</c:v>
                </c:pt>
                <c:pt idx="16">
                  <c:v>0.48</c:v>
                </c:pt>
                <c:pt idx="17">
                  <c:v>0.59</c:v>
                </c:pt>
                <c:pt idx="18">
                  <c:v>0.06</c:v>
                </c:pt>
                <c:pt idx="19">
                  <c:v>0.16</c:v>
                </c:pt>
                <c:pt idx="20">
                  <c:v>0.03</c:v>
                </c:pt>
                <c:pt idx="21">
                  <c:v>0.65</c:v>
                </c:pt>
                <c:pt idx="22">
                  <c:v>0.5</c:v>
                </c:pt>
                <c:pt idx="23">
                  <c:v>0.17</c:v>
                </c:pt>
                <c:pt idx="24">
                  <c:v>0.19</c:v>
                </c:pt>
                <c:pt idx="25">
                  <c:v>0.15</c:v>
                </c:pt>
                <c:pt idx="26">
                  <c:v>0.93</c:v>
                </c:pt>
                <c:pt idx="27">
                  <c:v>0.15</c:v>
                </c:pt>
                <c:pt idx="28">
                  <c:v>0.85</c:v>
                </c:pt>
                <c:pt idx="29">
                  <c:v>0.12</c:v>
                </c:pt>
                <c:pt idx="30">
                  <c:v>0.0</c:v>
                </c:pt>
                <c:pt idx="3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067256"/>
        <c:axId val="2140070200"/>
      </c:barChart>
      <c:catAx>
        <c:axId val="2140067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/>
                <a:cs typeface="Arial"/>
              </a:defRPr>
            </a:pPr>
            <a:endParaRPr lang="es-ES"/>
          </a:p>
        </c:txPr>
        <c:crossAx val="2140070200"/>
        <c:crosses val="autoZero"/>
        <c:auto val="1"/>
        <c:lblAlgn val="ctr"/>
        <c:lblOffset val="100"/>
        <c:noMultiLvlLbl val="0"/>
      </c:catAx>
      <c:valAx>
        <c:axId val="2140070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"/>
                <a:cs typeface="Arial"/>
              </a:defRPr>
            </a:pPr>
            <a:endParaRPr lang="es-ES"/>
          </a:p>
        </c:txPr>
        <c:crossAx val="2140067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3E165-828A-DF48-8946-3F3E7EC9B174}" type="datetimeFigureOut">
              <a:rPr lang="es-ES" smtClean="0"/>
              <a:pPr/>
              <a:t>30/10/18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612DA-605A-924D-8AD2-D62BA9CB7CE0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7121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60AE4-A6D8-9B40-88A2-5AF335CD2F0B}" type="datetimeFigureOut">
              <a:rPr lang="es-ES" smtClean="0"/>
              <a:pPr/>
              <a:t>30/10/18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83E63-8ADB-9842-8183-13648042DFC7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02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/>
              <a:t>PAE  del CONEVAL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A2498-8354-47D9-9F48-0A4F0C9156CF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460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05F01A-D8E6-4243-8468-50E7AE2FAEFD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3EE8-B7D2-EF48-9703-CBC526329436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777E-BF4D-A847-B10F-3A7D274F59F3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7F9239-0413-584B-8CCB-EA2EA9F31038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7E8AE8-983C-894B-B00C-F9D9622741AF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ECBF2-EFD2-3B44-AC5D-6713E433FD91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8445-89B0-D240-BD55-E7FC1F5D79FC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EE676-FEF4-C946-93A4-7803913417B8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67F2-244F-4948-82B4-D2E9318084DB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38864" y="6165304"/>
            <a:ext cx="609600" cy="521208"/>
          </a:xfrm>
        </p:spPr>
        <p:txBody>
          <a:bodyPr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4A12C6-3AC2-1948-A255-1AAEBD2EC5AC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36662-7352-874C-B241-5DF559E8177F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Elipse"/>
          <p:cNvSpPr/>
          <p:nvPr/>
        </p:nvSpPr>
        <p:spPr>
          <a:xfrm>
            <a:off x="8172400" y="6165304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E80ECA-713B-9548-BEFC-3ED11380F4AC}" type="datetime1">
              <a:rPr lang="es-MX" smtClean="0"/>
              <a:pPr/>
              <a:t>30/10/18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38864" y="6165304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fld id="{D45A8462-3992-4894-8CED-98DA232B7EB2}" type="slidenum">
              <a:rPr lang="es-MX" smtClean="0"/>
              <a:pPr/>
              <a:t>‹Nr.›</a:t>
            </a:fld>
            <a:endParaRPr lang="es-MX"/>
          </a:p>
        </p:txBody>
      </p:sp>
      <p:pic>
        <p:nvPicPr>
          <p:cNvPr id="15" name="Imagen 14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31" y="30753"/>
            <a:ext cx="1008112" cy="7200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jjimenez@Insad.com.mx" TargetMode="Externa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sad.com.m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venRamos\Documents\INSAD%202018\FAM%20-%20Asistencia%20Social\Presentacio&#769;n%20ENADC%20Nov2018\Macintosh%20HD:Users:SvenRamos:Documents:INSAD%202018:FAM%20-%20Asistencia%20Social:Entregable%203:Entregable%203.B:3.B%20Integrado%20con%20Comentarios%20(VF):18%201024%20FAM%20AS%20E3.B%20Integrado%20(VF)%20Comentarios%20(VF).docx!OLE_LINK1" TargetMode="External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venRamos\Documents\INSAD%202018\FAM%20-%20Asistencia%20Social\Presentacio&#769;n%20ENADC%20Nov2018\Macintosh%20HD:Users:SvenRamos:Documents:INSAD%202018:FAM%20-%20Asistencia%20Social:Entregable%203:Entregable%203.B:3.B%20Integrado%20con%20Comentarios%20(VF):18%201024%20FAM%20AS%20E3.B%20Integrado%20(VF)%20Comentarios%20(VF).docx!OLE_LINK2" TargetMode="External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SvenRamos\Documents\INSAD%202018\FAM%20-%20Asistencia%20Social\Presentacio&#769;n%20ENADC%20Nov2018\Macintosh%20HD:Users:SvenRamos:Documents:INSAD%202018:FAM%20-%20Asistencia%20Social:Entregable%203:Entregable%203.B:3.B%20Integrado%20con%20Comentarios%20(VF):18%201024%20FAM%20AS%20E3.B%20Integrado%20(VF)%20Comentarios%20(VF).docx!OLE_LINK3" TargetMode="External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57335" y="1680493"/>
            <a:ext cx="8464427" cy="351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sz="2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XVIII Encuentro Nacional de Alimentación</a:t>
            </a:r>
          </a:p>
          <a:p>
            <a:r>
              <a:rPr lang="es-MX" altLang="es-MX" sz="2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y Desarrollo Comunitario</a:t>
            </a:r>
          </a:p>
          <a:p>
            <a:endParaRPr lang="es-MX" altLang="es-MX" sz="28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es-MX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Evaluación </a:t>
            </a:r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Estratégica en el Á</a:t>
            </a:r>
            <a:r>
              <a:rPr lang="es-ES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</a:t>
            </a:r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bito Federal del </a:t>
            </a:r>
          </a:p>
          <a:p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Fondo de Aportaciones Múltiples: </a:t>
            </a:r>
          </a:p>
          <a:p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Componente Asistencia Socia</a:t>
            </a:r>
            <a:r>
              <a:rPr lang="es-ES_tradnl" altLang="es-MX" sz="2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l</a:t>
            </a:r>
            <a:endParaRPr lang="es-ES" altLang="es-MX" sz="24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es-MX" altLang="es-MX" sz="24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es-ES_tradnl" altLang="es-MX" sz="2400" b="1" dirty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Presentación de Resultados</a:t>
            </a:r>
            <a:endParaRPr lang="es-MX" altLang="es-MX" sz="2400" b="1" dirty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87824" y="5805264"/>
            <a:ext cx="5214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s-ES_tradnl" sz="1400" b="1" i="1" dirty="0">
                <a:solidFill>
                  <a:schemeClr val="tx2"/>
                </a:solidFill>
                <a:latin typeface="+mn-lt"/>
              </a:rPr>
              <a:t>Javier E. Jiménez Bolón</a:t>
            </a:r>
          </a:p>
          <a:p>
            <a:pPr algn="r">
              <a:spcBef>
                <a:spcPts val="0"/>
              </a:spcBef>
              <a:defRPr/>
            </a:pPr>
            <a:r>
              <a:rPr lang="es-ES_tradnl" sz="1400" b="1" i="1" dirty="0">
                <a:solidFill>
                  <a:schemeClr val="tx2"/>
                </a:solidFill>
                <a:hlinkClick r:id="rId2"/>
              </a:rPr>
              <a:t>jjimenez@insad.com.mx</a:t>
            </a:r>
            <a:endParaRPr lang="es-ES_tradnl" sz="1400" b="1" i="1" dirty="0">
              <a:solidFill>
                <a:schemeClr val="tx2"/>
              </a:solidFill>
            </a:endParaRPr>
          </a:p>
          <a:p>
            <a:pPr algn="r">
              <a:spcBef>
                <a:spcPts val="0"/>
              </a:spcBef>
              <a:defRPr/>
            </a:pPr>
            <a:r>
              <a:rPr lang="es-ES_tradnl" sz="1400" b="1" i="1" dirty="0">
                <a:solidFill>
                  <a:schemeClr val="tx2"/>
                </a:solidFill>
                <a:latin typeface="+mn-lt"/>
              </a:rPr>
              <a:t>Investigación en Salud y Demografía, S. C.</a:t>
            </a:r>
          </a:p>
          <a:p>
            <a:pPr algn="r">
              <a:spcBef>
                <a:spcPts val="0"/>
              </a:spcBef>
              <a:defRPr/>
            </a:pPr>
            <a:r>
              <a:rPr lang="es-ES_tradnl" sz="1400" b="1" i="1" dirty="0">
                <a:solidFill>
                  <a:schemeClr val="tx2"/>
                </a:solidFill>
                <a:latin typeface="+mn-lt"/>
              </a:rPr>
              <a:t>30 de Octubre de 2018</a:t>
            </a:r>
            <a:endParaRPr lang="es-ES" sz="1400" b="1" i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Imagen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404664"/>
            <a:ext cx="1800215" cy="1260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8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Conceptos clave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824536"/>
          </a:xfrm>
        </p:spPr>
        <p:txBody>
          <a:bodyPr>
            <a:normAutofit lnSpcReduction="10000"/>
          </a:bodyPr>
          <a:lstStyle/>
          <a:p>
            <a:r>
              <a:rPr lang="es-ES" dirty="0">
                <a:solidFill>
                  <a:srgbClr val="0000FF"/>
                </a:solidFill>
              </a:rPr>
              <a:t>Coordinación</a:t>
            </a:r>
            <a:r>
              <a:rPr lang="es-ES" dirty="0"/>
              <a:t>: instrumento estratégico para el logro de objetivos. Relaciones intencionales entre organizaciones que articulan sus actividades para el logro de objetivos comunes.</a:t>
            </a:r>
          </a:p>
          <a:p>
            <a:pPr lvl="1"/>
            <a:r>
              <a:rPr lang="es-ES" dirty="0"/>
              <a:t>Articular reglas para la toma de decisiones, discusiones de políticas y mecanismos para el intercambio de información.</a:t>
            </a:r>
          </a:p>
          <a:p>
            <a:pPr lvl="1"/>
            <a:endParaRPr lang="es-ES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s-ES" sz="2400" dirty="0"/>
              <a:t>En la coordinación interinstitucional se reconoce la existencia de dos tipos de procesos:</a:t>
            </a:r>
          </a:p>
          <a:p>
            <a:pPr lvl="1"/>
            <a:r>
              <a:rPr lang="es-ES" dirty="0">
                <a:solidFill>
                  <a:srgbClr val="0000FF"/>
                </a:solidFill>
              </a:rPr>
              <a:t>Coordinación procedimental</a:t>
            </a:r>
            <a:r>
              <a:rPr lang="es-ES" dirty="0"/>
              <a:t> (estructura contra procesos).</a:t>
            </a:r>
          </a:p>
          <a:p>
            <a:pPr lvl="1"/>
            <a:r>
              <a:rPr lang="es-ES" dirty="0">
                <a:solidFill>
                  <a:srgbClr val="0000FF"/>
                </a:solidFill>
              </a:rPr>
              <a:t>Coordinación sustantiva </a:t>
            </a:r>
            <a:r>
              <a:rPr lang="es-ES" dirty="0"/>
              <a:t>(estructura contra objetivos).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9548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Conceptos clave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824536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Estructura: </a:t>
            </a:r>
            <a:r>
              <a:rPr lang="es-ES_tradnl" dirty="0"/>
              <a:t>el conjunto de </a:t>
            </a:r>
            <a:r>
              <a:rPr lang="es-ES_tradnl" b="1" dirty="0">
                <a:solidFill>
                  <a:srgbClr val="0000FF"/>
                </a:solidFill>
              </a:rPr>
              <a:t>relaciones</a:t>
            </a:r>
            <a:r>
              <a:rPr lang="es-ES_tradnl" dirty="0"/>
              <a:t> que ocurren entre los elementos del sistema; es decir, las interacciones e interrelaciones entre </a:t>
            </a:r>
            <a:r>
              <a:rPr lang="es-ES_tradnl" dirty="0">
                <a:solidFill>
                  <a:srgbClr val="0000FF"/>
                </a:solidFill>
              </a:rPr>
              <a:t>actores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funciones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atribuciones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procesos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mecanismos de comunicación </a:t>
            </a:r>
            <a:r>
              <a:rPr lang="es-ES_tradnl" dirty="0"/>
              <a:t>y </a:t>
            </a:r>
            <a:r>
              <a:rPr lang="es-ES_tradnl" dirty="0">
                <a:solidFill>
                  <a:srgbClr val="0000FF"/>
                </a:solidFill>
              </a:rPr>
              <a:t>sistemas de información </a:t>
            </a:r>
            <a:r>
              <a:rPr lang="es-ES_tradnl" dirty="0"/>
              <a:t>para el cumplimiento de las actividades relacionadas con:</a:t>
            </a:r>
          </a:p>
          <a:p>
            <a:pPr lvl="1"/>
            <a:r>
              <a:rPr lang="es-ES_tradnl" dirty="0"/>
              <a:t>Integración</a:t>
            </a:r>
          </a:p>
          <a:p>
            <a:pPr lvl="1"/>
            <a:r>
              <a:rPr lang="es-ES_tradnl" dirty="0"/>
              <a:t>Distribución</a:t>
            </a:r>
          </a:p>
          <a:p>
            <a:pPr lvl="1"/>
            <a:r>
              <a:rPr lang="es-ES_tradnl" dirty="0"/>
              <a:t>Administración</a:t>
            </a:r>
          </a:p>
          <a:p>
            <a:pPr lvl="1"/>
            <a:r>
              <a:rPr lang="es-ES_tradnl" dirty="0"/>
              <a:t>Supervisión y Seguimiento</a:t>
            </a:r>
          </a:p>
          <a:p>
            <a:pPr marL="365760" lvl="1" indent="0">
              <a:buNone/>
            </a:pPr>
            <a:endParaRPr lang="es-ES" dirty="0"/>
          </a:p>
          <a:p>
            <a:pPr marL="365760" lvl="1" indent="0" algn="ctr">
              <a:buNone/>
            </a:pPr>
            <a:r>
              <a:rPr lang="es-ES" b="1" dirty="0"/>
              <a:t>*Estas funciones IDASS son el fundamento de la estructura de la coordinación.*</a:t>
            </a:r>
            <a:endParaRPr lang="es-ES_tradnl" b="1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8112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Las funciones IDASS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824536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rgbClr val="0000FF"/>
                </a:solidFill>
              </a:rPr>
              <a:t>Integración</a:t>
            </a:r>
            <a:r>
              <a:rPr lang="es-ES" dirty="0"/>
              <a:t>: determinación de las fórmulas de distribución e incorporación de fuentes de información relevantes para la distribución de los recursos.</a:t>
            </a:r>
            <a:r>
              <a:rPr lang="es-ES_tradnl" dirty="0"/>
              <a:t> </a:t>
            </a:r>
            <a:endParaRPr lang="es-ES" dirty="0"/>
          </a:p>
          <a:p>
            <a:r>
              <a:rPr lang="es-ES" b="1" dirty="0">
                <a:solidFill>
                  <a:srgbClr val="0000FF"/>
                </a:solidFill>
              </a:rPr>
              <a:t>Distribución</a:t>
            </a:r>
            <a:r>
              <a:rPr lang="es-ES" dirty="0"/>
              <a:t>: asignación y transferencia de los recursos a las entidades federativas.</a:t>
            </a:r>
            <a:r>
              <a:rPr lang="es-ES_tradnl" dirty="0"/>
              <a:t> </a:t>
            </a:r>
            <a:endParaRPr lang="es-ES" dirty="0"/>
          </a:p>
          <a:p>
            <a:r>
              <a:rPr lang="es-ES" b="1" dirty="0">
                <a:solidFill>
                  <a:srgbClr val="0000FF"/>
                </a:solidFill>
              </a:rPr>
              <a:t>Administración</a:t>
            </a:r>
            <a:r>
              <a:rPr lang="es-ES" dirty="0"/>
              <a:t>: disposiciones federales para la gestión del fondo.</a:t>
            </a:r>
            <a:r>
              <a:rPr lang="es-ES_tradnl" dirty="0"/>
              <a:t> </a:t>
            </a:r>
            <a:endParaRPr lang="es-ES" dirty="0"/>
          </a:p>
          <a:p>
            <a:r>
              <a:rPr lang="es-ES" b="1" dirty="0">
                <a:solidFill>
                  <a:srgbClr val="0000FF"/>
                </a:solidFill>
              </a:rPr>
              <a:t>Supervisión y seguimiento</a:t>
            </a:r>
            <a:r>
              <a:rPr lang="es-ES" dirty="0"/>
              <a:t>: mecanismos para verificar la correcta aplicación de los recursos (humanos, materiales y financieros) y dar seguimiento al ejercicio de los mismos, así como a la generación de información.</a:t>
            </a:r>
            <a:r>
              <a:rPr lang="es-ES_tradnl" dirty="0"/>
              <a:t> </a:t>
            </a:r>
            <a:endParaRPr lang="es-ES" dirty="0"/>
          </a:p>
          <a:p>
            <a:endParaRPr lang="es-ES_tradnl" b="1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469416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Enfoque del análisis de la evaluación</a:t>
            </a:r>
          </a:p>
        </p:txBody>
      </p:sp>
      <p:grpSp>
        <p:nvGrpSpPr>
          <p:cNvPr id="12" name="Agrupar 11"/>
          <p:cNvGrpSpPr/>
          <p:nvPr/>
        </p:nvGrpSpPr>
        <p:grpSpPr>
          <a:xfrm>
            <a:off x="1035076" y="1772762"/>
            <a:ext cx="2457643" cy="1303143"/>
            <a:chOff x="1171092" y="2067950"/>
            <a:chExt cx="2457643" cy="1303143"/>
          </a:xfrm>
        </p:grpSpPr>
        <p:sp>
          <p:nvSpPr>
            <p:cNvPr id="5" name="Rectángulo 4"/>
            <p:cNvSpPr/>
            <p:nvPr/>
          </p:nvSpPr>
          <p:spPr>
            <a:xfrm>
              <a:off x="1171092" y="2067950"/>
              <a:ext cx="2457643" cy="130314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1171092" y="2252616"/>
              <a:ext cx="24576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/>
                <a:t>Procedimental</a:t>
              </a:r>
              <a:r>
                <a:rPr lang="es-ES" dirty="0"/>
                <a:t> (descripción de la estructura)</a:t>
              </a:r>
            </a:p>
          </p:txBody>
        </p:sp>
      </p:grpSp>
      <p:grpSp>
        <p:nvGrpSpPr>
          <p:cNvPr id="11" name="Agrupar 10"/>
          <p:cNvGrpSpPr/>
          <p:nvPr/>
        </p:nvGrpSpPr>
        <p:grpSpPr>
          <a:xfrm>
            <a:off x="5442993" y="1772762"/>
            <a:ext cx="2457643" cy="1303143"/>
            <a:chOff x="5084181" y="2067950"/>
            <a:chExt cx="2457643" cy="1303143"/>
          </a:xfrm>
        </p:grpSpPr>
        <p:sp>
          <p:nvSpPr>
            <p:cNvPr id="7" name="Rectángulo 6"/>
            <p:cNvSpPr/>
            <p:nvPr/>
          </p:nvSpPr>
          <p:spPr>
            <a:xfrm>
              <a:off x="5084181" y="2067950"/>
              <a:ext cx="2457643" cy="1303143"/>
            </a:xfrm>
            <a:prstGeom prst="rect">
              <a:avLst/>
            </a:prstGeom>
            <a:solidFill>
              <a:srgbClr val="386CDD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084181" y="2163498"/>
              <a:ext cx="24576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chemeClr val="bg1"/>
                  </a:solidFill>
                </a:rPr>
                <a:t>Sustantivo </a:t>
              </a:r>
              <a:r>
                <a:rPr lang="es-ES" dirty="0">
                  <a:solidFill>
                    <a:schemeClr val="bg1"/>
                  </a:solidFill>
                </a:rPr>
                <a:t>(coherencia de la coordinación hacia los objetivos)</a:t>
              </a:r>
            </a:p>
          </p:txBody>
        </p:sp>
      </p:grpSp>
      <p:grpSp>
        <p:nvGrpSpPr>
          <p:cNvPr id="13" name="Agrupar 12"/>
          <p:cNvGrpSpPr/>
          <p:nvPr/>
        </p:nvGrpSpPr>
        <p:grpSpPr>
          <a:xfrm>
            <a:off x="3298740" y="3657189"/>
            <a:ext cx="2457643" cy="1303143"/>
            <a:chOff x="3352285" y="3952377"/>
            <a:chExt cx="2457643" cy="1303143"/>
          </a:xfrm>
        </p:grpSpPr>
        <p:sp>
          <p:nvSpPr>
            <p:cNvPr id="9" name="Rectángulo 8"/>
            <p:cNvSpPr/>
            <p:nvPr/>
          </p:nvSpPr>
          <p:spPr>
            <a:xfrm>
              <a:off x="3352285" y="3952377"/>
              <a:ext cx="2457643" cy="130314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3352285" y="4137043"/>
              <a:ext cx="245764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chemeClr val="bg1"/>
                  </a:solidFill>
                </a:rPr>
                <a:t>Integral</a:t>
              </a:r>
              <a:endParaRPr lang="es-ES" dirty="0">
                <a:solidFill>
                  <a:schemeClr val="bg1"/>
                </a:solidFill>
              </a:endParaRPr>
            </a:p>
            <a:p>
              <a:pPr algn="ctr"/>
              <a:r>
                <a:rPr lang="es-ES" dirty="0">
                  <a:solidFill>
                    <a:schemeClr val="bg1"/>
                  </a:solidFill>
                </a:rPr>
                <a:t>(efectividad de la coordinación)</a:t>
              </a:r>
            </a:p>
          </p:txBody>
        </p:sp>
      </p:grpSp>
      <p:sp>
        <p:nvSpPr>
          <p:cNvPr id="14" name="Flecha doblada hacia arriba 13"/>
          <p:cNvSpPr/>
          <p:nvPr/>
        </p:nvSpPr>
        <p:spPr>
          <a:xfrm rot="5400000">
            <a:off x="2065894" y="3437906"/>
            <a:ext cx="882465" cy="800010"/>
          </a:xfrm>
          <a:prstGeom prst="bentUp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Flecha doblada hacia arriba 17"/>
          <p:cNvSpPr/>
          <p:nvPr/>
        </p:nvSpPr>
        <p:spPr>
          <a:xfrm rot="5400000" flipV="1">
            <a:off x="6004117" y="3441889"/>
            <a:ext cx="890353" cy="799932"/>
          </a:xfrm>
          <a:prstGeom prst="bentUpArrow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6948264" y="4437112"/>
            <a:ext cx="1447057" cy="523220"/>
          </a:xfrm>
          <a:prstGeom prst="rect">
            <a:avLst/>
          </a:prstGeom>
          <a:solidFill>
            <a:srgbClr val="B3251B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rgbClr val="FFFFFF"/>
                </a:solidFill>
              </a:rPr>
              <a:t>Coordinación </a:t>
            </a:r>
          </a:p>
          <a:p>
            <a:pPr algn="ctr"/>
            <a:r>
              <a:rPr lang="es-ES" sz="1400" b="1" dirty="0">
                <a:solidFill>
                  <a:srgbClr val="FFFFFF"/>
                </a:solidFill>
              </a:rPr>
              <a:t>Efectiva</a:t>
            </a:r>
          </a:p>
        </p:txBody>
      </p:sp>
      <p:cxnSp>
        <p:nvCxnSpPr>
          <p:cNvPr id="21" name="Conector recto de flecha 20"/>
          <p:cNvCxnSpPr/>
          <p:nvPr/>
        </p:nvCxnSpPr>
        <p:spPr>
          <a:xfrm flipH="1">
            <a:off x="5900880" y="4765185"/>
            <a:ext cx="94838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541037" y="5541600"/>
            <a:ext cx="3406405" cy="641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/>
              <a:t>Intra</a:t>
            </a:r>
            <a:r>
              <a:rPr lang="es-ES" b="1" dirty="0"/>
              <a:t>-organizacional</a:t>
            </a:r>
            <a:r>
              <a:rPr lang="es-ES" dirty="0"/>
              <a:t> (dentro del Gobierno Federal)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5171707" y="5541600"/>
            <a:ext cx="3406405" cy="641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Inter-organizacional</a:t>
            </a:r>
            <a:r>
              <a:rPr lang="es-ES" dirty="0"/>
              <a:t> (entre los tres niveles de gobierno)</a:t>
            </a:r>
          </a:p>
        </p:txBody>
      </p:sp>
      <p:sp>
        <p:nvSpPr>
          <p:cNvPr id="30" name="Flecha izquierda y derecha 29"/>
          <p:cNvSpPr/>
          <p:nvPr/>
        </p:nvSpPr>
        <p:spPr>
          <a:xfrm>
            <a:off x="3995936" y="5733256"/>
            <a:ext cx="1108805" cy="325660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7569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Transversalidad de los entregables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500899" y="2501263"/>
            <a:ext cx="8102628" cy="1107996"/>
            <a:chOff x="494829" y="1925505"/>
            <a:chExt cx="8102628" cy="1107996"/>
          </a:xfrm>
        </p:grpSpPr>
        <p:sp>
          <p:nvSpPr>
            <p:cNvPr id="7" name="CuadroTexto 6"/>
            <p:cNvSpPr txBox="1"/>
            <p:nvPr/>
          </p:nvSpPr>
          <p:spPr>
            <a:xfrm>
              <a:off x="494829" y="1925505"/>
              <a:ext cx="1880344" cy="11079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/>
                <a:t>Entregable 1</a:t>
              </a:r>
            </a:p>
            <a:p>
              <a:pPr algn="ctr"/>
              <a:r>
                <a:rPr lang="es-ES" sz="1600" dirty="0"/>
                <a:t>(Estrategia para análisis de información)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3649182" y="1925505"/>
              <a:ext cx="1880344" cy="1107996"/>
            </a:xfrm>
            <a:prstGeom prst="rect">
              <a:avLst/>
            </a:prstGeom>
            <a:solidFill>
              <a:srgbClr val="4080F2"/>
            </a:solidFill>
            <a:ln>
              <a:solidFill>
                <a:srgbClr val="3B75DC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FFFFFF"/>
                  </a:solidFill>
                </a:rPr>
                <a:t>Entregable 2</a:t>
              </a:r>
            </a:p>
            <a:p>
              <a:pPr algn="ctr"/>
              <a:r>
                <a:rPr lang="es-ES" sz="1600" dirty="0">
                  <a:solidFill>
                    <a:srgbClr val="FFFFFF"/>
                  </a:solidFill>
                </a:rPr>
                <a:t>(Análisis procedimental-descriptivo)</a:t>
              </a:r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6717113" y="1925505"/>
              <a:ext cx="1880344" cy="110799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FFFFFF"/>
                  </a:solidFill>
                </a:rPr>
                <a:t>Entregable 3</a:t>
              </a:r>
            </a:p>
            <a:p>
              <a:pPr algn="ctr"/>
              <a:r>
                <a:rPr lang="es-ES" sz="1600" dirty="0">
                  <a:solidFill>
                    <a:srgbClr val="FFFFFF"/>
                  </a:solidFill>
                </a:rPr>
                <a:t>(Análisis sustantivo e integral)</a:t>
              </a:r>
            </a:p>
          </p:txBody>
        </p:sp>
        <p:sp>
          <p:nvSpPr>
            <p:cNvPr id="20" name="Cheurón 19"/>
            <p:cNvSpPr/>
            <p:nvPr/>
          </p:nvSpPr>
          <p:spPr>
            <a:xfrm>
              <a:off x="2771033" y="2259882"/>
              <a:ext cx="527816" cy="313414"/>
            </a:xfrm>
            <a:prstGeom prst="chevron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22" name="Cheurón 21"/>
            <p:cNvSpPr/>
            <p:nvPr/>
          </p:nvSpPr>
          <p:spPr>
            <a:xfrm>
              <a:off x="5908892" y="2259882"/>
              <a:ext cx="527816" cy="313414"/>
            </a:xfrm>
            <a:prstGeom prst="chevron">
              <a:avLst/>
            </a:prstGeom>
            <a:solidFill>
              <a:srgbClr val="800000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Flecha curvada hacia la derecha 23"/>
          <p:cNvSpPr/>
          <p:nvPr/>
        </p:nvSpPr>
        <p:spPr>
          <a:xfrm rot="5400000">
            <a:off x="2622071" y="338369"/>
            <a:ext cx="672937" cy="3397815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5" name="Flecha curvada hacia la derecha 24"/>
          <p:cNvSpPr/>
          <p:nvPr/>
        </p:nvSpPr>
        <p:spPr>
          <a:xfrm rot="5400000" flipH="1">
            <a:off x="4307324" y="761181"/>
            <a:ext cx="700244" cy="6795631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39552" y="5085184"/>
            <a:ext cx="3716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Coordinación en tres niveles: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Formal</a:t>
            </a:r>
            <a:r>
              <a:rPr lang="es-ES" dirty="0"/>
              <a:t> (reglamentada)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Informal</a:t>
            </a:r>
            <a:r>
              <a:rPr lang="es-ES" dirty="0"/>
              <a:t> (de hecho)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Ideal</a:t>
            </a:r>
            <a:r>
              <a:rPr lang="es-ES" dirty="0"/>
              <a:t> (efectiva)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4499992" y="5085184"/>
            <a:ext cx="3768685" cy="1107996"/>
            <a:chOff x="4716016" y="5229200"/>
            <a:chExt cx="3768685" cy="1107996"/>
          </a:xfrm>
        </p:grpSpPr>
        <p:sp>
          <p:nvSpPr>
            <p:cNvPr id="27" name="CuadroTexto 26"/>
            <p:cNvSpPr txBox="1"/>
            <p:nvPr/>
          </p:nvSpPr>
          <p:spPr>
            <a:xfrm>
              <a:off x="4716016" y="5229200"/>
              <a:ext cx="129614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600" b="1" dirty="0">
                  <a:solidFill>
                    <a:srgbClr val="800000"/>
                  </a:solidFill>
                </a:rPr>
                <a:t>R:</a:t>
              </a: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5796136" y="5373216"/>
              <a:ext cx="26885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/>
                <a:t>Lograr una coordinación efectiva del FAM-AS</a:t>
              </a:r>
            </a:p>
          </p:txBody>
        </p:sp>
      </p:grpSp>
      <p:sp>
        <p:nvSpPr>
          <p:cNvPr id="1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635448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23528" y="1425886"/>
            <a:ext cx="8464427" cy="351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altLang="es-MX" sz="3200" b="1" dirty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Desarrollo de la </a:t>
            </a:r>
            <a:r>
              <a:rPr lang="es-ES_tradnl" altLang="es-MX" sz="3200" b="1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evaluación </a:t>
            </a:r>
            <a:r>
              <a:rPr lang="es-ES_tradnl" altLang="es-MX" sz="3200" b="1" dirty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y principales hallazgos</a:t>
            </a:r>
            <a:endParaRPr lang="es-MX" altLang="es-MX" sz="3200" b="1" dirty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404664"/>
            <a:ext cx="1800215" cy="1260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30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E1. Estrategia de análisis de la información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988840"/>
            <a:ext cx="7610476" cy="3528392"/>
          </a:xfrm>
        </p:spPr>
        <p:txBody>
          <a:bodyPr>
            <a:normAutofit/>
          </a:bodyPr>
          <a:lstStyle/>
          <a:p>
            <a:r>
              <a:rPr lang="es-ES_tradnl" sz="2200" b="1" dirty="0">
                <a:solidFill>
                  <a:srgbClr val="0000FF"/>
                </a:solidFill>
              </a:rPr>
              <a:t>Explicar los elementos </a:t>
            </a:r>
            <a:r>
              <a:rPr lang="es-ES_tradnl" sz="2200" dirty="0"/>
              <a:t>que definen las funciones de integración, distribución, administración y, supervisión y seguimiento (IDASS) que caracterizan la coordinación del FAM-AS.</a:t>
            </a:r>
          </a:p>
          <a:p>
            <a:pPr lvl="0"/>
            <a:r>
              <a:rPr lang="es-ES_tradnl" sz="2200" b="1" dirty="0">
                <a:solidFill>
                  <a:srgbClr val="0000FF"/>
                </a:solidFill>
              </a:rPr>
              <a:t>Identificar en la normatividad </a:t>
            </a:r>
            <a:r>
              <a:rPr lang="es-ES_tradnl" sz="2200" dirty="0"/>
              <a:t>aplicable y demás evidencias documentales revisadas los elementos de las cuatro funciones de la coordinación: IDASS.</a:t>
            </a:r>
          </a:p>
          <a:p>
            <a:r>
              <a:rPr lang="es-ES_tradnl" sz="2200" b="1" dirty="0">
                <a:solidFill>
                  <a:srgbClr val="0000FF"/>
                </a:solidFill>
              </a:rPr>
              <a:t>Observar los mecanismos </a:t>
            </a:r>
            <a:r>
              <a:rPr lang="es-ES_tradnl" sz="2200" dirty="0"/>
              <a:t>para lograr los resultados y objetivos del FAM-AS y el RG 33.</a:t>
            </a:r>
            <a:endParaRPr lang="es-ES_tradnl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95987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130" y="188640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¿Qué se hizo?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556792"/>
            <a:ext cx="7610476" cy="4248472"/>
          </a:xfrm>
        </p:spPr>
        <p:txBody>
          <a:bodyPr>
            <a:noAutofit/>
          </a:bodyPr>
          <a:lstStyle/>
          <a:p>
            <a:pPr marL="822960" lvl="1" indent="-457200">
              <a:buAutoNum type="arabicPeriod"/>
            </a:pPr>
            <a:r>
              <a:rPr lang="es-ES_tradnl" sz="2000" dirty="0"/>
              <a:t>Definición de </a:t>
            </a:r>
            <a:r>
              <a:rPr lang="es-ES_tradnl" sz="2000" b="1" dirty="0">
                <a:solidFill>
                  <a:srgbClr val="0000FF"/>
                </a:solidFill>
              </a:rPr>
              <a:t>marco teórico-conceptual</a:t>
            </a:r>
            <a:r>
              <a:rPr lang="es-ES_tradnl" sz="2000" dirty="0"/>
              <a:t>:</a:t>
            </a:r>
          </a:p>
          <a:p>
            <a:pPr marL="1097280" lvl="2" indent="-457200">
              <a:buFont typeface="Arial"/>
              <a:buChar char="•"/>
            </a:pPr>
            <a:r>
              <a:rPr lang="es-ES_tradnl" dirty="0"/>
              <a:t>Teoría de la organización.</a:t>
            </a:r>
          </a:p>
          <a:p>
            <a:pPr marL="1097280" lvl="2" indent="-457200">
              <a:buFont typeface="Arial"/>
              <a:buChar char="•"/>
            </a:pPr>
            <a:r>
              <a:rPr lang="es-ES_tradnl" dirty="0"/>
              <a:t>Nuevo institucionalismo sociológico.</a:t>
            </a:r>
          </a:p>
          <a:p>
            <a:pPr marL="822960" lvl="1" indent="-457200">
              <a:buAutoNum type="arabicPeriod"/>
            </a:pPr>
            <a:r>
              <a:rPr lang="es-ES" sz="2000" dirty="0"/>
              <a:t>Definición de una </a:t>
            </a:r>
            <a:r>
              <a:rPr lang="es-ES" sz="2000" b="1" dirty="0">
                <a:solidFill>
                  <a:srgbClr val="0000FF"/>
                </a:solidFill>
              </a:rPr>
              <a:t>perspectiva metodológica </a:t>
            </a:r>
            <a:r>
              <a:rPr lang="es-ES" sz="2000" dirty="0"/>
              <a:t>para el análisis de la información:</a:t>
            </a:r>
          </a:p>
          <a:p>
            <a:pPr marL="1097280" lvl="2" indent="-457200">
              <a:buFont typeface="Arial"/>
              <a:buChar char="•"/>
            </a:pPr>
            <a:r>
              <a:rPr lang="es-ES" dirty="0"/>
              <a:t>Trabajo de gabinete (revisión de evidencias documentales).</a:t>
            </a:r>
          </a:p>
          <a:p>
            <a:pPr marL="1097280" lvl="2" indent="-457200">
              <a:buFont typeface="Arial"/>
              <a:buChar char="•"/>
            </a:pPr>
            <a:r>
              <a:rPr lang="es-ES" dirty="0"/>
              <a:t>Trabajo de campo (entrevistas a profundidad y cuestionario en formato electrónico).</a:t>
            </a:r>
          </a:p>
          <a:p>
            <a:pPr marL="1097280" lvl="2" indent="-457200">
              <a:buFont typeface="Arial"/>
              <a:buChar char="•"/>
            </a:pPr>
            <a:r>
              <a:rPr lang="es-ES" dirty="0"/>
              <a:t>Aproximación al concepto de coordinación efectiva.</a:t>
            </a:r>
          </a:p>
          <a:p>
            <a:pPr marL="822960" lvl="1" indent="-457200">
              <a:buAutoNum type="arabicPeriod"/>
            </a:pPr>
            <a:r>
              <a:rPr lang="es-ES" sz="2000" dirty="0"/>
              <a:t>Identificación y revisión de </a:t>
            </a:r>
            <a:r>
              <a:rPr lang="es-ES" sz="2000" b="1" dirty="0">
                <a:solidFill>
                  <a:srgbClr val="0000FF"/>
                </a:solidFill>
              </a:rPr>
              <a:t>evidencias</a:t>
            </a:r>
            <a:r>
              <a:rPr lang="es-ES" sz="2000" dirty="0">
                <a:solidFill>
                  <a:srgbClr val="0000FF"/>
                </a:solidFill>
              </a:rPr>
              <a:t> </a:t>
            </a:r>
            <a:r>
              <a:rPr lang="es-ES" sz="2000" dirty="0"/>
              <a:t>documentales.</a:t>
            </a:r>
          </a:p>
          <a:p>
            <a:pPr marL="822960" lvl="1" indent="-457200">
              <a:buAutoNum type="arabicPeriod"/>
            </a:pPr>
            <a:r>
              <a:rPr lang="es-ES" sz="2000" b="1" dirty="0">
                <a:solidFill>
                  <a:srgbClr val="0000FF"/>
                </a:solidFill>
              </a:rPr>
              <a:t>Instrumentos</a:t>
            </a:r>
            <a:r>
              <a:rPr lang="es-ES" sz="2000" dirty="0"/>
              <a:t> para recolección de datos (preguntas).</a:t>
            </a:r>
          </a:p>
          <a:p>
            <a:pPr marL="822960" lvl="1" indent="-457200">
              <a:buAutoNum type="arabicPeriod"/>
            </a:pPr>
            <a:r>
              <a:rPr lang="es-ES" sz="2000" dirty="0"/>
              <a:t>Propuesta de </a:t>
            </a:r>
            <a:r>
              <a:rPr lang="es-ES" sz="2000" b="1" dirty="0">
                <a:solidFill>
                  <a:srgbClr val="0000FF"/>
                </a:solidFill>
              </a:rPr>
              <a:t>agenda</a:t>
            </a:r>
            <a:r>
              <a:rPr lang="es-ES" sz="2000" dirty="0"/>
              <a:t> para trabajo de campo.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4068836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146" y="21034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500" dirty="0"/>
              <a:t>E2. Análisis Procedimental del Fondo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87624" y="1412776"/>
            <a:ext cx="7610476" cy="4136614"/>
          </a:xfrm>
        </p:spPr>
        <p:txBody>
          <a:bodyPr>
            <a:normAutofit/>
          </a:bodyPr>
          <a:lstStyle/>
          <a:p>
            <a:r>
              <a:rPr lang="es-ES" dirty="0"/>
              <a:t>Actividades relacionadas con el componente </a:t>
            </a:r>
            <a:r>
              <a:rPr lang="es-ES" b="1" dirty="0">
                <a:solidFill>
                  <a:srgbClr val="0000FF"/>
                </a:solidFill>
              </a:rPr>
              <a:t>administrativo</a:t>
            </a:r>
            <a:r>
              <a:rPr lang="es-ES" dirty="0"/>
              <a:t>.</a:t>
            </a:r>
          </a:p>
          <a:p>
            <a:r>
              <a:rPr lang="es-ES_tradnl" dirty="0"/>
              <a:t>Entender, describir y explicar cómo se interconectan y corresponden la </a:t>
            </a:r>
            <a:r>
              <a:rPr lang="es-ES_tradnl" b="1" dirty="0">
                <a:solidFill>
                  <a:srgbClr val="0000FF"/>
                </a:solidFill>
              </a:rPr>
              <a:t>estructura</a:t>
            </a:r>
            <a:r>
              <a:rPr lang="es-ES_tradnl" dirty="0"/>
              <a:t> de la coordinación del fondo con los </a:t>
            </a:r>
            <a:r>
              <a:rPr lang="es-ES_tradnl" b="1" dirty="0">
                <a:solidFill>
                  <a:srgbClr val="0000FF"/>
                </a:solidFill>
              </a:rPr>
              <a:t>procesos</a:t>
            </a:r>
            <a:r>
              <a:rPr lang="es-ES_tradnl" dirty="0"/>
              <a:t> de las funciones IDASS.</a:t>
            </a:r>
          </a:p>
          <a:p>
            <a:r>
              <a:rPr lang="es-ES_tradnl" b="1" dirty="0">
                <a:solidFill>
                  <a:srgbClr val="0000FF"/>
                </a:solidFill>
              </a:rPr>
              <a:t>Articulación de procesos </a:t>
            </a:r>
            <a:r>
              <a:rPr lang="es-ES_tradnl" dirty="0"/>
              <a:t>bajo el marco de la EIASA.</a:t>
            </a: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¿Qué se hizo?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1268760"/>
            <a:ext cx="7610476" cy="4136614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Descripción de la estructura como una </a:t>
            </a:r>
            <a:r>
              <a:rPr lang="es-ES" b="1" dirty="0">
                <a:solidFill>
                  <a:srgbClr val="0000FF"/>
                </a:solidFill>
              </a:rPr>
              <a:t>mezcla de los formal, lo informal</a:t>
            </a:r>
            <a:r>
              <a:rPr lang="es-ES" dirty="0"/>
              <a:t>, lo </a:t>
            </a:r>
            <a:r>
              <a:rPr lang="es-ES" dirty="0" err="1"/>
              <a:t>intra</a:t>
            </a:r>
            <a:r>
              <a:rPr lang="es-ES" dirty="0"/>
              <a:t> e inter-organizacional.</a:t>
            </a:r>
          </a:p>
          <a:p>
            <a:r>
              <a:rPr lang="es-ES" dirty="0"/>
              <a:t>Descripción de los </a:t>
            </a:r>
            <a:r>
              <a:rPr lang="es-ES" b="1" dirty="0">
                <a:solidFill>
                  <a:srgbClr val="0000FF"/>
                </a:solidFill>
              </a:rPr>
              <a:t>elementos formales </a:t>
            </a:r>
            <a:r>
              <a:rPr lang="es-ES" dirty="0"/>
              <a:t>de la estructura (para cada función IDASS).</a:t>
            </a:r>
          </a:p>
          <a:p>
            <a:r>
              <a:rPr lang="es-ES" dirty="0"/>
              <a:t>Descripción de los </a:t>
            </a:r>
            <a:r>
              <a:rPr lang="es-ES" b="1" dirty="0">
                <a:solidFill>
                  <a:srgbClr val="0000FF"/>
                </a:solidFill>
              </a:rPr>
              <a:t>elementos informales </a:t>
            </a:r>
            <a:r>
              <a:rPr lang="es-ES" dirty="0"/>
              <a:t>de la estructura (para cada función IDASS).</a:t>
            </a:r>
          </a:p>
          <a:p>
            <a:r>
              <a:rPr lang="es-ES" dirty="0"/>
              <a:t>El </a:t>
            </a:r>
            <a:r>
              <a:rPr lang="es-ES" b="1" dirty="0">
                <a:solidFill>
                  <a:srgbClr val="0000FF"/>
                </a:solidFill>
              </a:rPr>
              <a:t>trabajo de campo </a:t>
            </a:r>
            <a:r>
              <a:rPr lang="es-ES" dirty="0"/>
              <a:t>como elemento fundamental para el análisis informal.</a:t>
            </a:r>
          </a:p>
          <a:p>
            <a:r>
              <a:rPr lang="es-ES" b="1" dirty="0">
                <a:solidFill>
                  <a:srgbClr val="0000FF"/>
                </a:solidFill>
              </a:rPr>
              <a:t>Integración de lo formal y lo informal </a:t>
            </a:r>
            <a:r>
              <a:rPr lang="es-ES" dirty="0"/>
              <a:t>para observar la estructura integrada de la coordinación.</a:t>
            </a:r>
          </a:p>
          <a:p>
            <a:r>
              <a:rPr lang="es-ES" dirty="0"/>
              <a:t>Respuesta a </a:t>
            </a:r>
            <a:r>
              <a:rPr lang="es-ES" b="1" dirty="0">
                <a:solidFill>
                  <a:srgbClr val="0000FF"/>
                </a:solidFill>
              </a:rPr>
              <a:t>26 preguntas </a:t>
            </a:r>
            <a:r>
              <a:rPr lang="es-ES" dirty="0"/>
              <a:t>mínimas de análisis.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146" y="260648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Investigación en salud y demografía, s</a:t>
            </a:r>
            <a:r>
              <a:rPr lang="es-ES" sz="2800" dirty="0" smtClean="0"/>
              <a:t>. c.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844824"/>
            <a:ext cx="7992888" cy="4136614"/>
          </a:xfrm>
        </p:spPr>
        <p:txBody>
          <a:bodyPr/>
          <a:lstStyle/>
          <a:p>
            <a:r>
              <a:rPr lang="es-ES" dirty="0"/>
              <a:t>Equipo </a:t>
            </a:r>
            <a:r>
              <a:rPr lang="es-ES" dirty="0" smtClean="0"/>
              <a:t>multidisciplinario; enfoque interdisciplinario.</a:t>
            </a:r>
            <a:endParaRPr lang="es-ES" dirty="0"/>
          </a:p>
          <a:p>
            <a:r>
              <a:rPr lang="es-ES" dirty="0"/>
              <a:t>Amplia experiencia en el sector público.</a:t>
            </a:r>
          </a:p>
          <a:p>
            <a:r>
              <a:rPr lang="es-ES" dirty="0"/>
              <a:t>Participación en el origen del Ramo 33.</a:t>
            </a:r>
          </a:p>
          <a:p>
            <a:r>
              <a:rPr lang="es-ES" dirty="0"/>
              <a:t>Conocimiento </a:t>
            </a:r>
            <a:r>
              <a:rPr lang="es-ES" dirty="0" smtClean="0"/>
              <a:t>específico de </a:t>
            </a:r>
            <a:r>
              <a:rPr lang="es-ES" dirty="0"/>
              <a:t>los fondos que conforman el Ramo 33. Experiencia en evaluaciones del </a:t>
            </a:r>
            <a:r>
              <a:rPr lang="es-ES" dirty="0" smtClean="0"/>
              <a:t>RG 33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Evaluaciones de diseño, consistencia y resultados.</a:t>
            </a:r>
          </a:p>
          <a:p>
            <a:pPr lvl="1"/>
            <a:r>
              <a:rPr lang="es-ES" dirty="0"/>
              <a:t>Fichas de monitoreo y evaluación.</a:t>
            </a:r>
          </a:p>
          <a:p>
            <a:pPr lvl="1"/>
            <a:r>
              <a:rPr lang="es-ES" dirty="0"/>
              <a:t>Diseño y evaluación de MIR.</a:t>
            </a:r>
          </a:p>
          <a:p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131840" y="1268760"/>
            <a:ext cx="2249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hlinkClick r:id="rId2"/>
              </a:rPr>
              <a:t>www.insad.com.mx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9262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130" y="188640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Trabajo de campo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30076" y="1524634"/>
            <a:ext cx="6098308" cy="4136614"/>
          </a:xfrm>
        </p:spPr>
        <p:txBody>
          <a:bodyPr/>
          <a:lstStyle/>
          <a:p>
            <a:r>
              <a:rPr lang="es-ES" dirty="0"/>
              <a:t>Entrevistas a profundidad: </a:t>
            </a:r>
          </a:p>
          <a:p>
            <a:pPr lvl="1"/>
            <a:r>
              <a:rPr lang="es-ES" dirty="0"/>
              <a:t>SNDIF</a:t>
            </a:r>
          </a:p>
          <a:p>
            <a:pPr lvl="1"/>
            <a:r>
              <a:rPr lang="es-ES" dirty="0"/>
              <a:t>SEDIF Chiapas: </a:t>
            </a:r>
          </a:p>
          <a:p>
            <a:pPr lvl="1"/>
            <a:r>
              <a:rPr lang="es-ES" dirty="0"/>
              <a:t>SEDIF Chihuahua: </a:t>
            </a:r>
          </a:p>
          <a:p>
            <a:pPr lvl="1"/>
            <a:r>
              <a:rPr lang="es-ES" dirty="0"/>
              <a:t>SEDIF Estado de México: </a:t>
            </a:r>
          </a:p>
          <a:p>
            <a:pPr lvl="1"/>
            <a:r>
              <a:rPr lang="es-ES" dirty="0">
                <a:solidFill>
                  <a:schemeClr val="bg1">
                    <a:lumMod val="65000"/>
                  </a:schemeClr>
                </a:solidFill>
              </a:rPr>
              <a:t>SEDIF Quintana Roo</a:t>
            </a:r>
            <a:r>
              <a:rPr lang="es-ES" dirty="0"/>
              <a:t>: </a:t>
            </a:r>
          </a:p>
          <a:p>
            <a:r>
              <a:rPr lang="es-ES" dirty="0"/>
              <a:t>Cuestionario en formato electrónico:</a:t>
            </a:r>
          </a:p>
          <a:p>
            <a:pPr lvl="1"/>
            <a:r>
              <a:rPr lang="es-ES" dirty="0"/>
              <a:t>Levantamiento de </a:t>
            </a:r>
            <a:r>
              <a:rPr lang="es-ES" dirty="0" smtClean="0"/>
              <a:t>274 respuestas</a:t>
            </a:r>
            <a:r>
              <a:rPr lang="es-ES" dirty="0"/>
              <a:t> </a:t>
            </a:r>
            <a:r>
              <a:rPr lang="es-ES" dirty="0" smtClean="0"/>
              <a:t>de 1,635 invitaciones (17 por ciento).</a:t>
            </a: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Aplicación de cuestionario en formato electrónico</a:t>
            </a:r>
            <a:endParaRPr lang="es-ES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95936" y="5589240"/>
            <a:ext cx="4248472" cy="648072"/>
          </a:xfrm>
        </p:spPr>
        <p:txBody>
          <a:bodyPr>
            <a:noAutofit/>
          </a:bodyPr>
          <a:lstStyle/>
          <a:p>
            <a:r>
              <a:rPr lang="es-ES" sz="1600" dirty="0" smtClean="0"/>
              <a:t>Invitaciones enviadas: 1,635.</a:t>
            </a:r>
          </a:p>
          <a:p>
            <a:r>
              <a:rPr lang="es-ES" sz="1600" dirty="0" smtClean="0"/>
              <a:t>Cuestionarios respondidos: 281 (17.2%).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 smtClean="0"/>
              <a:t>33</a:t>
            </a:r>
            <a:endParaRPr lang="es-MX" sz="1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871059"/>
              </p:ext>
            </p:extLst>
          </p:nvPr>
        </p:nvGraphicFramePr>
        <p:xfrm>
          <a:off x="539552" y="1556792"/>
          <a:ext cx="775335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214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154" y="260648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Estructura general de la coordinación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19</a:t>
            </a:r>
          </a:p>
        </p:txBody>
      </p:sp>
      <p:grpSp>
        <p:nvGrpSpPr>
          <p:cNvPr id="51" name="Agrupar 50"/>
          <p:cNvGrpSpPr/>
          <p:nvPr/>
        </p:nvGrpSpPr>
        <p:grpSpPr>
          <a:xfrm>
            <a:off x="683568" y="1556792"/>
            <a:ext cx="7704856" cy="4894803"/>
            <a:chOff x="323528" y="1628800"/>
            <a:chExt cx="7704856" cy="4894803"/>
          </a:xfrm>
        </p:grpSpPr>
        <p:sp>
          <p:nvSpPr>
            <p:cNvPr id="37" name="Flecha izquierda y derecha 36"/>
            <p:cNvSpPr/>
            <p:nvPr/>
          </p:nvSpPr>
          <p:spPr>
            <a:xfrm rot="5400000">
              <a:off x="2267744" y="3140968"/>
              <a:ext cx="3312368" cy="2016224"/>
            </a:xfrm>
            <a:prstGeom prst="leftRightArrow">
              <a:avLst/>
            </a:prstGeom>
            <a:noFill/>
            <a:ln>
              <a:gradFill flip="none" rotWithShape="1">
                <a:gsLst>
                  <a:gs pos="0">
                    <a:schemeClr val="accent3"/>
                  </a:gs>
                  <a:gs pos="100000">
                    <a:srgbClr val="FFFFFF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3995936" y="4869160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Entrega de apoyos a través de programas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23528" y="2636912"/>
              <a:ext cx="1008112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solidFill>
                    <a:schemeClr val="bg1"/>
                  </a:solidFill>
                </a:rPr>
                <a:t>SHCP</a:t>
              </a: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6732240" y="2636912"/>
              <a:ext cx="1008112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solidFill>
                    <a:srgbClr val="FFFFFF"/>
                  </a:solidFill>
                </a:rPr>
                <a:t>SS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3419872" y="2636912"/>
              <a:ext cx="1008112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>
                  <a:solidFill>
                    <a:srgbClr val="FFFFFF"/>
                  </a:solidFill>
                </a:rPr>
                <a:t>SNDIF</a:t>
              </a:r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4499992" y="2852936"/>
              <a:ext cx="21602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/>
            <p:cNvCxnSpPr/>
            <p:nvPr/>
          </p:nvCxnSpPr>
          <p:spPr>
            <a:xfrm>
              <a:off x="1403648" y="2852936"/>
              <a:ext cx="194421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>
              <a:off x="3923928" y="3068960"/>
              <a:ext cx="0" cy="792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uadroTexto 14"/>
            <p:cNvSpPr txBox="1"/>
            <p:nvPr/>
          </p:nvSpPr>
          <p:spPr>
            <a:xfrm>
              <a:off x="3419872" y="3933056"/>
              <a:ext cx="1008112" cy="369332"/>
            </a:xfrm>
            <a:prstGeom prst="rect">
              <a:avLst/>
            </a:prstGeom>
            <a:solidFill>
              <a:srgbClr val="61A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SEDIF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323528" y="3933056"/>
              <a:ext cx="2232248" cy="338554"/>
            </a:xfrm>
            <a:prstGeom prst="rect">
              <a:avLst/>
            </a:prstGeom>
            <a:solidFill>
              <a:srgbClr val="61A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/>
                <a:t>Haciendas estatales</a:t>
              </a:r>
            </a:p>
          </p:txBody>
        </p:sp>
        <p:cxnSp>
          <p:nvCxnSpPr>
            <p:cNvPr id="18" name="Conector recto de flecha 17"/>
            <p:cNvCxnSpPr/>
            <p:nvPr/>
          </p:nvCxnSpPr>
          <p:spPr>
            <a:xfrm>
              <a:off x="2627784" y="4077072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uadroTexto 21"/>
            <p:cNvSpPr txBox="1"/>
            <p:nvPr/>
          </p:nvSpPr>
          <p:spPr>
            <a:xfrm>
              <a:off x="683568" y="2276872"/>
              <a:ext cx="65527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Mecanismos de coordinación para definir distribución y calendarización de recursos.</a:t>
              </a: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3779912" y="3212976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Coordinación programática, capacitación y seguimiento.</a:t>
              </a: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2915816" y="3284984"/>
              <a:ext cx="1224136" cy="288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EIASA</a:t>
              </a: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4139952" y="3861048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Planeación y ejercicio de recursos.</a:t>
              </a:r>
            </a:p>
          </p:txBody>
        </p:sp>
        <p:cxnSp>
          <p:nvCxnSpPr>
            <p:cNvPr id="26" name="Conector recto de flecha 25"/>
            <p:cNvCxnSpPr/>
            <p:nvPr/>
          </p:nvCxnSpPr>
          <p:spPr>
            <a:xfrm>
              <a:off x="3923928" y="4365104"/>
              <a:ext cx="0" cy="792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uadroTexto 26"/>
            <p:cNvSpPr txBox="1"/>
            <p:nvPr/>
          </p:nvSpPr>
          <p:spPr>
            <a:xfrm>
              <a:off x="3419872" y="5229200"/>
              <a:ext cx="1008112" cy="369332"/>
            </a:xfrm>
            <a:prstGeom prst="rect">
              <a:avLst/>
            </a:prstGeom>
            <a:solidFill>
              <a:srgbClr val="9EDA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SMDIF</a:t>
              </a: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6084168" y="5157192"/>
              <a:ext cx="1656184" cy="461665"/>
            </a:xfrm>
            <a:prstGeom prst="rect">
              <a:avLst/>
            </a:prstGeom>
            <a:solidFill>
              <a:srgbClr val="B8F8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1200" dirty="0"/>
                <a:t>Beneficiarios de</a:t>
              </a:r>
            </a:p>
            <a:p>
              <a:pPr algn="ctr"/>
              <a:r>
                <a:rPr lang="es-ES_tradnl" sz="1200" dirty="0"/>
                <a:t> los apoyos</a:t>
              </a:r>
              <a:endParaRPr lang="es-ES" sz="1200" dirty="0"/>
            </a:p>
          </p:txBody>
        </p:sp>
        <p:cxnSp>
          <p:nvCxnSpPr>
            <p:cNvPr id="30" name="Conector recto de flecha 29"/>
            <p:cNvCxnSpPr/>
            <p:nvPr/>
          </p:nvCxnSpPr>
          <p:spPr>
            <a:xfrm>
              <a:off x="4499992" y="5445224"/>
              <a:ext cx="151216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uadroTexto 33"/>
            <p:cNvSpPr txBox="1"/>
            <p:nvPr/>
          </p:nvSpPr>
          <p:spPr>
            <a:xfrm>
              <a:off x="4139952" y="5589240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Reporte de información sobre apoyos entregados</a:t>
              </a:r>
            </a:p>
          </p:txBody>
        </p:sp>
        <p:cxnSp>
          <p:nvCxnSpPr>
            <p:cNvPr id="35" name="Conector recto de flecha 34"/>
            <p:cNvCxnSpPr/>
            <p:nvPr/>
          </p:nvCxnSpPr>
          <p:spPr>
            <a:xfrm>
              <a:off x="755576" y="3068960"/>
              <a:ext cx="0" cy="7920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CuadroTexto 35"/>
            <p:cNvSpPr txBox="1"/>
            <p:nvPr/>
          </p:nvSpPr>
          <p:spPr>
            <a:xfrm>
              <a:off x="611560" y="3212976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Entrega de recursos y </a:t>
              </a:r>
            </a:p>
            <a:p>
              <a:pPr algn="ctr"/>
              <a:r>
                <a:rPr lang="es-ES" sz="1200" dirty="0"/>
                <a:t>reporte del uso del gasto</a:t>
              </a: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3059832" y="5877272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>
                  <a:solidFill>
                    <a:schemeClr val="accent3"/>
                  </a:solidFill>
                </a:rPr>
                <a:t>Actividades de supervisión y seguimiento</a:t>
              </a: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4355976" y="1628800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CONEVAL</a:t>
              </a:r>
            </a:p>
            <a:p>
              <a:pPr algn="ctr"/>
              <a:r>
                <a:rPr lang="es-ES" sz="1200" dirty="0"/>
                <a:t>INEGI</a:t>
              </a:r>
            </a:p>
            <a:p>
              <a:pPr algn="ctr"/>
              <a:r>
                <a:rPr lang="es-ES" sz="1200" dirty="0"/>
                <a:t>SEP</a:t>
              </a:r>
            </a:p>
          </p:txBody>
        </p:sp>
        <p:cxnSp>
          <p:nvCxnSpPr>
            <p:cNvPr id="41" name="Conector angular 40"/>
            <p:cNvCxnSpPr>
              <a:stCxn id="39" idx="1"/>
              <a:endCxn id="22" idx="0"/>
            </p:cNvCxnSpPr>
            <p:nvPr/>
          </p:nvCxnSpPr>
          <p:spPr>
            <a:xfrm rot="10800000" flipV="1">
              <a:off x="3959932" y="1951966"/>
              <a:ext cx="396044" cy="32490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uadroTexto 43"/>
            <p:cNvSpPr txBox="1"/>
            <p:nvPr/>
          </p:nvSpPr>
          <p:spPr>
            <a:xfrm>
              <a:off x="6732240" y="3933056"/>
              <a:ext cx="1008112" cy="369332"/>
            </a:xfrm>
            <a:prstGeom prst="rect">
              <a:avLst/>
            </a:prstGeom>
            <a:solidFill>
              <a:srgbClr val="61A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/>
                <a:t>ASF</a:t>
              </a:r>
            </a:p>
          </p:txBody>
        </p:sp>
        <p:sp>
          <p:nvSpPr>
            <p:cNvPr id="45" name="Cerrar llave 44"/>
            <p:cNvSpPr/>
            <p:nvPr/>
          </p:nvSpPr>
          <p:spPr>
            <a:xfrm>
              <a:off x="6372200" y="3068960"/>
              <a:ext cx="216024" cy="1944216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CuadroTexto 45"/>
            <p:cNvSpPr txBox="1"/>
            <p:nvPr/>
          </p:nvSpPr>
          <p:spPr>
            <a:xfrm>
              <a:off x="6444208" y="4293096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200" dirty="0"/>
                <a:t>Evaluación externa sobre el uso de recursos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130" y="4462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Los SEDIF y la Integración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1964" y="1340768"/>
            <a:ext cx="7610476" cy="4136614"/>
          </a:xfrm>
        </p:spPr>
        <p:txBody>
          <a:bodyPr/>
          <a:lstStyle/>
          <a:p>
            <a:r>
              <a:rPr lang="es-ES" dirty="0"/>
              <a:t>Acuerdo con los SEDIF para </a:t>
            </a:r>
            <a:r>
              <a:rPr lang="es-ES" b="1" dirty="0">
                <a:solidFill>
                  <a:srgbClr val="0000FF"/>
                </a:solidFill>
              </a:rPr>
              <a:t>modificaciones</a:t>
            </a:r>
            <a:r>
              <a:rPr lang="es-ES" dirty="0"/>
              <a:t> de fórmulas:</a:t>
            </a:r>
          </a:p>
          <a:p>
            <a:pPr lvl="1"/>
            <a:r>
              <a:rPr lang="es-ES" dirty="0"/>
              <a:t>Índice de Desempeño</a:t>
            </a:r>
          </a:p>
          <a:p>
            <a:pPr lvl="1"/>
            <a:r>
              <a:rPr lang="es-ES" dirty="0"/>
              <a:t>Índice de Vulnerabilidad Social</a:t>
            </a:r>
          </a:p>
          <a:p>
            <a:pPr lvl="1"/>
            <a:r>
              <a:rPr lang="es-ES" dirty="0"/>
              <a:t>Fórmula de Distribución</a:t>
            </a:r>
          </a:p>
          <a:p>
            <a:r>
              <a:rPr lang="es-ES" dirty="0"/>
              <a:t>SEDIF proporcionan al SNDIF la </a:t>
            </a:r>
            <a:r>
              <a:rPr lang="es-ES" b="1" dirty="0">
                <a:solidFill>
                  <a:srgbClr val="0000FF"/>
                </a:solidFill>
              </a:rPr>
              <a:t>información</a:t>
            </a:r>
            <a:r>
              <a:rPr lang="es-ES" dirty="0"/>
              <a:t> para el cálculo de las variables del Índice de Desempeño.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130" y="66328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Los SEDIF y la Distribución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2304256"/>
          </a:xfrm>
        </p:spPr>
        <p:txBody>
          <a:bodyPr/>
          <a:lstStyle/>
          <a:p>
            <a:r>
              <a:rPr lang="es-ES" dirty="0"/>
              <a:t>SEDIF son informados por el SNDIF sobre </a:t>
            </a:r>
            <a:r>
              <a:rPr lang="es-ES" b="1" dirty="0">
                <a:solidFill>
                  <a:srgbClr val="0000FF"/>
                </a:solidFill>
              </a:rPr>
              <a:t>montos y calendarización</a:t>
            </a:r>
            <a:r>
              <a:rPr lang="es-ES" dirty="0"/>
              <a:t> de los recursos.</a:t>
            </a:r>
          </a:p>
          <a:p>
            <a:r>
              <a:rPr lang="es-ES" dirty="0"/>
              <a:t>SEDIF establecen un esquema de coordinación específico con las Haciendas estatales para la </a:t>
            </a:r>
            <a:r>
              <a:rPr lang="es-ES" b="1" dirty="0">
                <a:solidFill>
                  <a:srgbClr val="0000FF"/>
                </a:solidFill>
              </a:rPr>
              <a:t>transferencia y uso </a:t>
            </a:r>
            <a:r>
              <a:rPr lang="es-ES" dirty="0"/>
              <a:t>de recursos.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915825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9122" y="260648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Los SEDIF y la Administración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556792"/>
            <a:ext cx="7610476" cy="3456384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ES" dirty="0"/>
              <a:t>SEDIF </a:t>
            </a:r>
            <a:r>
              <a:rPr lang="es-ES" b="1" dirty="0">
                <a:solidFill>
                  <a:srgbClr val="0000FF"/>
                </a:solidFill>
              </a:rPr>
              <a:t>planean </a:t>
            </a:r>
            <a:r>
              <a:rPr lang="es-ES" sz="2600" b="1" dirty="0">
                <a:solidFill>
                  <a:srgbClr val="0000FF"/>
                </a:solidFill>
              </a:rPr>
              <a:t>la utilización </a:t>
            </a:r>
            <a:r>
              <a:rPr lang="es-ES" dirty="0"/>
              <a:t>de los recursos del fondo en programas en el marco de la EIASA.</a:t>
            </a:r>
          </a:p>
          <a:p>
            <a:pPr>
              <a:lnSpc>
                <a:spcPct val="140000"/>
              </a:lnSpc>
            </a:pPr>
            <a:r>
              <a:rPr lang="es-ES" dirty="0"/>
              <a:t>SEDIF </a:t>
            </a:r>
            <a:r>
              <a:rPr lang="es-ES" b="1" dirty="0">
                <a:solidFill>
                  <a:srgbClr val="0000FF"/>
                </a:solidFill>
              </a:rPr>
              <a:t>deciden la asignación </a:t>
            </a:r>
            <a:r>
              <a:rPr lang="es-ES" dirty="0"/>
              <a:t>de los recursos.</a:t>
            </a:r>
          </a:p>
          <a:p>
            <a:pPr>
              <a:lnSpc>
                <a:spcPct val="140000"/>
              </a:lnSpc>
            </a:pPr>
            <a:r>
              <a:rPr lang="es-ES" dirty="0"/>
              <a:t>Elaboración del </a:t>
            </a:r>
            <a:r>
              <a:rPr lang="es-ES" b="1" dirty="0">
                <a:solidFill>
                  <a:srgbClr val="0000FF"/>
                </a:solidFill>
              </a:rPr>
              <a:t>Proyecto Estatal Anual</a:t>
            </a:r>
            <a:r>
              <a:rPr lang="es-ES" dirty="0"/>
              <a:t>.</a:t>
            </a:r>
          </a:p>
          <a:p>
            <a:pPr>
              <a:lnSpc>
                <a:spcPct val="140000"/>
              </a:lnSpc>
            </a:pPr>
            <a:r>
              <a:rPr lang="es-ES" dirty="0"/>
              <a:t>Coordinación con SMDIF para el </a:t>
            </a:r>
            <a:r>
              <a:rPr lang="es-ES" b="1" dirty="0">
                <a:solidFill>
                  <a:srgbClr val="0000FF"/>
                </a:solidFill>
              </a:rPr>
              <a:t>ejercicio</a:t>
            </a:r>
            <a:r>
              <a:rPr lang="es-ES" dirty="0"/>
              <a:t> de recursos.</a:t>
            </a:r>
          </a:p>
          <a:p>
            <a:pPr>
              <a:lnSpc>
                <a:spcPct val="140000"/>
              </a:lnSpc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880944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9162" y="332656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Los SEDIF y la Supervisión y Seguimiento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3972" y="1628800"/>
            <a:ext cx="7610476" cy="3456384"/>
          </a:xfrm>
        </p:spPr>
        <p:txBody>
          <a:bodyPr>
            <a:normAutofit/>
          </a:bodyPr>
          <a:lstStyle/>
          <a:p>
            <a:r>
              <a:rPr lang="es-ES" dirty="0"/>
              <a:t>SEDIF </a:t>
            </a:r>
            <a:r>
              <a:rPr lang="es-ES" b="1" dirty="0">
                <a:solidFill>
                  <a:srgbClr val="0000FF"/>
                </a:solidFill>
              </a:rPr>
              <a:t>elaboran</a:t>
            </a:r>
            <a:r>
              <a:rPr lang="es-ES" dirty="0"/>
              <a:t> el IPPEA.</a:t>
            </a:r>
          </a:p>
          <a:p>
            <a:r>
              <a:rPr lang="es-ES" dirty="0"/>
              <a:t>SEDIF </a:t>
            </a:r>
            <a:r>
              <a:rPr lang="es-ES" b="1" dirty="0">
                <a:solidFill>
                  <a:srgbClr val="0000FF"/>
                </a:solidFill>
              </a:rPr>
              <a:t>envían</a:t>
            </a:r>
            <a:r>
              <a:rPr lang="es-ES" dirty="0"/>
              <a:t> informes sobre seguimiento de programas y utilización de recursos.</a:t>
            </a:r>
          </a:p>
          <a:p>
            <a:r>
              <a:rPr lang="es-ES" dirty="0"/>
              <a:t>SEDIF </a:t>
            </a:r>
            <a:r>
              <a:rPr lang="es-ES" b="1" dirty="0">
                <a:solidFill>
                  <a:srgbClr val="0000FF"/>
                </a:solidFill>
              </a:rPr>
              <a:t>reporta</a:t>
            </a:r>
            <a:r>
              <a:rPr lang="es-ES" dirty="0"/>
              <a:t> información en el SFU sobre ejercicio del gasto y MIR (ahora SRFT).</a:t>
            </a:r>
          </a:p>
          <a:p>
            <a:r>
              <a:rPr lang="es-ES" dirty="0"/>
              <a:t>Preparación de </a:t>
            </a:r>
            <a:r>
              <a:rPr lang="es-ES" b="1" dirty="0">
                <a:solidFill>
                  <a:srgbClr val="0000FF"/>
                </a:solidFill>
              </a:rPr>
              <a:t>visitas</a:t>
            </a:r>
            <a:r>
              <a:rPr lang="es-ES" dirty="0"/>
              <a:t> de seguimiento.</a:t>
            </a:r>
          </a:p>
          <a:p>
            <a:r>
              <a:rPr lang="es-ES" b="1" dirty="0">
                <a:solidFill>
                  <a:srgbClr val="0000FF"/>
                </a:solidFill>
              </a:rPr>
              <a:t>Participación en ENADC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174931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Principales hallazgos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628800"/>
            <a:ext cx="7610476" cy="471267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>
                <a:solidFill>
                  <a:srgbClr val="0000FF"/>
                </a:solidFill>
              </a:rPr>
              <a:t>Adecuada correspondencia </a:t>
            </a:r>
            <a:r>
              <a:rPr lang="es-ES" dirty="0"/>
              <a:t>en la estructura SNDIF-SEDIF-EIASA respecto a las funciones IDASS.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Estructura funcional y operativa </a:t>
            </a:r>
            <a:r>
              <a:rPr lang="es-ES" b="1" dirty="0" smtClean="0">
                <a:solidFill>
                  <a:srgbClr val="0000FF"/>
                </a:solidFill>
              </a:rPr>
              <a:t>adecuada</a:t>
            </a:r>
            <a:r>
              <a:rPr lang="es-ES" dirty="0" smtClean="0"/>
              <a:t>; </a:t>
            </a:r>
            <a:r>
              <a:rPr lang="es-ES" dirty="0"/>
              <a:t>en ocasiones, insuficiente.</a:t>
            </a:r>
          </a:p>
          <a:p>
            <a:pPr marL="457200" indent="-457200">
              <a:buFont typeface="+mj-lt"/>
              <a:buAutoNum type="arabicPeriod"/>
            </a:pPr>
            <a:r>
              <a:rPr lang="es-ES" b="1" dirty="0">
                <a:solidFill>
                  <a:srgbClr val="0000FF"/>
                </a:solidFill>
              </a:rPr>
              <a:t>Correcta</a:t>
            </a:r>
            <a:r>
              <a:rPr lang="es-ES" dirty="0"/>
              <a:t> alineación de objetivos EIASA-FAM-AS.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EIASA como </a:t>
            </a:r>
            <a:r>
              <a:rPr lang="es-ES" b="1" dirty="0">
                <a:solidFill>
                  <a:srgbClr val="0000FF"/>
                </a:solidFill>
              </a:rPr>
              <a:t>principal</a:t>
            </a:r>
            <a:r>
              <a:rPr lang="es-ES" dirty="0"/>
              <a:t> mecanismo de coordinación programática (marco de referencia).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EIASA permite </a:t>
            </a:r>
            <a:r>
              <a:rPr lang="es-ES" b="1" dirty="0">
                <a:solidFill>
                  <a:srgbClr val="0000FF"/>
                </a:solidFill>
              </a:rPr>
              <a:t>rango de acción </a:t>
            </a:r>
            <a:r>
              <a:rPr lang="es-ES" dirty="0"/>
              <a:t>a los SEDIF para atención de necesidades particulares.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EIASA determina formatos para </a:t>
            </a:r>
            <a:r>
              <a:rPr lang="es-ES" b="1" dirty="0">
                <a:solidFill>
                  <a:srgbClr val="0000FF"/>
                </a:solidFill>
              </a:rPr>
              <a:t>homologar</a:t>
            </a:r>
            <a:r>
              <a:rPr lang="es-ES" dirty="0"/>
              <a:t> presentación de información.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Elementos formales e informales garantizan </a:t>
            </a:r>
            <a:r>
              <a:rPr lang="es-ES" b="1" dirty="0">
                <a:solidFill>
                  <a:srgbClr val="0000FF"/>
                </a:solidFill>
              </a:rPr>
              <a:t>transparencia</a:t>
            </a:r>
            <a:r>
              <a:rPr lang="es-E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s-ES" b="1" dirty="0">
                <a:solidFill>
                  <a:srgbClr val="0000FF"/>
                </a:solidFill>
              </a:rPr>
              <a:t>Acompañamiento y seguimiento </a:t>
            </a:r>
            <a:r>
              <a:rPr lang="es-ES" dirty="0"/>
              <a:t>por parte del SNDIF.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pPr marL="457200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138" y="188640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E3.A. Análisis Sustantivo del Fondo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2592288"/>
          </a:xfrm>
        </p:spPr>
        <p:txBody>
          <a:bodyPr/>
          <a:lstStyle/>
          <a:p>
            <a:r>
              <a:rPr lang="es-ES_tradnl" dirty="0"/>
              <a:t>Identificar y explicar la correspondencia que existe entre la </a:t>
            </a:r>
            <a:r>
              <a:rPr lang="es-ES_tradnl" b="1" dirty="0">
                <a:solidFill>
                  <a:srgbClr val="0000FF"/>
                </a:solidFill>
              </a:rPr>
              <a:t>estructura</a:t>
            </a:r>
            <a:r>
              <a:rPr lang="es-ES_tradnl" dirty="0"/>
              <a:t> de la coordinación del FAM-AS con los </a:t>
            </a:r>
            <a:r>
              <a:rPr lang="es-ES_tradnl" b="1" dirty="0">
                <a:solidFill>
                  <a:srgbClr val="0000FF"/>
                </a:solidFill>
              </a:rPr>
              <a:t>objetivos</a:t>
            </a:r>
            <a:r>
              <a:rPr lang="es-ES_tradnl" dirty="0"/>
              <a:t> del Ramo 33 y el FAM-AS.</a:t>
            </a:r>
          </a:p>
          <a:p>
            <a:r>
              <a:rPr lang="es-ES" dirty="0"/>
              <a:t>Coherencia de la estructura para el </a:t>
            </a:r>
            <a:r>
              <a:rPr lang="es-ES" b="1" dirty="0">
                <a:solidFill>
                  <a:srgbClr val="0000FF"/>
                </a:solidFill>
              </a:rPr>
              <a:t>cumplimiento</a:t>
            </a:r>
            <a:r>
              <a:rPr lang="es-ES" dirty="0"/>
              <a:t> de objetivos.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114" y="116632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Objetivos de análisis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1556792"/>
            <a:ext cx="7610476" cy="4136614"/>
          </a:xfrm>
        </p:spPr>
        <p:txBody>
          <a:bodyPr/>
          <a:lstStyle/>
          <a:p>
            <a:r>
              <a:rPr lang="es-ES" dirty="0"/>
              <a:t>Objetivos del Ramo 33:</a:t>
            </a:r>
          </a:p>
          <a:p>
            <a:pPr lvl="1"/>
            <a:r>
              <a:rPr lang="es-ES" dirty="0"/>
              <a:t>Descentralización del poder de toma de decisiones y diseño de políticas públicas.</a:t>
            </a:r>
          </a:p>
          <a:p>
            <a:pPr lvl="1"/>
            <a:r>
              <a:rPr lang="es-ES" dirty="0"/>
              <a:t>Redistribución del ingreso.</a:t>
            </a:r>
          </a:p>
          <a:p>
            <a:pPr lvl="1"/>
            <a:r>
              <a:rPr lang="es-ES" dirty="0"/>
              <a:t>Equidad del gasto.</a:t>
            </a:r>
          </a:p>
          <a:p>
            <a:pPr lvl="1"/>
            <a:endParaRPr lang="es-ES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s-ES" sz="2400" dirty="0"/>
              <a:t>Objetivos del FAM-AS (LCF, art. 40):</a:t>
            </a:r>
          </a:p>
          <a:p>
            <a:pPr lvl="1"/>
            <a:r>
              <a:rPr lang="es-ES" dirty="0"/>
              <a:t>Brindar desayunos escolares.</a:t>
            </a:r>
          </a:p>
          <a:p>
            <a:pPr lvl="1"/>
            <a:r>
              <a:rPr lang="es-ES" dirty="0"/>
              <a:t>Otorgar apoyos alimentarios.</a:t>
            </a:r>
          </a:p>
          <a:p>
            <a:pPr lvl="1"/>
            <a:r>
              <a:rPr lang="es-ES" dirty="0"/>
              <a:t>Dar apoyos de asistencia social</a:t>
            </a:r>
          </a:p>
          <a:p>
            <a:pPr lvl="1"/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79950" y="900000"/>
            <a:ext cx="4784100" cy="503473"/>
          </a:xfrm>
          <a:prstGeom prst="rect">
            <a:avLst/>
          </a:prstGeom>
          <a:solidFill>
            <a:schemeClr val="bg1"/>
          </a:solidFill>
        </p:spPr>
        <p:txBody>
          <a:bodyPr wrap="square" lIns="91295" tIns="35942" rIns="91295" bIns="35942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s-MX" sz="2800" b="1">
                <a:solidFill>
                  <a:srgbClr val="0000FF"/>
                </a:solidFill>
                <a:latin typeface="Lucida Sans" charset="0"/>
                <a:ea typeface="Lucida Sans" charset="0"/>
                <a:cs typeface="Lucida Sans" charset="0"/>
              </a:rPr>
              <a:t>Componentes del SED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775" y="1762932"/>
            <a:ext cx="71548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537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¿Qué se hizo?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340768"/>
            <a:ext cx="7610476" cy="4136614"/>
          </a:xfrm>
        </p:spPr>
        <p:txBody>
          <a:bodyPr/>
          <a:lstStyle/>
          <a:p>
            <a:r>
              <a:rPr lang="es-ES" b="1" dirty="0">
                <a:solidFill>
                  <a:srgbClr val="0000FF"/>
                </a:solidFill>
              </a:rPr>
              <a:t>Revisión de las disposiciones </a:t>
            </a:r>
            <a:r>
              <a:rPr lang="es-ES" dirty="0"/>
              <a:t>de las funciones IDASS con base en el Análisis Procedimental.</a:t>
            </a:r>
          </a:p>
          <a:p>
            <a:r>
              <a:rPr lang="es-ES" dirty="0"/>
              <a:t>Determinación del </a:t>
            </a:r>
            <a:r>
              <a:rPr lang="es-ES" b="1" dirty="0">
                <a:solidFill>
                  <a:srgbClr val="0000FF"/>
                </a:solidFill>
              </a:rPr>
              <a:t>contexto y definición </a:t>
            </a:r>
            <a:r>
              <a:rPr lang="es-ES" dirty="0"/>
              <a:t>de los objetivos del Ramo 33 y el FAM-AS.</a:t>
            </a:r>
          </a:p>
          <a:p>
            <a:r>
              <a:rPr lang="es-ES" dirty="0"/>
              <a:t>Análisis de la correspondencia de la </a:t>
            </a:r>
            <a:r>
              <a:rPr lang="es-ES" b="1" dirty="0">
                <a:solidFill>
                  <a:srgbClr val="0000FF"/>
                </a:solidFill>
              </a:rPr>
              <a:t>estructura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/>
              <a:t>con los </a:t>
            </a:r>
            <a:r>
              <a:rPr lang="es-ES" b="1" dirty="0">
                <a:solidFill>
                  <a:srgbClr val="0000FF"/>
                </a:solidFill>
              </a:rPr>
              <a:t>objetivos</a:t>
            </a:r>
            <a:r>
              <a:rPr lang="es-ES" dirty="0"/>
              <a:t> del </a:t>
            </a:r>
            <a:r>
              <a:rPr lang="es-ES" b="1" dirty="0">
                <a:solidFill>
                  <a:srgbClr val="0000FF"/>
                </a:solidFill>
              </a:rPr>
              <a:t>Ramo 33 </a:t>
            </a:r>
            <a:r>
              <a:rPr lang="es-ES" dirty="0"/>
              <a:t>(para cada función IDASS).</a:t>
            </a:r>
          </a:p>
          <a:p>
            <a:r>
              <a:rPr lang="es-ES" dirty="0"/>
              <a:t>Análisis de la correspondencia de la </a:t>
            </a:r>
            <a:r>
              <a:rPr lang="es-ES" b="1" dirty="0">
                <a:solidFill>
                  <a:srgbClr val="0000FF"/>
                </a:solidFill>
              </a:rPr>
              <a:t>estructura</a:t>
            </a:r>
            <a:r>
              <a:rPr lang="es-ES" dirty="0"/>
              <a:t> con los </a:t>
            </a:r>
            <a:r>
              <a:rPr lang="es-ES" b="1" dirty="0">
                <a:solidFill>
                  <a:srgbClr val="0000FF"/>
                </a:solidFill>
              </a:rPr>
              <a:t>objetivos</a:t>
            </a:r>
            <a:r>
              <a:rPr lang="es-ES" dirty="0"/>
              <a:t> del </a:t>
            </a:r>
            <a:r>
              <a:rPr lang="es-ES" b="1" dirty="0">
                <a:solidFill>
                  <a:srgbClr val="0000FF"/>
                </a:solidFill>
              </a:rPr>
              <a:t>FAM-AS </a:t>
            </a:r>
            <a:r>
              <a:rPr lang="es-ES" dirty="0"/>
              <a:t>(para cada función IDASS y por programa de la EIASA).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501845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Principales hallazgos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556792"/>
            <a:ext cx="7610476" cy="471267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La coordinación del FAM-AS favorece el </a:t>
            </a:r>
            <a:r>
              <a:rPr lang="es-ES" b="1" dirty="0">
                <a:solidFill>
                  <a:srgbClr val="0000FF"/>
                </a:solidFill>
              </a:rPr>
              <a:t>cumplimiento</a:t>
            </a:r>
            <a:r>
              <a:rPr lang="es-ES" dirty="0"/>
              <a:t> de los objetivos del fondo y el Ramo 33.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La estructura de las cuatro funciones IDASS favorecen la </a:t>
            </a:r>
            <a:r>
              <a:rPr lang="es-ES" b="1" dirty="0">
                <a:solidFill>
                  <a:srgbClr val="0000FF"/>
                </a:solidFill>
              </a:rPr>
              <a:t>transparencia y rendición </a:t>
            </a:r>
            <a:r>
              <a:rPr lang="es-ES" dirty="0"/>
              <a:t>de cuentas.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favorece la </a:t>
            </a:r>
            <a:r>
              <a:rPr lang="es-ES" b="1" dirty="0">
                <a:solidFill>
                  <a:srgbClr val="0000FF"/>
                </a:solidFill>
              </a:rPr>
              <a:t>descentralización</a:t>
            </a:r>
            <a:r>
              <a:rPr lang="es-ES" dirty="0"/>
              <a:t> para el actuar de los SEDIF a través de la EIASA.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Se </a:t>
            </a:r>
            <a:r>
              <a:rPr lang="es-ES" b="1" dirty="0">
                <a:solidFill>
                  <a:srgbClr val="0000FF"/>
                </a:solidFill>
              </a:rPr>
              <a:t>cumple ampliamente </a:t>
            </a:r>
            <a:r>
              <a:rPr lang="es-ES" dirty="0"/>
              <a:t>con el desarrollo de los objetivos de desayunos escolares y apoyos alimentarios.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Existencia de </a:t>
            </a:r>
            <a:r>
              <a:rPr lang="es-ES" b="1" dirty="0">
                <a:solidFill>
                  <a:srgbClr val="0000FF"/>
                </a:solidFill>
              </a:rPr>
              <a:t>espacios de diálogo </a:t>
            </a:r>
            <a:r>
              <a:rPr lang="es-ES" dirty="0"/>
              <a:t>para revisión, retroalimentación y seguimiento.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  <a:p>
            <a:pPr marL="457200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501845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138" y="404664"/>
            <a:ext cx="778528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E3.B. Análisis </a:t>
            </a:r>
            <a:r>
              <a:rPr lang="es-ES" sz="2800" dirty="0" smtClean="0"/>
              <a:t>Integral:</a:t>
            </a:r>
            <a:br>
              <a:rPr lang="es-ES" sz="2800" dirty="0" smtClean="0"/>
            </a:br>
            <a:r>
              <a:rPr lang="es-ES" sz="2800" dirty="0" smtClean="0"/>
              <a:t>Efectividad </a:t>
            </a:r>
            <a:r>
              <a:rPr lang="es-ES" sz="2800" dirty="0"/>
              <a:t>de la coordinación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7948" y="1772816"/>
            <a:ext cx="7610476" cy="2952328"/>
          </a:xfrm>
        </p:spPr>
        <p:txBody>
          <a:bodyPr/>
          <a:lstStyle/>
          <a:p>
            <a:r>
              <a:rPr lang="es-ES" b="1" dirty="0">
                <a:solidFill>
                  <a:srgbClr val="0000FF"/>
                </a:solidFill>
              </a:rPr>
              <a:t>Resultado integrado </a:t>
            </a:r>
            <a:r>
              <a:rPr lang="es-ES" dirty="0"/>
              <a:t>de lo procedimental, lo sustantivo y el marco teórico-conceptual.</a:t>
            </a:r>
          </a:p>
          <a:p>
            <a:r>
              <a:rPr lang="es-ES" b="1" dirty="0">
                <a:solidFill>
                  <a:srgbClr val="0000FF"/>
                </a:solidFill>
              </a:rPr>
              <a:t>Evaluación de la efectividad</a:t>
            </a:r>
            <a:r>
              <a:rPr lang="es-ES" dirty="0"/>
              <a:t> de la estructura de la coordinación.</a:t>
            </a:r>
          </a:p>
          <a:p>
            <a:r>
              <a:rPr lang="es-ES" dirty="0"/>
              <a:t>Identificar </a:t>
            </a:r>
            <a:r>
              <a:rPr lang="es-ES" b="1" dirty="0">
                <a:solidFill>
                  <a:srgbClr val="0000FF"/>
                </a:solidFill>
              </a:rPr>
              <a:t>fortalezas, oportunidades, debilidades y amenazas </a:t>
            </a:r>
            <a:r>
              <a:rPr lang="es-ES" dirty="0"/>
              <a:t>para cada una de las funciones IDASS.</a:t>
            </a:r>
          </a:p>
          <a:p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501845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9122" y="188640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¿Qué se hizo?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3456384"/>
          </a:xfrm>
        </p:spPr>
        <p:txBody>
          <a:bodyPr/>
          <a:lstStyle/>
          <a:p>
            <a:r>
              <a:rPr lang="es-ES" dirty="0"/>
              <a:t>Definición del concepto de </a:t>
            </a:r>
            <a:r>
              <a:rPr lang="es-ES" dirty="0">
                <a:solidFill>
                  <a:srgbClr val="0000FF"/>
                </a:solidFill>
              </a:rPr>
              <a:t>coordinación efectiva</a:t>
            </a:r>
            <a:r>
              <a:rPr lang="es-ES" dirty="0"/>
              <a:t>.</a:t>
            </a:r>
          </a:p>
          <a:p>
            <a:r>
              <a:rPr lang="es-ES" dirty="0"/>
              <a:t>Determinación de </a:t>
            </a:r>
            <a:r>
              <a:rPr lang="es-ES" dirty="0">
                <a:solidFill>
                  <a:srgbClr val="0000FF"/>
                </a:solidFill>
              </a:rPr>
              <a:t>elementos mínimos</a:t>
            </a:r>
            <a:r>
              <a:rPr lang="es-ES" dirty="0"/>
              <a:t> para lograr la coordinación efectiva.</a:t>
            </a:r>
          </a:p>
          <a:p>
            <a:r>
              <a:rPr lang="es-ES" dirty="0">
                <a:solidFill>
                  <a:srgbClr val="0000FF"/>
                </a:solidFill>
              </a:rPr>
              <a:t>Evaluación</a:t>
            </a:r>
            <a:r>
              <a:rPr lang="es-ES" dirty="0"/>
              <a:t> de la </a:t>
            </a:r>
            <a:r>
              <a:rPr lang="es-ES" dirty="0">
                <a:solidFill>
                  <a:srgbClr val="0000FF"/>
                </a:solidFill>
              </a:rPr>
              <a:t>estructura</a:t>
            </a:r>
            <a:r>
              <a:rPr lang="es-ES" dirty="0"/>
              <a:t> </a:t>
            </a:r>
            <a:r>
              <a:rPr lang="es-ES" dirty="0">
                <a:solidFill>
                  <a:srgbClr val="0000FF"/>
                </a:solidFill>
              </a:rPr>
              <a:t>de la coordinación </a:t>
            </a:r>
            <a:r>
              <a:rPr lang="es-ES" dirty="0"/>
              <a:t>del FAM-AS hacia el </a:t>
            </a:r>
            <a:r>
              <a:rPr lang="es-ES" dirty="0">
                <a:solidFill>
                  <a:srgbClr val="0000FF"/>
                </a:solidFill>
              </a:rPr>
              <a:t>logro de la coordinación efectiva</a:t>
            </a:r>
            <a:r>
              <a:rPr lang="es-ES" dirty="0"/>
              <a:t>.</a:t>
            </a:r>
          </a:p>
          <a:p>
            <a:r>
              <a:rPr lang="es-ES" dirty="0"/>
              <a:t>Análisis FODA general y por función IDASS.</a:t>
            </a:r>
          </a:p>
          <a:p>
            <a:r>
              <a:rPr lang="es-ES" dirty="0"/>
              <a:t>Establecimiento de recomendaciones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5018457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La coordinación efectiva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1366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000" dirty="0"/>
              <a:t>La </a:t>
            </a:r>
            <a:r>
              <a:rPr lang="es-ES_tradnl" sz="2000" dirty="0">
                <a:solidFill>
                  <a:srgbClr val="0000FF"/>
                </a:solidFill>
              </a:rPr>
              <a:t>coordinación efectiva</a:t>
            </a:r>
            <a:r>
              <a:rPr lang="es-ES_tradnl" sz="2000" dirty="0"/>
              <a:t> es un </a:t>
            </a:r>
            <a:r>
              <a:rPr lang="es-ES_tradnl" sz="2000" dirty="0">
                <a:solidFill>
                  <a:srgbClr val="0000FF"/>
                </a:solidFill>
              </a:rPr>
              <a:t>proceso</a:t>
            </a:r>
            <a:r>
              <a:rPr lang="es-ES_tradnl" sz="2000" dirty="0"/>
              <a:t> dentro del funcionamiento y administración de </a:t>
            </a:r>
            <a:r>
              <a:rPr lang="es-ES_tradnl" sz="2000" dirty="0">
                <a:solidFill>
                  <a:srgbClr val="0000FF"/>
                </a:solidFill>
              </a:rPr>
              <a:t>organizaciones</a:t>
            </a:r>
            <a:r>
              <a:rPr lang="es-ES_tradnl" sz="2000" dirty="0"/>
              <a:t>, entendidas como dependencias de los tres niveles de gobierno responsables del manejo, administración y evaluación de los recursos públicos, </a:t>
            </a:r>
            <a:r>
              <a:rPr lang="es-ES_tradnl" sz="2000" dirty="0">
                <a:solidFill>
                  <a:srgbClr val="0000FF"/>
                </a:solidFill>
              </a:rPr>
              <a:t>que logra la construcción y mantenimiento de relaciones</a:t>
            </a:r>
            <a:r>
              <a:rPr lang="es-ES_tradnl" sz="2000" dirty="0"/>
              <a:t> entre diversos actores </a:t>
            </a:r>
            <a:r>
              <a:rPr lang="es-ES_tradnl" sz="2000" dirty="0">
                <a:solidFill>
                  <a:srgbClr val="0000FF"/>
                </a:solidFill>
              </a:rPr>
              <a:t>para generar mecanismos de coordinación y comunicación necesarios para la interrelación de funciones, estructuras y recursos</a:t>
            </a:r>
            <a:r>
              <a:rPr lang="es-ES_tradnl" sz="2000" dirty="0"/>
              <a:t>, dentro de un contexto organizacional, </a:t>
            </a:r>
            <a:r>
              <a:rPr lang="es-ES_tradnl" sz="2000" dirty="0">
                <a:solidFill>
                  <a:srgbClr val="0000FF"/>
                </a:solidFill>
              </a:rPr>
              <a:t>que integre a los distintos actores en el proceso de conseguir un conjunto de tareas y objetivos </a:t>
            </a:r>
            <a:r>
              <a:rPr lang="es-ES_tradnl" sz="2000" dirty="0"/>
              <a:t>que, de manera individual, son imposibles de lograr para cada una de las partes.</a:t>
            </a:r>
          </a:p>
          <a:p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501845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Elementos mínimos de la coordinación efectiva (Categorías)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1700808"/>
            <a:ext cx="7610476" cy="471267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dirty="0"/>
              <a:t>La articulación de reglas y disposiciones formales para la toma de decisiones (14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Determinación del liderazgo de actores clave (5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Definición de la estructura de la coordinación relacionada con la función de Integración (26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Definición de la estructura de la coordinación relacionada con la función de Distribución (14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Definición de la estructura de la coordinación relacionada con la función de Administración (21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Definición de la estructura de la coordinación relacionada con la función de Supervisión y Seguimiento (28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Cumplimiento de objetivos del Ramo 33 y el FAM-AS (12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Creación de espacios de diálogo, concertación y discusión de políticas (12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Definición de mecanismos para el intercambio de información (5 elementos mínimos).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Comunicación efectiva (11 elementos mínimos).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5018457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dirty="0"/>
              <a:t>Metodología de análisis para la coordinación efectiva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136614"/>
          </a:xfrm>
        </p:spPr>
        <p:txBody>
          <a:bodyPr>
            <a:normAutofit lnSpcReduction="10000"/>
          </a:bodyPr>
          <a:lstStyle/>
          <a:p>
            <a:r>
              <a:rPr lang="es-ES" b="1" dirty="0">
                <a:solidFill>
                  <a:srgbClr val="0000FF"/>
                </a:solidFill>
              </a:rPr>
              <a:t>Valoración ordinal</a:t>
            </a:r>
            <a:r>
              <a:rPr lang="es-ES" dirty="0"/>
              <a:t>: construcción de una medida resumen (promedio ponderado).</a:t>
            </a:r>
          </a:p>
          <a:p>
            <a:pPr lvl="1"/>
            <a:r>
              <a:rPr lang="es-ES" dirty="0"/>
              <a:t>Elementos valorados 0 (no), 0.5 (parcial), 1 (total).</a:t>
            </a:r>
          </a:p>
          <a:p>
            <a:pPr lvl="1"/>
            <a:r>
              <a:rPr lang="es-ES" dirty="0"/>
              <a:t>Promedio simple para cada categoría.</a:t>
            </a:r>
          </a:p>
          <a:p>
            <a:pPr lvl="1"/>
            <a:r>
              <a:rPr lang="es-ES" dirty="0"/>
              <a:t>Suma ponderada por el número de elementos mínimos.</a:t>
            </a:r>
          </a:p>
          <a:p>
            <a:pPr lvl="1"/>
            <a:r>
              <a:rPr lang="es-ES" dirty="0"/>
              <a:t>Resultado: medida de 0 a 10.</a:t>
            </a:r>
          </a:p>
          <a:p>
            <a:r>
              <a:rPr lang="es-ES" b="1" dirty="0">
                <a:solidFill>
                  <a:srgbClr val="0000FF"/>
                </a:solidFill>
              </a:rPr>
              <a:t>Valoración cualitativa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Cumplimiento total, parcial o no cumplimiento de cada elemento mínimo.</a:t>
            </a:r>
          </a:p>
          <a:p>
            <a:pPr lvl="1"/>
            <a:r>
              <a:rPr lang="es-ES" dirty="0"/>
              <a:t>Suma de valoraciones para </a:t>
            </a:r>
            <a:r>
              <a:rPr lang="es-ES" dirty="0" err="1"/>
              <a:t>semaforizar</a:t>
            </a:r>
            <a:r>
              <a:rPr lang="es-ES" dirty="0"/>
              <a:t> las categorías.</a:t>
            </a:r>
          </a:p>
          <a:p>
            <a:pPr lvl="1"/>
            <a:r>
              <a:rPr lang="es-ES" dirty="0"/>
              <a:t>Determinación de prioridades de atención.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450328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Resultados de la valoración ordinal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34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620988"/>
              </p:ext>
            </p:extLst>
          </p:nvPr>
        </p:nvGraphicFramePr>
        <p:xfrm>
          <a:off x="1187624" y="1268760"/>
          <a:ext cx="6186723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o" r:id="rId3" imgW="5715000" imgH="4826000" progId="Word.Document.12">
                  <p:link updateAutomatic="1"/>
                </p:oleObj>
              </mc:Choice>
              <mc:Fallback>
                <p:oleObj name="Documento" r:id="rId3" imgW="5715000" imgH="4826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268760"/>
                        <a:ext cx="6186723" cy="5184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3283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Resultados de la valoración cualitativa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35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730523"/>
              </p:ext>
            </p:extLst>
          </p:nvPr>
        </p:nvGraphicFramePr>
        <p:xfrm>
          <a:off x="1547664" y="1484784"/>
          <a:ext cx="5737820" cy="485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Documento" r:id="rId3" imgW="5715000" imgH="5829300" progId="Word.Document.12">
                  <p:link updateAutomatic="1"/>
                </p:oleObj>
              </mc:Choice>
              <mc:Fallback>
                <p:oleObj name="Documento" r:id="rId3" imgW="5715000" imgH="58293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484784"/>
                        <a:ext cx="5737820" cy="485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0328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Resultados de la valoración cualitativa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36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063576"/>
              </p:ext>
            </p:extLst>
          </p:nvPr>
        </p:nvGraphicFramePr>
        <p:xfrm>
          <a:off x="1043608" y="1700808"/>
          <a:ext cx="6820530" cy="4213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o" r:id="rId3" imgW="5715000" imgH="3530600" progId="Word.Document.12">
                  <p:link updateAutomatic="1"/>
                </p:oleObj>
              </mc:Choice>
              <mc:Fallback>
                <p:oleObj name="Documento" r:id="rId3" imgW="5715000" imgH="3530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00808"/>
                        <a:ext cx="6820530" cy="4213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098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467600" cy="2736304"/>
          </a:xfrm>
        </p:spPr>
        <p:txBody>
          <a:bodyPr/>
          <a:lstStyle/>
          <a:p>
            <a:r>
              <a:rPr lang="es-ES" b="1" dirty="0">
                <a:solidFill>
                  <a:srgbClr val="0000FF"/>
                </a:solidFill>
              </a:rPr>
              <a:t>Analizar la estructura de la coordinación </a:t>
            </a:r>
            <a:r>
              <a:rPr lang="es-ES" dirty="0"/>
              <a:t>del FAM-AS en el ámbito federal.</a:t>
            </a:r>
          </a:p>
          <a:p>
            <a:r>
              <a:rPr lang="es-ES" dirty="0"/>
              <a:t>Reconocer las </a:t>
            </a:r>
            <a:r>
              <a:rPr lang="es-ES" b="1" dirty="0">
                <a:solidFill>
                  <a:srgbClr val="0000FF"/>
                </a:solidFill>
              </a:rPr>
              <a:t>responsabilidades</a:t>
            </a:r>
            <a:r>
              <a:rPr lang="es-ES" dirty="0">
                <a:solidFill>
                  <a:srgbClr val="0000FF"/>
                </a:solidFill>
              </a:rPr>
              <a:t> </a:t>
            </a:r>
            <a:r>
              <a:rPr lang="es-ES" dirty="0"/>
              <a:t>de los actores involucrados a nivel federal.</a:t>
            </a:r>
          </a:p>
          <a:p>
            <a:r>
              <a:rPr lang="es-ES" dirty="0"/>
              <a:t>Entender las </a:t>
            </a:r>
            <a:r>
              <a:rPr lang="es-ES" b="1" dirty="0">
                <a:solidFill>
                  <a:srgbClr val="0000FF"/>
                </a:solidFill>
              </a:rPr>
              <a:t>interacciones</a:t>
            </a:r>
            <a:r>
              <a:rPr lang="es-ES" dirty="0"/>
              <a:t> con actores a nivel federal y estatal.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s-MX" dirty="0"/>
              <a:t>3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Evaluación del FAM-AS</a:t>
            </a:r>
          </a:p>
        </p:txBody>
      </p:sp>
    </p:spTree>
    <p:extLst>
      <p:ext uri="{BB962C8B-B14F-4D97-AF65-F5344CB8AC3E}">
        <p14:creationId xmlns:p14="http://schemas.microsoft.com/office/powerpoint/2010/main" val="137464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dirty="0"/>
              <a:t>Principales fortalezas y debilidades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MX" sz="1800" dirty="0"/>
              <a:t>37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3657600" cy="3773016"/>
          </a:xfrm>
        </p:spPr>
        <p:txBody>
          <a:bodyPr>
            <a:normAutofit fontScale="77500" lnSpcReduction="20000"/>
          </a:bodyPr>
          <a:lstStyle/>
          <a:p>
            <a:r>
              <a:rPr lang="es-ES" sz="2300" dirty="0"/>
              <a:t>Fortalezas</a:t>
            </a:r>
            <a:r>
              <a:rPr lang="es-ES" sz="2100" dirty="0"/>
              <a:t>:</a:t>
            </a:r>
          </a:p>
          <a:p>
            <a:pPr lvl="1"/>
            <a:r>
              <a:rPr lang="es-ES_tradnl" dirty="0"/>
              <a:t>Consideración de la </a:t>
            </a:r>
            <a:r>
              <a:rPr lang="es-ES_tradnl" dirty="0">
                <a:solidFill>
                  <a:srgbClr val="0000FF"/>
                </a:solidFill>
              </a:rPr>
              <a:t>inseguridad alimentaria </a:t>
            </a:r>
            <a:r>
              <a:rPr lang="es-ES_tradnl" dirty="0"/>
              <a:t>como problema de atención prioritario. </a:t>
            </a:r>
          </a:p>
          <a:p>
            <a:pPr lvl="1"/>
            <a:r>
              <a:rPr lang="es-ES_tradnl" dirty="0"/>
              <a:t>Existencia de mecanismos específicos de </a:t>
            </a:r>
            <a:r>
              <a:rPr lang="es-ES_tradnl" b="1" dirty="0">
                <a:solidFill>
                  <a:srgbClr val="0000FF"/>
                </a:solidFill>
              </a:rPr>
              <a:t>planeación y ejecución </a:t>
            </a:r>
            <a:r>
              <a:rPr lang="es-ES_tradnl" dirty="0"/>
              <a:t>de recursos que </a:t>
            </a:r>
            <a:r>
              <a:rPr lang="es-ES_tradnl" dirty="0" smtClean="0"/>
              <a:t>orienta </a:t>
            </a:r>
            <a:r>
              <a:rPr lang="es-ES_tradnl" dirty="0"/>
              <a:t>el actuar de los SEDIF. </a:t>
            </a:r>
          </a:p>
          <a:p>
            <a:pPr lvl="1"/>
            <a:r>
              <a:rPr lang="es-ES_tradnl" dirty="0"/>
              <a:t>Disponibilidad del FAM-AS como </a:t>
            </a:r>
            <a:r>
              <a:rPr lang="es-ES_tradnl" b="1" dirty="0">
                <a:solidFill>
                  <a:srgbClr val="0000FF"/>
                </a:solidFill>
              </a:rPr>
              <a:t>fuente de financiamiento</a:t>
            </a:r>
            <a:r>
              <a:rPr lang="es-ES_tradnl" dirty="0"/>
              <a:t> de la EIASA. </a:t>
            </a:r>
          </a:p>
          <a:p>
            <a:pPr lvl="1"/>
            <a:r>
              <a:rPr lang="es-ES_tradnl" dirty="0"/>
              <a:t>Contribución de las funciones IDASS al </a:t>
            </a:r>
            <a:r>
              <a:rPr lang="es-ES_tradnl" b="1" dirty="0">
                <a:solidFill>
                  <a:srgbClr val="0000FF"/>
                </a:solidFill>
              </a:rPr>
              <a:t>logro los objetivos </a:t>
            </a:r>
            <a:r>
              <a:rPr lang="es-ES_tradnl" dirty="0"/>
              <a:t>del FAM-AS. </a:t>
            </a:r>
            <a:endParaRPr lang="es-ES" dirty="0"/>
          </a:p>
          <a:p>
            <a:pPr lvl="1"/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2"/>
          </p:nvPr>
        </p:nvSpPr>
        <p:spPr>
          <a:xfrm>
            <a:off x="4716016" y="1772816"/>
            <a:ext cx="3888432" cy="4104456"/>
          </a:xfrm>
        </p:spPr>
        <p:txBody>
          <a:bodyPr>
            <a:normAutofit fontScale="77500" lnSpcReduction="20000"/>
          </a:bodyPr>
          <a:lstStyle/>
          <a:p>
            <a:r>
              <a:rPr lang="es-ES" sz="2300" dirty="0"/>
              <a:t>Debilidades</a:t>
            </a:r>
            <a:r>
              <a:rPr lang="es-ES" dirty="0"/>
              <a:t>:</a:t>
            </a:r>
          </a:p>
          <a:p>
            <a:pPr lvl="1"/>
            <a:r>
              <a:rPr lang="es-ES_tradnl" dirty="0"/>
              <a:t>Fragilidad en los </a:t>
            </a:r>
            <a:r>
              <a:rPr lang="es-ES_tradnl" b="1" dirty="0">
                <a:solidFill>
                  <a:srgbClr val="0000FF"/>
                </a:solidFill>
              </a:rPr>
              <a:t>mecanismos formales</a:t>
            </a:r>
            <a:r>
              <a:rPr lang="es-ES_tradnl" dirty="0"/>
              <a:t> para la coordinación del FAM-AS. </a:t>
            </a:r>
          </a:p>
          <a:p>
            <a:pPr lvl="1"/>
            <a:r>
              <a:rPr lang="es-ES_tradnl" dirty="0"/>
              <a:t>Fragilidad en el papel desempeñado por la </a:t>
            </a:r>
            <a:r>
              <a:rPr lang="es-ES_tradnl" dirty="0">
                <a:solidFill>
                  <a:srgbClr val="0000FF"/>
                </a:solidFill>
              </a:rPr>
              <a:t>SS c</a:t>
            </a:r>
            <a:r>
              <a:rPr lang="es-ES_tradnl" dirty="0"/>
              <a:t>omo coordinadora de sector. </a:t>
            </a:r>
          </a:p>
          <a:p>
            <a:pPr lvl="1"/>
            <a:r>
              <a:rPr lang="es-ES_tradnl" dirty="0"/>
              <a:t>Falta de reconocimiento </a:t>
            </a:r>
            <a:r>
              <a:rPr lang="es-ES_tradnl" dirty="0" smtClean="0"/>
              <a:t>al SNDIF </a:t>
            </a:r>
            <a:r>
              <a:rPr lang="es-ES_tradnl" dirty="0"/>
              <a:t>para conducir la </a:t>
            </a:r>
            <a:r>
              <a:rPr lang="es-ES_tradnl" b="1" dirty="0">
                <a:solidFill>
                  <a:srgbClr val="0000FF"/>
                </a:solidFill>
              </a:rPr>
              <a:t>coordinación programática </a:t>
            </a:r>
            <a:r>
              <a:rPr lang="es-ES_tradnl" dirty="0"/>
              <a:t>del FAM-AS. </a:t>
            </a:r>
          </a:p>
          <a:p>
            <a:pPr lvl="1"/>
            <a:r>
              <a:rPr lang="es-ES_tradnl" dirty="0"/>
              <a:t>Inexistencia </a:t>
            </a:r>
            <a:r>
              <a:rPr lang="es-ES_tradnl" b="1" dirty="0">
                <a:solidFill>
                  <a:srgbClr val="0000FF"/>
                </a:solidFill>
              </a:rPr>
              <a:t>de </a:t>
            </a:r>
            <a:r>
              <a:rPr lang="es-ES_tradnl" b="1" dirty="0" smtClean="0">
                <a:solidFill>
                  <a:srgbClr val="0000FF"/>
                </a:solidFill>
              </a:rPr>
              <a:t>mecanismos normativos </a:t>
            </a:r>
            <a:r>
              <a:rPr lang="es-ES_tradnl" dirty="0" smtClean="0"/>
              <a:t>para </a:t>
            </a:r>
            <a:r>
              <a:rPr lang="es-ES_tradnl" dirty="0"/>
              <a:t>el cumplimiento de la EIASA por parte de los SEDIF. </a:t>
            </a:r>
          </a:p>
          <a:p>
            <a:pPr lvl="1"/>
            <a:r>
              <a:rPr lang="es-ES_tradnl" dirty="0"/>
              <a:t>Inexistencia de un </a:t>
            </a:r>
            <a:r>
              <a:rPr lang="es-ES_tradnl" b="1" dirty="0">
                <a:solidFill>
                  <a:srgbClr val="0000FF"/>
                </a:solidFill>
              </a:rPr>
              <a:t>padrón nacional de beneficiarios</a:t>
            </a:r>
            <a:r>
              <a:rPr lang="es-ES_tradnl" dirty="0"/>
              <a:t>. 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36447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71267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Precisar los </a:t>
            </a:r>
            <a:r>
              <a:rPr lang="es-ES_tradnl" dirty="0"/>
              <a:t>objetivos del FAM-AS e indicarlo normativamente en la Ley de Coordinación Fiscal (LCF).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Establecer mecanismos de comunicación directa con la </a:t>
            </a:r>
            <a:r>
              <a:rPr lang="es-ES_tradnl" dirty="0" smtClean="0"/>
              <a:t>SS </a:t>
            </a:r>
            <a:r>
              <a:rPr lang="es-ES_tradnl" dirty="0"/>
              <a:t>con el objeto de lograr una mayor participación de dicha institución en la operación del FAM-AS.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Valorar que </a:t>
            </a:r>
            <a:r>
              <a:rPr lang="es-ES_tradnl" dirty="0"/>
              <a:t>el SNDIF sea la instancia </a:t>
            </a:r>
            <a:r>
              <a:rPr lang="es-ES_tradnl" dirty="0" smtClean="0"/>
              <a:t>jurídica normativa responsable de la </a:t>
            </a:r>
            <a:r>
              <a:rPr lang="es-ES_tradnl" dirty="0"/>
              <a:t>operación del FAM-AS.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Establecer normatividad </a:t>
            </a:r>
            <a:r>
              <a:rPr lang="es-ES_tradnl" dirty="0"/>
              <a:t>para institucionalizar </a:t>
            </a:r>
            <a:r>
              <a:rPr lang="es-ES_tradnl" dirty="0" smtClean="0"/>
              <a:t>la formulación de </a:t>
            </a:r>
            <a:r>
              <a:rPr lang="es-ES_tradnl" dirty="0"/>
              <a:t>Reglas de Operación en las entidades federativas para los programas que conforman la EIASA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7854335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628800"/>
            <a:ext cx="7610476" cy="471267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s-ES_tradnl" dirty="0" smtClean="0"/>
              <a:t>Establecer </a:t>
            </a:r>
            <a:r>
              <a:rPr lang="es-ES_tradnl" dirty="0"/>
              <a:t>un sistema de certificación de proveedores para que los insumos utilizados en los programas alimentarios cumplan con los criterios de calidad nutricia.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s-ES_tradnl" dirty="0"/>
              <a:t>Incluir en la Estrategia Integral de Asistencia Social Alimentaria las acciones específicas de asistencia social.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s-ES_tradnl" dirty="0" smtClean="0"/>
              <a:t>Financiar la realización de dos </a:t>
            </a:r>
            <a:r>
              <a:rPr lang="es-ES_tradnl" dirty="0"/>
              <a:t>visitas </a:t>
            </a:r>
            <a:r>
              <a:rPr lang="es-ES_tradnl" dirty="0" smtClean="0"/>
              <a:t>anuales de </a:t>
            </a:r>
            <a:r>
              <a:rPr lang="es-ES_tradnl" dirty="0"/>
              <a:t>seguimiento </a:t>
            </a:r>
            <a:r>
              <a:rPr lang="es-ES_tradnl" dirty="0" smtClean="0"/>
              <a:t>de </a:t>
            </a:r>
            <a:r>
              <a:rPr lang="es-ES_tradnl" dirty="0"/>
              <a:t>los programas alimentarios en las entidades federativas </a:t>
            </a:r>
          </a:p>
          <a:p>
            <a:pPr marL="457200" indent="-457200">
              <a:buFont typeface="+mj-lt"/>
              <a:buAutoNum type="arabicPeriod" startAt="5"/>
            </a:pPr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6670186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130" y="-99392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7610476" cy="51125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s-ES_tradnl" dirty="0"/>
              <a:t>Desarrollar estrategias para la implementación de cursos de actualización en matera normativa y operativa del FAM-AS.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s-ES_tradnl" dirty="0"/>
              <a:t>Realizar un estudio diagnóstico para determinar la situación que enfrenta el personal de los municipios en la operación de los programas alimentarios.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s-ES_tradnl" dirty="0"/>
              <a:t>Establecer en la normatividad los procesos para la revisión y actualización del Índice de Desempeño (ID</a:t>
            </a:r>
            <a:r>
              <a:rPr lang="es-ES_tradnl" dirty="0" smtClean="0"/>
              <a:t>).</a:t>
            </a:r>
            <a:endParaRPr lang="es-ES_tradnl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1195963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130" y="-99392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Recomendaciones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2736"/>
            <a:ext cx="7610476" cy="5112568"/>
          </a:xfrm>
        </p:spPr>
        <p:txBody>
          <a:bodyPr>
            <a:noAutofit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 startAt="11"/>
            </a:pPr>
            <a:r>
              <a:rPr lang="es-ES_tradnl" dirty="0" smtClean="0"/>
              <a:t>Mejorar </a:t>
            </a:r>
            <a:r>
              <a:rPr lang="es-ES_tradnl" dirty="0"/>
              <a:t>el diseño de la Matriz de Indicadores para Resultados (lógica vertical) del FAM-AS.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 startAt="11"/>
            </a:pPr>
            <a:r>
              <a:rPr lang="es-ES_tradnl" dirty="0"/>
              <a:t>Homologar los procesos de distribución de los recursos federales del FAM-AS hacia los SEDIF.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 startAt="11"/>
            </a:pPr>
            <a:r>
              <a:rPr lang="es-ES_tradnl" dirty="0" smtClean="0"/>
              <a:t>Explicitar la </a:t>
            </a:r>
            <a:r>
              <a:rPr lang="es-ES_tradnl" dirty="0"/>
              <a:t>participación del SNDIF en la revisión y validación del nuevo Sistema de Recursos Federales Transferidos (SRFT). 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39</a:t>
            </a:r>
          </a:p>
        </p:txBody>
      </p:sp>
    </p:spTree>
    <p:extLst>
      <p:ext uri="{BB962C8B-B14F-4D97-AF65-F5344CB8AC3E}">
        <p14:creationId xmlns:p14="http://schemas.microsoft.com/office/powerpoint/2010/main" val="16457009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4" y="44624"/>
            <a:ext cx="6623050" cy="8243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s-ES" altLang="es-MX" sz="2000" b="1" dirty="0">
                <a:solidFill>
                  <a:schemeClr val="tx1"/>
                </a:solidFill>
              </a:rPr>
              <a:t>Equipo de evaluación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11622" y="433560"/>
            <a:ext cx="8175054" cy="58757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CO" altLang="es-MX" sz="2000" b="1" dirty="0">
                <a:latin typeface="+mj-lt"/>
                <a:cs typeface="Arial" panose="020B0604020202020204" pitchFamily="34" charset="0"/>
              </a:rPr>
              <a:t>Coordinador general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CO" altLang="es-MX" sz="2000" dirty="0">
                <a:latin typeface="+mj-lt"/>
                <a:cs typeface="Arial" panose="020B0604020202020204" pitchFamily="34" charset="0"/>
              </a:rPr>
              <a:t>Doctor Manuel Urbina Fuentes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altLang="es-MX" sz="2000" b="1" dirty="0">
                <a:latin typeface="+mj-lt"/>
                <a:cs typeface="Arial" panose="020B0604020202020204" pitchFamily="34" charset="0"/>
              </a:rPr>
              <a:t>Investigadores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 err="1" smtClean="0">
                <a:latin typeface="+mj-lt"/>
                <a:cs typeface="Arial" panose="020B0604020202020204" pitchFamily="34" charset="0"/>
              </a:rPr>
              <a:t>Act</a:t>
            </a:r>
            <a:r>
              <a:rPr lang="es-ES" altLang="es-MX" sz="2000" dirty="0" smtClean="0">
                <a:latin typeface="+mj-lt"/>
                <a:cs typeface="Arial" panose="020B0604020202020204" pitchFamily="34" charset="0"/>
              </a:rPr>
              <a:t>. José Luis Palma Cabrera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 smtClean="0">
                <a:latin typeface="+mj-lt"/>
                <a:cs typeface="Arial" panose="020B0604020202020204" pitchFamily="34" charset="0"/>
              </a:rPr>
              <a:t>Doctora </a:t>
            </a:r>
            <a:r>
              <a:rPr lang="es-ES" altLang="es-MX" sz="2000" dirty="0">
                <a:latin typeface="+mj-lt"/>
                <a:cs typeface="Arial" panose="020B0604020202020204" pitchFamily="34" charset="0"/>
              </a:rPr>
              <a:t>Elsa Elena García Koch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>
                <a:latin typeface="+mj-lt"/>
                <a:cs typeface="Arial" panose="020B0604020202020204" pitchFamily="34" charset="0"/>
              </a:rPr>
              <a:t>Maestra Ana Beatriz Pérez Díaz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>
                <a:latin typeface="+mj-lt"/>
                <a:cs typeface="Arial" panose="020B0604020202020204" pitchFamily="34" charset="0"/>
              </a:rPr>
              <a:t>Maestra Beatriz Esther Aréchiga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 smtClean="0">
                <a:latin typeface="+mj-lt"/>
                <a:cs typeface="Arial" panose="020B0604020202020204" pitchFamily="34" charset="0"/>
              </a:rPr>
              <a:t>Licenciada </a:t>
            </a:r>
            <a:r>
              <a:rPr lang="es-ES" altLang="es-MX" sz="2000" dirty="0">
                <a:latin typeface="+mj-lt"/>
                <a:cs typeface="Arial" panose="020B0604020202020204" pitchFamily="34" charset="0"/>
              </a:rPr>
              <a:t>Patricia Barrón Belmonte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 smtClean="0">
                <a:latin typeface="+mj-lt"/>
                <a:cs typeface="Arial" panose="020B0604020202020204" pitchFamily="34" charset="0"/>
              </a:rPr>
              <a:t>Doctor Gregorio </a:t>
            </a:r>
            <a:r>
              <a:rPr lang="es-ES" altLang="es-MX" sz="2000" smtClean="0">
                <a:latin typeface="+mj-lt"/>
                <a:cs typeface="Arial" panose="020B0604020202020204" pitchFamily="34" charset="0"/>
              </a:rPr>
              <a:t>Ornelas García</a:t>
            </a:r>
            <a:endParaRPr lang="es-ES" altLang="es-MX" sz="2000" dirty="0"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>
                <a:latin typeface="+mj-lt"/>
                <a:cs typeface="Arial" panose="020B0604020202020204" pitchFamily="34" charset="0"/>
              </a:rPr>
              <a:t>Licenciado José Sven Ramos García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s-ES" altLang="es-MX" sz="2000" dirty="0">
                <a:cs typeface="Arial" panose="020B0604020202020204" pitchFamily="34" charset="0"/>
              </a:rPr>
              <a:t>C a doctor Javier E. Jiménez Bolón</a:t>
            </a:r>
            <a:endParaRPr lang="es-ES" altLang="es-MX" sz="2000" dirty="0"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endParaRPr lang="es-ES" altLang="es-MX" sz="2000" dirty="0"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§"/>
            </a:pPr>
            <a:endParaRPr lang="es-CO" altLang="es-MX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5A8462-3992-4894-8CED-98DA232B7EB2}" type="slidenum">
              <a:rPr lang="es-MX" smtClean="0"/>
              <a:pPr/>
              <a:t>45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5138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79512" y="1988840"/>
            <a:ext cx="8464427" cy="351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sz="2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XVIII Encuentro Nacional de Alimentación y Desarrollo Comunitario</a:t>
            </a:r>
          </a:p>
          <a:p>
            <a:endParaRPr lang="es-MX" altLang="es-MX" sz="28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es-MX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Evaluación </a:t>
            </a:r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Estratégica en el Á</a:t>
            </a:r>
            <a:r>
              <a:rPr lang="es-ES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m</a:t>
            </a:r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bito Federal del Fondo de Aportaciones Múltiples: </a:t>
            </a:r>
          </a:p>
          <a:p>
            <a:r>
              <a:rPr lang="es-ES_tradnl" altLang="es-MX" sz="2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Componente Asistencia Socia</a:t>
            </a:r>
            <a:r>
              <a:rPr lang="es-ES_tradnl" altLang="es-MX" sz="24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l</a:t>
            </a:r>
            <a:endParaRPr lang="es-ES" altLang="es-MX" sz="24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endParaRPr lang="es-MX" altLang="es-MX" sz="2400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r>
              <a:rPr lang="es-ES_tradnl" altLang="es-MX" sz="2400" dirty="0">
                <a:ea typeface="Times New Roman" pitchFamily="18" charset="0"/>
                <a:cs typeface="Arial" charset="0"/>
              </a:rPr>
              <a:t>Presentación de Resultados</a:t>
            </a:r>
          </a:p>
          <a:p>
            <a:endParaRPr lang="es-ES_tradnl" altLang="es-MX" sz="2400" dirty="0">
              <a:ea typeface="Times New Roman" pitchFamily="18" charset="0"/>
              <a:cs typeface="Arial" charset="0"/>
            </a:endParaRPr>
          </a:p>
          <a:p>
            <a:r>
              <a:rPr lang="es-MX" altLang="es-MX" sz="3200" b="1" dirty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¡GRACIAS!</a:t>
            </a:r>
          </a:p>
          <a:p>
            <a:endParaRPr lang="es-MX" altLang="es-MX" sz="2400" b="1" dirty="0">
              <a:solidFill>
                <a:srgbClr val="0000FF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1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987824" y="5805264"/>
            <a:ext cx="5214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s-ES_tradnl" sz="1400" b="1" i="1" dirty="0">
                <a:solidFill>
                  <a:schemeClr val="tx2"/>
                </a:solidFill>
                <a:latin typeface="+mn-lt"/>
              </a:rPr>
              <a:t>Investigación en Salud y Demografía, S. C.</a:t>
            </a:r>
          </a:p>
          <a:p>
            <a:pPr algn="r">
              <a:spcBef>
                <a:spcPts val="0"/>
              </a:spcBef>
              <a:defRPr/>
            </a:pPr>
            <a:r>
              <a:rPr lang="es-ES_tradnl" sz="1400" b="1" i="1" dirty="0">
                <a:solidFill>
                  <a:schemeClr val="tx2"/>
                </a:solidFill>
                <a:latin typeface="+mn-lt"/>
              </a:rPr>
              <a:t>30 de Octubre de 2018</a:t>
            </a:r>
            <a:endParaRPr lang="es-ES" sz="1400" b="1" i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404664"/>
            <a:ext cx="1800215" cy="1260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89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146" y="-77688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Contexto de la evaluación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7948" y="1124744"/>
            <a:ext cx="7898508" cy="367076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s-ES" b="1" dirty="0">
                <a:solidFill>
                  <a:srgbClr val="0000FF"/>
                </a:solidFill>
              </a:rPr>
              <a:t>Ramo General 33</a:t>
            </a:r>
            <a:r>
              <a:rPr lang="es-ES" dirty="0"/>
              <a:t>: Aportaciones Federales para Entidades Federativas y Municipios.</a:t>
            </a:r>
          </a:p>
          <a:p>
            <a:pPr>
              <a:spcBef>
                <a:spcPts val="1200"/>
              </a:spcBef>
            </a:pPr>
            <a:r>
              <a:rPr lang="es-ES" b="1" dirty="0">
                <a:solidFill>
                  <a:srgbClr val="0000FF"/>
                </a:solidFill>
              </a:rPr>
              <a:t>FAM – AS</a:t>
            </a:r>
            <a:r>
              <a:rPr lang="es-ES" dirty="0"/>
              <a:t>:</a:t>
            </a:r>
          </a:p>
          <a:p>
            <a:pPr lvl="1">
              <a:spcBef>
                <a:spcPts val="600"/>
              </a:spcBef>
            </a:pPr>
            <a:r>
              <a:rPr lang="es-ES" dirty="0"/>
              <a:t>Enfoque en la asistencia social alimentaria</a:t>
            </a:r>
          </a:p>
          <a:p>
            <a:pPr lvl="1">
              <a:spcBef>
                <a:spcPts val="600"/>
              </a:spcBef>
            </a:pPr>
            <a:r>
              <a:rPr lang="es-ES" dirty="0"/>
              <a:t>Grupos en riesgo y en situación de vulnerabilidad</a:t>
            </a:r>
          </a:p>
          <a:p>
            <a:pPr lvl="1">
              <a:spcBef>
                <a:spcPts val="600"/>
              </a:spcBef>
            </a:pPr>
            <a:r>
              <a:rPr lang="es-ES" dirty="0"/>
              <a:t>Importancia particular de atención a la infancia y a población indígena, comunidades marginadas</a:t>
            </a:r>
          </a:p>
          <a:p>
            <a:pPr>
              <a:spcBef>
                <a:spcPts val="1200"/>
              </a:spcBef>
            </a:pPr>
            <a:r>
              <a:rPr lang="es-ES" dirty="0"/>
              <a:t>La Estrategia Integral de Asistencia Social Alimentaria – </a:t>
            </a:r>
            <a:r>
              <a:rPr lang="es-ES" b="1" dirty="0">
                <a:solidFill>
                  <a:srgbClr val="0000FF"/>
                </a:solidFill>
              </a:rPr>
              <a:t>EIASA</a:t>
            </a:r>
            <a:r>
              <a:rPr lang="es-ES" dirty="0"/>
              <a:t> como marco de referencia para la coordinación programática nacional (SNDIF).</a:t>
            </a:r>
          </a:p>
          <a:p>
            <a:endParaRPr lang="es-ES" dirty="0"/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657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138" y="4462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Objetivo general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5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467600" cy="3196952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dirty="0"/>
              <a:t>Evaluar la </a:t>
            </a:r>
            <a:r>
              <a:rPr lang="es-ES_tradnl" dirty="0">
                <a:solidFill>
                  <a:srgbClr val="0000FF"/>
                </a:solidFill>
              </a:rPr>
              <a:t>coordinación del fondo </a:t>
            </a:r>
            <a:r>
              <a:rPr lang="es-ES_tradnl" dirty="0"/>
              <a:t>con el propósito de proveer información que </a:t>
            </a:r>
            <a:r>
              <a:rPr lang="es-ES_tradnl" b="1" dirty="0">
                <a:solidFill>
                  <a:srgbClr val="0000FF"/>
                </a:solidFill>
              </a:rPr>
              <a:t>retroalimente</a:t>
            </a:r>
            <a:r>
              <a:rPr lang="es-ES_tradnl" dirty="0">
                <a:solidFill>
                  <a:srgbClr val="0000FF"/>
                </a:solidFill>
              </a:rPr>
              <a:t> </a:t>
            </a:r>
            <a:r>
              <a:rPr lang="es-ES_tradnl" dirty="0"/>
              <a:t>la </a:t>
            </a:r>
            <a:r>
              <a:rPr lang="es-ES_tradnl" dirty="0">
                <a:solidFill>
                  <a:srgbClr val="0000FF"/>
                </a:solidFill>
              </a:rPr>
              <a:t>integración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distribución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administración</a:t>
            </a:r>
            <a:r>
              <a:rPr lang="es-ES_tradnl" dirty="0"/>
              <a:t>, </a:t>
            </a:r>
            <a:r>
              <a:rPr lang="es-ES_tradnl" dirty="0">
                <a:solidFill>
                  <a:srgbClr val="0000FF"/>
                </a:solidFill>
              </a:rPr>
              <a:t>supervisión y el seguimiento </a:t>
            </a:r>
            <a:r>
              <a:rPr lang="es-ES_tradnl" dirty="0"/>
              <a:t>de las aportaciones, así como su contribución a la </a:t>
            </a:r>
            <a:r>
              <a:rPr lang="es-ES_tradnl" b="1" dirty="0">
                <a:solidFill>
                  <a:srgbClr val="0000FF"/>
                </a:solidFill>
              </a:rPr>
              <a:t>orientación y consecución de resultados</a:t>
            </a:r>
            <a:r>
              <a:rPr lang="es-ES_tradnl" dirty="0"/>
              <a:t> en el marco de los </a:t>
            </a:r>
            <a:r>
              <a:rPr lang="es-ES_tradnl" dirty="0">
                <a:solidFill>
                  <a:srgbClr val="0000FF"/>
                </a:solidFill>
              </a:rPr>
              <a:t>objetivos del Ramo General 33</a:t>
            </a:r>
            <a:r>
              <a:rPr lang="es-ES_tradnl" dirty="0"/>
              <a:t>, descentralización, redistribución y equidad del gasto.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14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Objetivos específicos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6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467600" cy="5373216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es-ES_tradnl" sz="3200" dirty="0"/>
              <a:t>1. </a:t>
            </a:r>
            <a:r>
              <a:rPr lang="es-ES_tradnl" sz="3200" dirty="0">
                <a:solidFill>
                  <a:srgbClr val="0000FF"/>
                </a:solidFill>
              </a:rPr>
              <a:t>Identificar y analizar la estructura de la coordinación</a:t>
            </a:r>
            <a:r>
              <a:rPr lang="es-ES_tradnl" sz="3200" dirty="0"/>
              <a:t>, es decir, los actores involucrados, las atribuciones, y las actividades o acciones que realizan, en términos de la normatividad para la integración, distribución, administración, supervisión y seguimiento del fondo. </a:t>
            </a:r>
          </a:p>
          <a:p>
            <a:pPr marL="0" lvl="0" indent="0" algn="just">
              <a:buNone/>
            </a:pPr>
            <a:endParaRPr lang="es-ES_tradnl" sz="3200" dirty="0"/>
          </a:p>
          <a:p>
            <a:pPr marL="0" lvl="0" indent="0" algn="just">
              <a:buNone/>
            </a:pPr>
            <a:r>
              <a:rPr lang="es-ES_tradnl" sz="3200" dirty="0"/>
              <a:t>2. </a:t>
            </a:r>
            <a:r>
              <a:rPr lang="es-ES_tradnl" sz="3200" dirty="0">
                <a:solidFill>
                  <a:srgbClr val="0000FF"/>
                </a:solidFill>
              </a:rPr>
              <a:t>Analizar las disposiciones para la integración, distribución y administración</a:t>
            </a:r>
            <a:r>
              <a:rPr lang="es-ES_tradnl" sz="3200" dirty="0"/>
              <a:t> de las aportaciones, y cómo éstas </a:t>
            </a:r>
            <a:r>
              <a:rPr lang="es-ES_tradnl" sz="3200" dirty="0">
                <a:solidFill>
                  <a:srgbClr val="0000FF"/>
                </a:solidFill>
              </a:rPr>
              <a:t>contribuyen a los objetivos de descentralización, redistribución y equidad del gasto</a:t>
            </a:r>
            <a:r>
              <a:rPr lang="es-ES_tradnl" sz="3200" dirty="0"/>
              <a:t>.</a:t>
            </a:r>
          </a:p>
          <a:p>
            <a:pPr marL="0" lvl="0" indent="0" algn="just">
              <a:buNone/>
            </a:pPr>
            <a:r>
              <a:rPr lang="es-ES_tradnl" sz="3200" dirty="0"/>
              <a:t> </a:t>
            </a:r>
          </a:p>
          <a:p>
            <a:pPr marL="0" lvl="0" indent="0" algn="just">
              <a:buNone/>
            </a:pPr>
            <a:r>
              <a:rPr lang="es-ES_tradnl" sz="3200" dirty="0"/>
              <a:t>3. Analizar </a:t>
            </a:r>
            <a:r>
              <a:rPr lang="es-ES_tradnl" sz="3200" dirty="0">
                <a:solidFill>
                  <a:srgbClr val="0000FF"/>
                </a:solidFill>
              </a:rPr>
              <a:t>cómo la coordinación </a:t>
            </a:r>
            <a:r>
              <a:rPr lang="es-ES_tradnl" sz="3200" dirty="0"/>
              <a:t>del componente de Asistencia Social del FAM </a:t>
            </a:r>
            <a:r>
              <a:rPr lang="es-ES_tradnl" sz="3200" dirty="0">
                <a:solidFill>
                  <a:srgbClr val="0000FF"/>
                </a:solidFill>
              </a:rPr>
              <a:t>favorece o inhibe el acceso a alimentos que cumplan con criterios de calidad nutricia </a:t>
            </a:r>
            <a:r>
              <a:rPr lang="es-ES_tradnl" sz="3200" dirty="0"/>
              <a:t>para contribuir a la seguridad alimentaria de individuos y familias en riesgo y vulnerabilidad.</a:t>
            </a:r>
          </a:p>
        </p:txBody>
      </p:sp>
    </p:spTree>
    <p:extLst>
      <p:ext uri="{BB962C8B-B14F-4D97-AF65-F5344CB8AC3E}">
        <p14:creationId xmlns:p14="http://schemas.microsoft.com/office/powerpoint/2010/main" val="31960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138" y="116632"/>
            <a:ext cx="7785286" cy="91440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Objetivos específicos</a:t>
            </a:r>
          </a:p>
        </p:txBody>
      </p:sp>
      <p:sp>
        <p:nvSpPr>
          <p:cNvPr id="4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7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"/>
          </p:nvPr>
        </p:nvSpPr>
        <p:spPr>
          <a:xfrm>
            <a:off x="848816" y="1628800"/>
            <a:ext cx="7467600" cy="273630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s-ES_tradnl" dirty="0"/>
              <a:t>4. </a:t>
            </a:r>
            <a:r>
              <a:rPr lang="es-ES_tradnl" dirty="0">
                <a:solidFill>
                  <a:srgbClr val="0000FF"/>
                </a:solidFill>
              </a:rPr>
              <a:t>Analizar los mecanismos de supervisión y seguimiento</a:t>
            </a:r>
            <a:r>
              <a:rPr lang="es-ES_tradnl" dirty="0"/>
              <a:t>, y cómo estos </a:t>
            </a:r>
            <a:r>
              <a:rPr lang="es-ES_tradnl" dirty="0">
                <a:solidFill>
                  <a:srgbClr val="0000FF"/>
                </a:solidFill>
              </a:rPr>
              <a:t>contribuyen a la rendición de cuentas y toma de decisiones</a:t>
            </a:r>
            <a:r>
              <a:rPr lang="es-ES_tradnl" dirty="0"/>
              <a:t>.</a:t>
            </a:r>
          </a:p>
          <a:p>
            <a:pPr marL="0" lvl="0" indent="0" algn="just">
              <a:buNone/>
            </a:pPr>
            <a:endParaRPr lang="es-ES_tradnl" dirty="0"/>
          </a:p>
          <a:p>
            <a:pPr marL="0" lvl="0" indent="0" algn="just">
              <a:buNone/>
            </a:pPr>
            <a:r>
              <a:rPr lang="es-ES_tradnl" dirty="0"/>
              <a:t>5. </a:t>
            </a:r>
            <a:r>
              <a:rPr lang="es-ES_tradnl" dirty="0">
                <a:solidFill>
                  <a:srgbClr val="0000FF"/>
                </a:solidFill>
              </a:rPr>
              <a:t>Identificar las fortalezas y áreas de me</a:t>
            </a:r>
            <a:r>
              <a:rPr lang="es-ES_tradnl" dirty="0"/>
              <a:t>jora para alcanzar una </a:t>
            </a:r>
            <a:r>
              <a:rPr lang="es-ES_tradnl" dirty="0">
                <a:solidFill>
                  <a:srgbClr val="0000FF"/>
                </a:solidFill>
              </a:rPr>
              <a:t>coordinación efectiva </a:t>
            </a:r>
            <a:r>
              <a:rPr lang="es-ES_tradnl" dirty="0"/>
              <a:t>que contribuya a los objetivos generales del ramo y los particulares del componente de Asistencia social del FAM. 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3154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ángulo 67"/>
          <p:cNvSpPr>
            <a:spLocks/>
          </p:cNvSpPr>
          <p:nvPr/>
        </p:nvSpPr>
        <p:spPr>
          <a:xfrm>
            <a:off x="5220072" y="548680"/>
            <a:ext cx="3455433" cy="90095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dirty="0">
                <a:latin typeface="Lucida Sans" charset="0"/>
                <a:ea typeface="Lucida Sans" charset="0"/>
                <a:cs typeface="Lucida Sans" charset="0"/>
              </a:rPr>
              <a:t>Solución: FAM-Asistencia Social, para lograr la seguridad alimentaria de individuos  y familias en riesgo y vulnerabilidad</a:t>
            </a:r>
            <a:endParaRPr lang="es-ES_tradnl" sz="1400" dirty="0"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69" name="Rectángulo 68"/>
          <p:cNvSpPr/>
          <p:nvPr/>
        </p:nvSpPr>
        <p:spPr>
          <a:xfrm>
            <a:off x="205109" y="540968"/>
            <a:ext cx="3418624" cy="90095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latin typeface="Lucida Sans" charset="0"/>
                <a:ea typeface="Lucida Sans" charset="0"/>
                <a:cs typeface="Lucida Sans" charset="0"/>
              </a:rPr>
              <a:t>Problema: Inseguridad alimentaria</a:t>
            </a:r>
          </a:p>
        </p:txBody>
      </p:sp>
      <p:sp>
        <p:nvSpPr>
          <p:cNvPr id="70" name="Flecha derecha 69"/>
          <p:cNvSpPr/>
          <p:nvPr/>
        </p:nvSpPr>
        <p:spPr>
          <a:xfrm>
            <a:off x="3851920" y="764704"/>
            <a:ext cx="1212770" cy="442061"/>
          </a:xfrm>
          <a:prstGeom prst="rightArrow">
            <a:avLst>
              <a:gd name="adj1" fmla="val 58160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1" name="Rectángulo 70"/>
          <p:cNvSpPr>
            <a:spLocks/>
          </p:cNvSpPr>
          <p:nvPr/>
        </p:nvSpPr>
        <p:spPr>
          <a:xfrm>
            <a:off x="230001" y="2837032"/>
            <a:ext cx="1557866" cy="12996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OE1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Analizar la estructura</a:t>
            </a:r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de la</a:t>
            </a:r>
          </a:p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organización en </a:t>
            </a:r>
            <a:r>
              <a:rPr lang="es-ES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términos de la normatividad</a:t>
            </a:r>
          </a:p>
        </p:txBody>
      </p:sp>
      <p:sp>
        <p:nvSpPr>
          <p:cNvPr id="73" name="Rectángulo 72"/>
          <p:cNvSpPr>
            <a:spLocks/>
          </p:cNvSpPr>
          <p:nvPr/>
        </p:nvSpPr>
        <p:spPr>
          <a:xfrm>
            <a:off x="2092667" y="1765451"/>
            <a:ext cx="2462400" cy="838565"/>
          </a:xfrm>
          <a:prstGeom prst="rect">
            <a:avLst/>
          </a:prstGeom>
          <a:solidFill>
            <a:srgbClr val="61AFFF"/>
          </a:solidFill>
          <a:ln>
            <a:solidFill>
              <a:srgbClr val="61A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OE2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Analizar las disposiciones </a:t>
            </a:r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(reglas) sobre Integración, Distribución y Administración</a:t>
            </a:r>
          </a:p>
        </p:txBody>
      </p:sp>
      <p:sp>
        <p:nvSpPr>
          <p:cNvPr id="74" name="Rectángulo 73"/>
          <p:cNvSpPr>
            <a:spLocks/>
          </p:cNvSpPr>
          <p:nvPr/>
        </p:nvSpPr>
        <p:spPr>
          <a:xfrm>
            <a:off x="2092667" y="4358839"/>
            <a:ext cx="2462400" cy="838565"/>
          </a:xfrm>
          <a:prstGeom prst="rect">
            <a:avLst/>
          </a:prstGeom>
          <a:solidFill>
            <a:srgbClr val="61AFFF"/>
          </a:solidFill>
          <a:ln>
            <a:solidFill>
              <a:srgbClr val="61A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OE4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Analizar </a:t>
            </a:r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los mecanismos de Supervisión y Seguimiento</a:t>
            </a:r>
          </a:p>
        </p:txBody>
      </p:sp>
      <p:sp>
        <p:nvSpPr>
          <p:cNvPr id="75" name="Rectángulo 74"/>
          <p:cNvSpPr>
            <a:spLocks/>
          </p:cNvSpPr>
          <p:nvPr/>
        </p:nvSpPr>
        <p:spPr>
          <a:xfrm>
            <a:off x="3059832" y="2852936"/>
            <a:ext cx="1944216" cy="990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Cómo contribuye a los objetivos del Ramo 33: Descentralización, Redistribución y Equidad del gasto </a:t>
            </a:r>
          </a:p>
        </p:txBody>
      </p:sp>
      <p:sp>
        <p:nvSpPr>
          <p:cNvPr id="80" name="Rectángulo 79"/>
          <p:cNvSpPr>
            <a:spLocks/>
          </p:cNvSpPr>
          <p:nvPr/>
        </p:nvSpPr>
        <p:spPr>
          <a:xfrm>
            <a:off x="3059832" y="5445224"/>
            <a:ext cx="2051972" cy="8385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Cómo contribuye a la transparencia y rendición de cuentas </a:t>
            </a:r>
          </a:p>
        </p:txBody>
      </p:sp>
      <p:cxnSp>
        <p:nvCxnSpPr>
          <p:cNvPr id="9" name="Conector angular 8"/>
          <p:cNvCxnSpPr>
            <a:stCxn id="71" idx="0"/>
          </p:cNvCxnSpPr>
          <p:nvPr/>
        </p:nvCxnSpPr>
        <p:spPr>
          <a:xfrm rot="5400000" flipH="1" flipV="1">
            <a:off x="1143750" y="2050382"/>
            <a:ext cx="651835" cy="92146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ector angular 84"/>
          <p:cNvCxnSpPr>
            <a:stCxn id="71" idx="2"/>
          </p:cNvCxnSpPr>
          <p:nvPr/>
        </p:nvCxnSpPr>
        <p:spPr>
          <a:xfrm rot="16200000" flipH="1">
            <a:off x="1150026" y="3995622"/>
            <a:ext cx="639282" cy="9214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ángulo 87"/>
          <p:cNvSpPr>
            <a:spLocks/>
          </p:cNvSpPr>
          <p:nvPr/>
        </p:nvSpPr>
        <p:spPr>
          <a:xfrm>
            <a:off x="6228184" y="1628801"/>
            <a:ext cx="2462400" cy="1008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OE3</a:t>
            </a:r>
          </a:p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Coordinación favorece o inhibe acceso a alimentos con calidad nutricia (riesgo y vulnerabilidad)</a:t>
            </a:r>
          </a:p>
        </p:txBody>
      </p:sp>
      <p:sp>
        <p:nvSpPr>
          <p:cNvPr id="89" name="Rectángulo 88"/>
          <p:cNvSpPr>
            <a:spLocks/>
          </p:cNvSpPr>
          <p:nvPr/>
        </p:nvSpPr>
        <p:spPr>
          <a:xfrm>
            <a:off x="6228184" y="2845695"/>
            <a:ext cx="2462400" cy="130338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EFF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200" dirty="0">
                <a:solidFill>
                  <a:srgbClr val="000000"/>
                </a:solidFill>
                <a:latin typeface="Lucida Sans" charset="0"/>
                <a:ea typeface="Lucida Sans" charset="0"/>
                <a:cs typeface="Lucida Sans" charset="0"/>
              </a:rPr>
              <a:t>Propósito: Favorecer el acceso a alimentos que cumplan con criterios de calidad nutricia para contribuir a la seguridad alimentaria de individuos y familias en riesgo y vulnerabilidad</a:t>
            </a:r>
            <a:endParaRPr lang="es-ES_tradnl" sz="1200" dirty="0">
              <a:solidFill>
                <a:srgbClr val="000000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90" name="Rectángulo 89"/>
          <p:cNvSpPr>
            <a:spLocks/>
          </p:cNvSpPr>
          <p:nvPr/>
        </p:nvSpPr>
        <p:spPr>
          <a:xfrm>
            <a:off x="6228184" y="4365104"/>
            <a:ext cx="2462400" cy="655247"/>
          </a:xfrm>
          <a:prstGeom prst="rect">
            <a:avLst/>
          </a:prstGeom>
          <a:solidFill>
            <a:srgbClr val="FFA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OE5</a:t>
            </a:r>
          </a:p>
          <a:p>
            <a:pPr algn="ctr"/>
            <a:r>
              <a:rPr lang="es-ES_tradnl" sz="1200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Identificar fortalezas y áreas de mejora</a:t>
            </a:r>
          </a:p>
        </p:txBody>
      </p:sp>
      <p:sp>
        <p:nvSpPr>
          <p:cNvPr id="91" name="Rectángulo 90"/>
          <p:cNvSpPr>
            <a:spLocks/>
          </p:cNvSpPr>
          <p:nvPr/>
        </p:nvSpPr>
        <p:spPr>
          <a:xfrm>
            <a:off x="6228184" y="5229200"/>
            <a:ext cx="2462400" cy="86409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rPr>
              <a:t>Alcanzar una coordinación efectiva que contribuya a los objetivos del FAM-AS y el Ramo 33</a:t>
            </a:r>
          </a:p>
        </p:txBody>
      </p:sp>
      <p:cxnSp>
        <p:nvCxnSpPr>
          <p:cNvPr id="96" name="Conector angular 95"/>
          <p:cNvCxnSpPr/>
          <p:nvPr/>
        </p:nvCxnSpPr>
        <p:spPr>
          <a:xfrm rot="16200000" flipH="1">
            <a:off x="2291518" y="2608364"/>
            <a:ext cx="728365" cy="7196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ector angular 96"/>
          <p:cNvCxnSpPr/>
          <p:nvPr/>
        </p:nvCxnSpPr>
        <p:spPr>
          <a:xfrm rot="16200000" flipH="1">
            <a:off x="2291518" y="5180536"/>
            <a:ext cx="728365" cy="7196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Flecha curvada hacia la derecha 99"/>
          <p:cNvSpPr/>
          <p:nvPr/>
        </p:nvSpPr>
        <p:spPr>
          <a:xfrm>
            <a:off x="5760083" y="2467367"/>
            <a:ext cx="400367" cy="871969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2" name="Flecha curvada hacia la derecha 101"/>
          <p:cNvSpPr/>
          <p:nvPr/>
        </p:nvSpPr>
        <p:spPr>
          <a:xfrm>
            <a:off x="5760083" y="3831451"/>
            <a:ext cx="400367" cy="871969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3" name="Flecha curvada hacia la derecha 102"/>
          <p:cNvSpPr/>
          <p:nvPr/>
        </p:nvSpPr>
        <p:spPr>
          <a:xfrm>
            <a:off x="5712299" y="4895934"/>
            <a:ext cx="400367" cy="871969"/>
          </a:xfrm>
          <a:prstGeom prst="curved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3" name="Marcador de número de diapositiva 15"/>
          <p:cNvSpPr>
            <a:spLocks noGrp="1"/>
          </p:cNvSpPr>
          <p:nvPr>
            <p:ph type="sldNum" sz="quarter" idx="4294967295"/>
          </p:nvPr>
        </p:nvSpPr>
        <p:spPr>
          <a:xfrm>
            <a:off x="8172400" y="6165304"/>
            <a:ext cx="576064" cy="504056"/>
          </a:xfrm>
          <a:prstGeom prst="rect">
            <a:avLst/>
          </a:prstGeom>
        </p:spPr>
        <p:txBody>
          <a:bodyPr/>
          <a:lstStyle/>
          <a:p>
            <a:r>
              <a:rPr lang="es-MX" sz="1800" dirty="0"/>
              <a:t>8</a:t>
            </a:r>
          </a:p>
        </p:txBody>
      </p:sp>
      <p:sp>
        <p:nvSpPr>
          <p:cNvPr id="2" name="Cerrar llave 1"/>
          <p:cNvSpPr/>
          <p:nvPr/>
        </p:nvSpPr>
        <p:spPr>
          <a:xfrm>
            <a:off x="4932040" y="1772816"/>
            <a:ext cx="576064" cy="432048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48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5133</TotalTime>
  <Words>2995</Words>
  <Application>Microsoft Macintosh PowerPoint</Application>
  <PresentationFormat>Presentación en pantalla (4:3)</PresentationFormat>
  <Paragraphs>358</Paragraphs>
  <Slides>46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3</vt:i4>
      </vt:variant>
      <vt:variant>
        <vt:lpstr>Títulos de diapositiva</vt:lpstr>
      </vt:variant>
      <vt:variant>
        <vt:i4>46</vt:i4>
      </vt:variant>
    </vt:vector>
  </HeadingPairs>
  <TitlesOfParts>
    <vt:vector size="50" baseType="lpstr">
      <vt:lpstr>Mirador</vt:lpstr>
      <vt:lpstr>\\localhost\Users\SvenRamos\Documents\INSAD 2018\FAM - Asistencia Social\Presentación ENADC Nov2018\Macintosh HD:Users:SvenRamos:Documents:INSAD 2018:FAM - Asistencia Social:Entregable 3:Entregable 3.B:3.B Integrado con Comentarios (VF):18 1024 FAM AS E3.B Integrado (VF) Comentarios (VF).docx!OLE_LINK1</vt:lpstr>
      <vt:lpstr>\\localhost\Users\SvenRamos\Documents\INSAD 2018\FAM - Asistencia Social\Presentación ENADC Nov2018\Macintosh HD:Users:SvenRamos:Documents:INSAD 2018:FAM - Asistencia Social:Entregable 3:Entregable 3.B:3.B Integrado con Comentarios (VF):18 1024 FAM AS E3.B Integrado (VF) Comentarios (VF).docx!OLE_LINK2</vt:lpstr>
      <vt:lpstr>\\localhost\Users\SvenRamos\Documents\INSAD 2018\FAM - Asistencia Social\Presentación ENADC Nov2018\Macintosh HD:Users:SvenRamos:Documents:INSAD 2018:FAM - Asistencia Social:Entregable 3:Entregable 3.B:3.B Integrado con Comentarios (VF):18 1024 FAM AS E3.B Integrado (VF) Comentarios (VF).docx!OLE_LINK3</vt:lpstr>
      <vt:lpstr>Presentación de PowerPoint</vt:lpstr>
      <vt:lpstr>Investigación en salud y demografía, s. c.</vt:lpstr>
      <vt:lpstr>Presentación de PowerPoint</vt:lpstr>
      <vt:lpstr>Evaluación del FAM-AS</vt:lpstr>
      <vt:lpstr>Contexto de la evaluación</vt:lpstr>
      <vt:lpstr>Objetivo general</vt:lpstr>
      <vt:lpstr>Objetivos específicos</vt:lpstr>
      <vt:lpstr>Objetivos específicos</vt:lpstr>
      <vt:lpstr>Presentación de PowerPoint</vt:lpstr>
      <vt:lpstr>Conceptos clave</vt:lpstr>
      <vt:lpstr>Conceptos clave</vt:lpstr>
      <vt:lpstr>Las funciones IDASS</vt:lpstr>
      <vt:lpstr>Enfoque del análisis de la evaluación</vt:lpstr>
      <vt:lpstr>Transversalidad de los entregables</vt:lpstr>
      <vt:lpstr>Presentación de PowerPoint</vt:lpstr>
      <vt:lpstr>E1. Estrategia de análisis de la información </vt:lpstr>
      <vt:lpstr>¿Qué se hizo?</vt:lpstr>
      <vt:lpstr>E2. Análisis Procedimental del Fondo</vt:lpstr>
      <vt:lpstr>¿Qué se hizo?</vt:lpstr>
      <vt:lpstr>Trabajo de campo</vt:lpstr>
      <vt:lpstr>Aplicación de cuestionario en formato electrónico</vt:lpstr>
      <vt:lpstr>Estructura general de la coordinación</vt:lpstr>
      <vt:lpstr>Los SEDIF y la Integración</vt:lpstr>
      <vt:lpstr>Los SEDIF y la Distribución</vt:lpstr>
      <vt:lpstr>Los SEDIF y la Administración</vt:lpstr>
      <vt:lpstr>Los SEDIF y la Supervisión y Seguimiento</vt:lpstr>
      <vt:lpstr>Principales hallazgos</vt:lpstr>
      <vt:lpstr>E3.A. Análisis Sustantivo del Fondo</vt:lpstr>
      <vt:lpstr>Objetivos de análisis</vt:lpstr>
      <vt:lpstr>¿Qué se hizo?</vt:lpstr>
      <vt:lpstr>Principales hallazgos</vt:lpstr>
      <vt:lpstr>E3.B. Análisis Integral: Efectividad de la coordinación</vt:lpstr>
      <vt:lpstr>¿Qué se hizo?</vt:lpstr>
      <vt:lpstr>La coordinación efectiva</vt:lpstr>
      <vt:lpstr>Elementos mínimos de la coordinación efectiva (Categorías)</vt:lpstr>
      <vt:lpstr>Metodología de análisis para la coordinación efectiva</vt:lpstr>
      <vt:lpstr>Resultados de la valoración ordinal</vt:lpstr>
      <vt:lpstr>Resultados de la valoración cualitativa</vt:lpstr>
      <vt:lpstr>Resultados de la valoración cualitativa</vt:lpstr>
      <vt:lpstr>Principales fortalezas y debilidades</vt:lpstr>
      <vt:lpstr>Recomendaciones</vt:lpstr>
      <vt:lpstr>Recomendaciones</vt:lpstr>
      <vt:lpstr>Recomendaciones</vt:lpstr>
      <vt:lpstr>Recomendaciones</vt:lpstr>
      <vt:lpstr>Equipo de evaluación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INSAD2</dc:creator>
  <cp:lastModifiedBy>Diana  Jiménez</cp:lastModifiedBy>
  <cp:revision>627</cp:revision>
  <cp:lastPrinted>2014-10-19T23:40:06Z</cp:lastPrinted>
  <dcterms:created xsi:type="dcterms:W3CDTF">2014-09-04T17:44:08Z</dcterms:created>
  <dcterms:modified xsi:type="dcterms:W3CDTF">2018-10-30T16:29:37Z</dcterms:modified>
</cp:coreProperties>
</file>