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321" r:id="rId2"/>
    <p:sldId id="262" r:id="rId3"/>
    <p:sldId id="264" r:id="rId4"/>
    <p:sldId id="287" r:id="rId5"/>
    <p:sldId id="266" r:id="rId6"/>
    <p:sldId id="267" r:id="rId7"/>
    <p:sldId id="268" r:id="rId8"/>
    <p:sldId id="269" r:id="rId9"/>
    <p:sldId id="290" r:id="rId10"/>
    <p:sldId id="291" r:id="rId11"/>
    <p:sldId id="288" r:id="rId12"/>
    <p:sldId id="329" r:id="rId13"/>
    <p:sldId id="272" r:id="rId14"/>
    <p:sldId id="330" r:id="rId15"/>
    <p:sldId id="332" r:id="rId16"/>
    <p:sldId id="333" r:id="rId17"/>
    <p:sldId id="334" r:id="rId18"/>
    <p:sldId id="286" r:id="rId19"/>
    <p:sldId id="289" r:id="rId20"/>
    <p:sldId id="284" r:id="rId21"/>
    <p:sldId id="285" r:id="rId22"/>
    <p:sldId id="355" r:id="rId23"/>
    <p:sldId id="257" r:id="rId24"/>
    <p:sldId id="356" r:id="rId25"/>
    <p:sldId id="258" r:id="rId26"/>
    <p:sldId id="325" r:id="rId27"/>
    <p:sldId id="259" r:id="rId28"/>
    <p:sldId id="319" r:id="rId29"/>
    <p:sldId id="320" r:id="rId30"/>
    <p:sldId id="357" r:id="rId31"/>
    <p:sldId id="260" r:id="rId32"/>
    <p:sldId id="261" r:id="rId33"/>
    <p:sldId id="318" r:id="rId34"/>
    <p:sldId id="274" r:id="rId35"/>
    <p:sldId id="275" r:id="rId36"/>
    <p:sldId id="276" r:id="rId37"/>
    <p:sldId id="277" r:id="rId38"/>
    <p:sldId id="278" r:id="rId39"/>
    <p:sldId id="279" r:id="rId40"/>
    <p:sldId id="280" r:id="rId41"/>
    <p:sldId id="281" r:id="rId42"/>
    <p:sldId id="282" r:id="rId43"/>
    <p:sldId id="283" r:id="rId44"/>
    <p:sldId id="323" r:id="rId45"/>
    <p:sldId id="324" r:id="rId46"/>
    <p:sldId id="293" r:id="rId47"/>
    <p:sldId id="273" r:id="rId48"/>
    <p:sldId id="294" r:id="rId49"/>
    <p:sldId id="295" r:id="rId50"/>
    <p:sldId id="296" r:id="rId51"/>
    <p:sldId id="297" r:id="rId52"/>
    <p:sldId id="298" r:id="rId53"/>
    <p:sldId id="299" r:id="rId54"/>
    <p:sldId id="271" r:id="rId55"/>
    <p:sldId id="265" r:id="rId56"/>
    <p:sldId id="300" r:id="rId57"/>
    <p:sldId id="301" r:id="rId58"/>
    <p:sldId id="328" r:id="rId59"/>
    <p:sldId id="326" r:id="rId60"/>
    <p:sldId id="327" r:id="rId61"/>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6" autoAdjust="0"/>
    <p:restoredTop sz="94884" autoAdjust="0"/>
  </p:normalViewPr>
  <p:slideViewPr>
    <p:cSldViewPr snapToGrid="0" snapToObjects="1">
      <p:cViewPr varScale="1">
        <p:scale>
          <a:sx n="75" d="100"/>
          <a:sy n="75" d="100"/>
        </p:scale>
        <p:origin x="1296" y="78"/>
      </p:cViewPr>
      <p:guideLst>
        <p:guide orient="horz" pos="2137"/>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2018\2018\Encuentro\Libro1.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2018\2018\Encuentro\HISTORICO%20POBLACI&#211;N%20AM5A%202013-2018.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2018\2018\Encuentro\HISTORICO%20POBLACI&#211;N%20AM5A%202013-201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Users\Cobertura\AppData\Local\Microsoft\Windows\Temporary%20Internet%20Files\Content.Outlook\KSF5R0NP\Historico%20de%20Comit&#233;s%20y%20participantes%202004-abril2018Tere%20(00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Users\Cobertura\AppData\Local\Microsoft\Windows\Temporary%20Internet%20Files\Content.Outlook\KSF5R0NP\Historico%20de%20Comit&#233;s%20y%20participantes%202004-abril2018Tere%20(00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s-MX" sz="2000" b="1" dirty="0"/>
              <a:t>POBLACIÓN INFANTIL</a:t>
            </a:r>
            <a:r>
              <a:rPr lang="es-MX" sz="2000" b="1" baseline="0" dirty="0"/>
              <a:t> </a:t>
            </a:r>
            <a:r>
              <a:rPr lang="es-MX" sz="2000" b="1" dirty="0"/>
              <a:t>DE O A 5 AÑOS EN MÉXICO</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MX"/>
        </a:p>
      </c:txPr>
    </c:title>
    <c:autoTitleDeleted val="0"/>
    <c:plotArea>
      <c:layout/>
      <c:barChart>
        <c:barDir val="col"/>
        <c:grouping val="clustered"/>
        <c:varyColors val="0"/>
        <c:ser>
          <c:idx val="0"/>
          <c:order val="0"/>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Hoja1!$A$1:$A$3</c:f>
              <c:numCache>
                <c:formatCode>General</c:formatCode>
                <c:ptCount val="3"/>
                <c:pt idx="0">
                  <c:v>2014</c:v>
                </c:pt>
                <c:pt idx="1">
                  <c:v>2015</c:v>
                </c:pt>
                <c:pt idx="2">
                  <c:v>2018</c:v>
                </c:pt>
              </c:numCache>
            </c:numRef>
          </c:cat>
          <c:val>
            <c:numRef>
              <c:f>Hoja1!$B$1:$B$3</c:f>
              <c:numCache>
                <c:formatCode>#,##0</c:formatCode>
                <c:ptCount val="3"/>
                <c:pt idx="0">
                  <c:v>12260555</c:v>
                </c:pt>
                <c:pt idx="1">
                  <c:v>12713000</c:v>
                </c:pt>
                <c:pt idx="2">
                  <c:v>13220906</c:v>
                </c:pt>
              </c:numCache>
            </c:numRef>
          </c:val>
          <c:extLst xmlns:c16r2="http://schemas.microsoft.com/office/drawing/2015/06/chart">
            <c:ext xmlns:c16="http://schemas.microsoft.com/office/drawing/2014/chart" uri="{C3380CC4-5D6E-409C-BE32-E72D297353CC}">
              <c16:uniqueId val="{00000000-CE30-4B90-9253-5BFB35FCBAEC}"/>
            </c:ext>
          </c:extLst>
        </c:ser>
        <c:dLbls>
          <c:dLblPos val="inEnd"/>
          <c:showLegendKey val="0"/>
          <c:showVal val="1"/>
          <c:showCatName val="0"/>
          <c:showSerName val="0"/>
          <c:showPercent val="0"/>
          <c:showBubbleSize val="0"/>
        </c:dLbls>
        <c:gapWidth val="41"/>
        <c:axId val="132145984"/>
        <c:axId val="178091376"/>
      </c:barChart>
      <c:catAx>
        <c:axId val="132145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dk1">
                    <a:lumMod val="65000"/>
                    <a:lumOff val="35000"/>
                  </a:schemeClr>
                </a:solidFill>
                <a:effectLst/>
                <a:latin typeface="+mn-lt"/>
                <a:ea typeface="+mn-ea"/>
                <a:cs typeface="+mn-cs"/>
              </a:defRPr>
            </a:pPr>
            <a:endParaRPr lang="es-MX"/>
          </a:p>
        </c:txPr>
        <c:crossAx val="178091376"/>
        <c:crosses val="autoZero"/>
        <c:auto val="1"/>
        <c:lblAlgn val="ctr"/>
        <c:lblOffset val="100"/>
        <c:noMultiLvlLbl val="0"/>
      </c:catAx>
      <c:valAx>
        <c:axId val="178091376"/>
        <c:scaling>
          <c:orientation val="minMax"/>
        </c:scaling>
        <c:delete val="1"/>
        <c:axPos val="l"/>
        <c:numFmt formatCode="#,##0" sourceLinked="1"/>
        <c:majorTickMark val="none"/>
        <c:minorTickMark val="none"/>
        <c:tickLblPos val="nextTo"/>
        <c:crossAx val="13214598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MX"/>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2400" b="1" dirty="0"/>
              <a:t>2018</a:t>
            </a:r>
            <a:r>
              <a:rPr lang="es-MX" sz="2400" dirty="0"/>
              <a:t> ¿Para qué sirve la participación en el programa?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Directores</c:v>
                </c:pt>
              </c:strCache>
            </c:strRef>
          </c:tx>
          <c:spPr>
            <a:solidFill>
              <a:schemeClr val="accent1"/>
            </a:solidFill>
            <a:ln>
              <a:noFill/>
            </a:ln>
            <a:effectLst/>
            <a:sp3d/>
          </c:spPr>
          <c:invertIfNegative val="0"/>
          <c:dLbls>
            <c:dLbl>
              <c:idx val="0"/>
              <c:layout>
                <c:manualLayout>
                  <c:x val="-2.0418580908626801E-2"/>
                  <c:y val="-3.565062388591830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59E-417C-9218-8E855982EEB1}"/>
                </c:ext>
                <c:ext xmlns:c15="http://schemas.microsoft.com/office/drawing/2012/chart" uri="{CE6537A1-D6FC-4f65-9D91-7224C49458BB}"/>
              </c:extLst>
            </c:dLbl>
            <c:dLbl>
              <c:idx val="1"/>
              <c:layout>
                <c:manualLayout>
                  <c:x val="-1.0209290454313499E-2"/>
                  <c:y val="-1.42602495543672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59E-417C-9218-8E855982EEB1}"/>
                </c:ext>
                <c:ext xmlns:c15="http://schemas.microsoft.com/office/drawing/2012/chart" uri="{CE6537A1-D6FC-4f65-9D91-7224C49458BB}"/>
              </c:extLst>
            </c:dLbl>
            <c:dLbl>
              <c:idx val="2"/>
              <c:layout>
                <c:manualLayout>
                  <c:x val="-1.22511485451761E-2"/>
                  <c:y val="-7.130124777183669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59E-417C-9218-8E855982EEB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 Para que haya desayunos para todos los niños </c:v>
                </c:pt>
                <c:pt idx="1">
                  <c:v> Para que se entreguen y sirvan a tiempo los desayunos </c:v>
                </c:pt>
                <c:pt idx="2">
                  <c:v> Para que los padres se interesen en los problemas de la escuela</c:v>
                </c:pt>
                <c:pt idx="3">
                  <c:v> Para que los padres se interesen en sus hijos </c:v>
                </c:pt>
                <c:pt idx="4">
                  <c:v>No sirve para nada</c:v>
                </c:pt>
                <c:pt idx="5">
                  <c:v>Otro</c:v>
                </c:pt>
              </c:strCache>
            </c:strRef>
          </c:cat>
          <c:val>
            <c:numRef>
              <c:f>Hoja1!$B$2:$B$7</c:f>
              <c:numCache>
                <c:formatCode>0.0%</c:formatCode>
                <c:ptCount val="6"/>
                <c:pt idx="0">
                  <c:v>0.8</c:v>
                </c:pt>
                <c:pt idx="1">
                  <c:v>0.28000000000000003</c:v>
                </c:pt>
                <c:pt idx="2">
                  <c:v>0.12</c:v>
                </c:pt>
                <c:pt idx="3">
                  <c:v>0.16</c:v>
                </c:pt>
                <c:pt idx="4">
                  <c:v>0</c:v>
                </c:pt>
                <c:pt idx="5">
                  <c:v>0.08</c:v>
                </c:pt>
              </c:numCache>
            </c:numRef>
          </c:val>
          <c:extLst xmlns:c16r2="http://schemas.microsoft.com/office/drawing/2015/06/chart">
            <c:ext xmlns:c16="http://schemas.microsoft.com/office/drawing/2014/chart" uri="{C3380CC4-5D6E-409C-BE32-E72D297353CC}">
              <c16:uniqueId val="{00000003-459E-417C-9218-8E855982EEB1}"/>
            </c:ext>
          </c:extLst>
        </c:ser>
        <c:ser>
          <c:idx val="1"/>
          <c:order val="1"/>
          <c:tx>
            <c:strRef>
              <c:f>Hoja1!$C$1</c:f>
              <c:strCache>
                <c:ptCount val="1"/>
                <c:pt idx="0">
                  <c:v>Padres</c:v>
                </c:pt>
              </c:strCache>
            </c:strRef>
          </c:tx>
          <c:spPr>
            <a:solidFill>
              <a:schemeClr val="accent2"/>
            </a:solidFill>
            <a:ln>
              <a:noFill/>
            </a:ln>
            <a:effectLst/>
            <a:sp3d/>
          </c:spPr>
          <c:invertIfNegative val="0"/>
          <c:dLbls>
            <c:dLbl>
              <c:idx val="0"/>
              <c:layout>
                <c:manualLayout>
                  <c:x val="1.8376722817764202E-2"/>
                  <c:y val="-1.42602495543672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59E-417C-9218-8E855982EEB1}"/>
                </c:ext>
                <c:ext xmlns:c15="http://schemas.microsoft.com/office/drawing/2012/chart" uri="{CE6537A1-D6FC-4f65-9D91-7224C49458BB}"/>
              </c:extLst>
            </c:dLbl>
            <c:dLbl>
              <c:idx val="2"/>
              <c:layout>
                <c:manualLayout>
                  <c:x val="1.02092904543133E-2"/>
                  <c:y val="-1.06951871657754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59E-417C-9218-8E855982EEB1}"/>
                </c:ext>
                <c:ext xmlns:c15="http://schemas.microsoft.com/office/drawing/2012/chart" uri="{CE6537A1-D6FC-4f65-9D91-7224C49458BB}"/>
              </c:extLst>
            </c:dLbl>
            <c:dLbl>
              <c:idx val="4"/>
              <c:layout>
                <c:manualLayout>
                  <c:x val="1.22511485451761E-2"/>
                  <c:y val="-1.78253119429589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59E-417C-9218-8E855982EEB1}"/>
                </c:ext>
                <c:ext xmlns:c15="http://schemas.microsoft.com/office/drawing/2012/chart" uri="{CE6537A1-D6FC-4f65-9D91-7224C49458BB}"/>
              </c:extLst>
            </c:dLbl>
            <c:dLbl>
              <c:idx val="5"/>
              <c:layout>
                <c:manualLayout>
                  <c:x val="2.65441551812148E-2"/>
                  <c:y val="-7.1301247771836697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59E-417C-9218-8E855982EEB1}"/>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 Para que haya desayunos para todos los niños </c:v>
                </c:pt>
                <c:pt idx="1">
                  <c:v> Para que se entreguen y sirvan a tiempo los desayunos </c:v>
                </c:pt>
                <c:pt idx="2">
                  <c:v> Para que los padres se interesen en los problemas de la escuela</c:v>
                </c:pt>
                <c:pt idx="3">
                  <c:v> Para que los padres se interesen en sus hijos </c:v>
                </c:pt>
                <c:pt idx="4">
                  <c:v>No sirve para nada</c:v>
                </c:pt>
                <c:pt idx="5">
                  <c:v>Otro</c:v>
                </c:pt>
              </c:strCache>
            </c:strRef>
          </c:cat>
          <c:val>
            <c:numRef>
              <c:f>Hoja1!$C$2:$C$7</c:f>
              <c:numCache>
                <c:formatCode>0.0%</c:formatCode>
                <c:ptCount val="6"/>
                <c:pt idx="0">
                  <c:v>0.85507246376811596</c:v>
                </c:pt>
                <c:pt idx="1">
                  <c:v>0.53623188405797095</c:v>
                </c:pt>
                <c:pt idx="2">
                  <c:v>8.6956521739130405E-2</c:v>
                </c:pt>
                <c:pt idx="3">
                  <c:v>0.30434782608695699</c:v>
                </c:pt>
                <c:pt idx="4">
                  <c:v>1.4492753623188401E-2</c:v>
                </c:pt>
                <c:pt idx="5">
                  <c:v>5.7971014492753603E-2</c:v>
                </c:pt>
              </c:numCache>
            </c:numRef>
          </c:val>
          <c:extLst xmlns:c16r2="http://schemas.microsoft.com/office/drawing/2015/06/chart">
            <c:ext xmlns:c16="http://schemas.microsoft.com/office/drawing/2014/chart" uri="{C3380CC4-5D6E-409C-BE32-E72D297353CC}">
              <c16:uniqueId val="{00000008-459E-417C-9218-8E855982EEB1}"/>
            </c:ext>
          </c:extLst>
        </c:ser>
        <c:dLbls>
          <c:showLegendKey val="0"/>
          <c:showVal val="1"/>
          <c:showCatName val="0"/>
          <c:showSerName val="0"/>
          <c:showPercent val="0"/>
          <c:showBubbleSize val="0"/>
        </c:dLbls>
        <c:gapWidth val="150"/>
        <c:shape val="box"/>
        <c:axId val="239151856"/>
        <c:axId val="238835504"/>
        <c:axId val="179917968"/>
      </c:bar3DChart>
      <c:catAx>
        <c:axId val="2391518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MX"/>
          </a:p>
        </c:txPr>
        <c:crossAx val="238835504"/>
        <c:crosses val="autoZero"/>
        <c:auto val="1"/>
        <c:lblAlgn val="ctr"/>
        <c:lblOffset val="100"/>
        <c:noMultiLvlLbl val="0"/>
      </c:catAx>
      <c:valAx>
        <c:axId val="238835504"/>
        <c:scaling>
          <c:orientation val="minMax"/>
        </c:scaling>
        <c:delete val="1"/>
        <c:axPos val="l"/>
        <c:numFmt formatCode="0.0%" sourceLinked="1"/>
        <c:majorTickMark val="none"/>
        <c:minorTickMark val="none"/>
        <c:tickLblPos val="nextTo"/>
        <c:crossAx val="239151856"/>
        <c:crosses val="autoZero"/>
        <c:crossBetween val="between"/>
      </c:valAx>
      <c:serAx>
        <c:axId val="179917968"/>
        <c:scaling>
          <c:orientation val="minMax"/>
        </c:scaling>
        <c:delete val="1"/>
        <c:axPos val="b"/>
        <c:majorTickMark val="none"/>
        <c:minorTickMark val="none"/>
        <c:tickLblPos val="nextTo"/>
        <c:crossAx val="238835504"/>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27709513382435"/>
          <c:y val="5.2668645228228297E-2"/>
          <c:w val="0.77165687942235595"/>
          <c:h val="0.77406734649559406"/>
        </c:manualLayout>
      </c:layout>
      <c:lineChart>
        <c:grouping val="standard"/>
        <c:varyColors val="0"/>
        <c:ser>
          <c:idx val="0"/>
          <c:order val="0"/>
          <c:tx>
            <c:strRef>
              <c:f>Hoja1!$B$1</c:f>
              <c:strCache>
                <c:ptCount val="1"/>
                <c:pt idx="0">
                  <c:v># MENORES ATENDIDOS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MX"/>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Hoja1!$A$2:$A$7</c:f>
              <c:numCache>
                <c:formatCode>General</c:formatCode>
                <c:ptCount val="6"/>
                <c:pt idx="0">
                  <c:v>2013</c:v>
                </c:pt>
                <c:pt idx="1">
                  <c:v>2014</c:v>
                </c:pt>
                <c:pt idx="2">
                  <c:v>2015</c:v>
                </c:pt>
                <c:pt idx="3">
                  <c:v>2016</c:v>
                </c:pt>
                <c:pt idx="4">
                  <c:v>2017</c:v>
                </c:pt>
              </c:numCache>
            </c:numRef>
          </c:cat>
          <c:val>
            <c:numRef>
              <c:f>Hoja1!$B$2:$B$7</c:f>
              <c:numCache>
                <c:formatCode>#,##0</c:formatCode>
                <c:ptCount val="6"/>
                <c:pt idx="0">
                  <c:v>516066</c:v>
                </c:pt>
                <c:pt idx="1">
                  <c:v>524792</c:v>
                </c:pt>
                <c:pt idx="2">
                  <c:v>462262</c:v>
                </c:pt>
                <c:pt idx="3">
                  <c:v>324125</c:v>
                </c:pt>
                <c:pt idx="4">
                  <c:v>305743</c:v>
                </c:pt>
              </c:numCache>
            </c:numRef>
          </c:val>
          <c:smooth val="0"/>
          <c:extLst xmlns:c16r2="http://schemas.microsoft.com/office/drawing/2015/06/chart">
            <c:ext xmlns:c16="http://schemas.microsoft.com/office/drawing/2014/chart" uri="{C3380CC4-5D6E-409C-BE32-E72D297353CC}">
              <c16:uniqueId val="{00000000-3DD3-4B9B-A615-D1C5B6C4C8C6}"/>
            </c:ext>
          </c:extLst>
        </c:ser>
        <c:dLbls>
          <c:showLegendKey val="0"/>
          <c:showVal val="0"/>
          <c:showCatName val="0"/>
          <c:showSerName val="0"/>
          <c:showPercent val="0"/>
          <c:showBubbleSize val="0"/>
        </c:dLbls>
        <c:dropLines>
          <c:spPr>
            <a:ln w="9525">
              <a:solidFill>
                <a:schemeClr val="dk1">
                  <a:lumMod val="35000"/>
                  <a:lumOff val="65000"/>
                </a:schemeClr>
              </a:solidFill>
              <a:prstDash val="dash"/>
            </a:ln>
            <a:effectLst/>
          </c:spPr>
        </c:dropLines>
        <c:marker val="1"/>
        <c:smooth val="0"/>
        <c:axId val="177608416"/>
        <c:axId val="177612336"/>
      </c:lineChart>
      <c:catAx>
        <c:axId val="1776084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s-MX"/>
          </a:p>
        </c:txPr>
        <c:crossAx val="177612336"/>
        <c:crosses val="autoZero"/>
        <c:auto val="1"/>
        <c:lblAlgn val="ctr"/>
        <c:lblOffset val="100"/>
        <c:noMultiLvlLbl val="0"/>
      </c:catAx>
      <c:valAx>
        <c:axId val="177612336"/>
        <c:scaling>
          <c:orientation val="minMax"/>
        </c:scaling>
        <c:delete val="0"/>
        <c:axPos val="l"/>
        <c:majorGridlines>
          <c:spPr>
            <a:ln w="9525" cap="flat" cmpd="sng" algn="ctr">
              <a:no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MX"/>
          </a:p>
        </c:txPr>
        <c:crossAx val="17760841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noFill/>
      <a:round/>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s-MX" b="1" dirty="0"/>
              <a:t>SEDIF CON PROGRAMA DE ATENCIÓN ALIMENTARIA A MENORES DE CINCO AÑOS</a:t>
            </a:r>
          </a:p>
        </c:rich>
      </c:tx>
      <c:layout>
        <c:manualLayout>
          <c:xMode val="edge"/>
          <c:yMode val="edge"/>
          <c:x val="0.204147338232508"/>
          <c:y val="0"/>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MX"/>
        </a:p>
      </c:txPr>
    </c:title>
    <c:autoTitleDeleted val="0"/>
    <c:plotArea>
      <c:layout/>
      <c:barChart>
        <c:barDir val="col"/>
        <c:grouping val="clustered"/>
        <c:varyColors val="0"/>
        <c:ser>
          <c:idx val="0"/>
          <c:order val="0"/>
          <c:tx>
            <c:strRef>
              <c:f>Hoja1!$B$10</c:f>
              <c:strCache>
                <c:ptCount val="1"/>
                <c:pt idx="0">
                  <c:v># SEDIF</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Hoja1!$A$11:$A$16</c:f>
              <c:numCache>
                <c:formatCode>General</c:formatCode>
                <c:ptCount val="6"/>
                <c:pt idx="0">
                  <c:v>2013</c:v>
                </c:pt>
                <c:pt idx="1">
                  <c:v>2014</c:v>
                </c:pt>
                <c:pt idx="2">
                  <c:v>2015</c:v>
                </c:pt>
                <c:pt idx="3">
                  <c:v>2016</c:v>
                </c:pt>
                <c:pt idx="4">
                  <c:v>2017</c:v>
                </c:pt>
                <c:pt idx="5">
                  <c:v>2018</c:v>
                </c:pt>
              </c:numCache>
            </c:numRef>
          </c:cat>
          <c:val>
            <c:numRef>
              <c:f>Hoja1!$B$11:$B$16</c:f>
              <c:numCache>
                <c:formatCode>#,##0</c:formatCode>
                <c:ptCount val="6"/>
                <c:pt idx="0">
                  <c:v>25</c:v>
                </c:pt>
                <c:pt idx="1">
                  <c:v>26</c:v>
                </c:pt>
                <c:pt idx="2">
                  <c:v>27</c:v>
                </c:pt>
                <c:pt idx="3" formatCode="General">
                  <c:v>26</c:v>
                </c:pt>
                <c:pt idx="4">
                  <c:v>25</c:v>
                </c:pt>
                <c:pt idx="5">
                  <c:v>25</c:v>
                </c:pt>
              </c:numCache>
            </c:numRef>
          </c:val>
          <c:extLst xmlns:c16r2="http://schemas.microsoft.com/office/drawing/2015/06/chart">
            <c:ext xmlns:c16="http://schemas.microsoft.com/office/drawing/2014/chart" uri="{C3380CC4-5D6E-409C-BE32-E72D297353CC}">
              <c16:uniqueId val="{00000000-AE79-4FB1-B887-C953165133FD}"/>
            </c:ext>
          </c:extLst>
        </c:ser>
        <c:dLbls>
          <c:dLblPos val="inEnd"/>
          <c:showLegendKey val="0"/>
          <c:showVal val="1"/>
          <c:showCatName val="0"/>
          <c:showSerName val="0"/>
          <c:showPercent val="0"/>
          <c:showBubbleSize val="0"/>
        </c:dLbls>
        <c:gapWidth val="41"/>
        <c:axId val="178095296"/>
        <c:axId val="178095856"/>
      </c:barChart>
      <c:catAx>
        <c:axId val="1780952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es-MX"/>
          </a:p>
        </c:txPr>
        <c:crossAx val="178095856"/>
        <c:crosses val="autoZero"/>
        <c:auto val="1"/>
        <c:lblAlgn val="ctr"/>
        <c:lblOffset val="100"/>
        <c:noMultiLvlLbl val="0"/>
      </c:catAx>
      <c:valAx>
        <c:axId val="178095856"/>
        <c:scaling>
          <c:orientation val="minMax"/>
        </c:scaling>
        <c:delete val="1"/>
        <c:axPos val="l"/>
        <c:numFmt formatCode="#,##0" sourceLinked="1"/>
        <c:majorTickMark val="none"/>
        <c:minorTickMark val="none"/>
        <c:tickLblPos val="nextTo"/>
        <c:crossAx val="17809529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2000" b="1" dirty="0"/>
              <a:t>Número de comités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lineChart>
        <c:grouping val="standard"/>
        <c:varyColors val="0"/>
        <c:ser>
          <c:idx val="0"/>
          <c:order val="0"/>
          <c:tx>
            <c:strRef>
              <c:f>'Grafi2004-2017'!$B$3</c:f>
              <c:strCache>
                <c:ptCount val="1"/>
                <c:pt idx="0">
                  <c:v>Número de comités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7.4720539074067296E-2"/>
                  <c:y val="-3.1000550617203901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519-461B-AA74-CACD6E2F9C7C}"/>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F519-461B-AA74-CACD6E2F9C7C}"/>
                </c:ext>
                <c:ext xmlns:c15="http://schemas.microsoft.com/office/drawing/2012/chart" uri="{CE6537A1-D6FC-4f65-9D91-7224C49458BB}"/>
              </c:extLst>
            </c:dLbl>
            <c:dLbl>
              <c:idx val="2"/>
              <c:delete val="1"/>
              <c:extLst xmlns:c16r2="http://schemas.microsoft.com/office/drawing/2015/06/chart">
                <c:ext xmlns:c16="http://schemas.microsoft.com/office/drawing/2014/chart" uri="{C3380CC4-5D6E-409C-BE32-E72D297353CC}">
                  <c16:uniqueId val="{00000002-F519-461B-AA74-CACD6E2F9C7C}"/>
                </c:ext>
                <c:ext xmlns:c15="http://schemas.microsoft.com/office/drawing/2012/chart" uri="{CE6537A1-D6FC-4f65-9D91-7224C49458BB}"/>
              </c:extLst>
            </c:dLbl>
            <c:dLbl>
              <c:idx val="3"/>
              <c:delete val="1"/>
              <c:extLst xmlns:c16r2="http://schemas.microsoft.com/office/drawing/2015/06/chart">
                <c:ext xmlns:c16="http://schemas.microsoft.com/office/drawing/2014/chart" uri="{C3380CC4-5D6E-409C-BE32-E72D297353CC}">
                  <c16:uniqueId val="{00000003-F519-461B-AA74-CACD6E2F9C7C}"/>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F519-461B-AA74-CACD6E2F9C7C}"/>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5-F519-461B-AA74-CACD6E2F9C7C}"/>
                </c:ext>
                <c:ext xmlns:c15="http://schemas.microsoft.com/office/drawing/2012/chart" uri="{CE6537A1-D6FC-4f65-9D91-7224C49458BB}"/>
              </c:extLst>
            </c:dLbl>
            <c:dLbl>
              <c:idx val="6"/>
              <c:delete val="1"/>
              <c:extLst xmlns:c16r2="http://schemas.microsoft.com/office/drawing/2015/06/chart">
                <c:ext xmlns:c16="http://schemas.microsoft.com/office/drawing/2014/chart" uri="{C3380CC4-5D6E-409C-BE32-E72D297353CC}">
                  <c16:uniqueId val="{00000006-F519-461B-AA74-CACD6E2F9C7C}"/>
                </c:ext>
                <c:ext xmlns:c15="http://schemas.microsoft.com/office/drawing/2012/chart" uri="{CE6537A1-D6FC-4f65-9D91-7224C49458BB}"/>
              </c:extLst>
            </c:dLbl>
            <c:dLbl>
              <c:idx val="7"/>
              <c:delete val="1"/>
              <c:extLst xmlns:c16r2="http://schemas.microsoft.com/office/drawing/2015/06/chart">
                <c:ext xmlns:c16="http://schemas.microsoft.com/office/drawing/2014/chart" uri="{C3380CC4-5D6E-409C-BE32-E72D297353CC}">
                  <c16:uniqueId val="{00000007-F519-461B-AA74-CACD6E2F9C7C}"/>
                </c:ext>
                <c:ext xmlns:c15="http://schemas.microsoft.com/office/drawing/2012/chart" uri="{CE6537A1-D6FC-4f65-9D91-7224C49458BB}"/>
              </c:extLst>
            </c:dLbl>
            <c:dLbl>
              <c:idx val="8"/>
              <c:delete val="1"/>
              <c:extLst xmlns:c16r2="http://schemas.microsoft.com/office/drawing/2015/06/chart">
                <c:ext xmlns:c16="http://schemas.microsoft.com/office/drawing/2014/chart" uri="{C3380CC4-5D6E-409C-BE32-E72D297353CC}">
                  <c16:uniqueId val="{00000008-F519-461B-AA74-CACD6E2F9C7C}"/>
                </c:ext>
                <c:ext xmlns:c15="http://schemas.microsoft.com/office/drawing/2012/chart" uri="{CE6537A1-D6FC-4f65-9D91-7224C49458BB}"/>
              </c:extLst>
            </c:dLbl>
            <c:dLbl>
              <c:idx val="9"/>
              <c:delete val="1"/>
              <c:extLst xmlns:c16r2="http://schemas.microsoft.com/office/drawing/2015/06/chart">
                <c:ext xmlns:c16="http://schemas.microsoft.com/office/drawing/2014/chart" uri="{C3380CC4-5D6E-409C-BE32-E72D297353CC}">
                  <c16:uniqueId val="{00000009-F519-461B-AA74-CACD6E2F9C7C}"/>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0A-F519-461B-AA74-CACD6E2F9C7C}"/>
                </c:ext>
                <c:ext xmlns:c15="http://schemas.microsoft.com/office/drawing/2012/chart" uri="{CE6537A1-D6FC-4f65-9D91-7224C49458BB}"/>
              </c:extLst>
            </c:dLbl>
            <c:dLbl>
              <c:idx val="11"/>
              <c:delete val="1"/>
              <c:extLst xmlns:c16r2="http://schemas.microsoft.com/office/drawing/2015/06/chart">
                <c:ext xmlns:c16="http://schemas.microsoft.com/office/drawing/2014/chart" uri="{C3380CC4-5D6E-409C-BE32-E72D297353CC}">
                  <c16:uniqueId val="{0000000B-F519-461B-AA74-CACD6E2F9C7C}"/>
                </c:ext>
                <c:ext xmlns:c15="http://schemas.microsoft.com/office/drawing/2012/chart" uri="{CE6537A1-D6FC-4f65-9D91-7224C49458BB}"/>
              </c:extLst>
            </c:dLbl>
            <c:dLbl>
              <c:idx val="12"/>
              <c:delete val="1"/>
              <c:extLst xmlns:c16r2="http://schemas.microsoft.com/office/drawing/2015/06/chart">
                <c:ext xmlns:c16="http://schemas.microsoft.com/office/drawing/2014/chart" uri="{C3380CC4-5D6E-409C-BE32-E72D297353CC}">
                  <c16:uniqueId val="{0000000C-F519-461B-AA74-CACD6E2F9C7C}"/>
                </c:ext>
                <c:ext xmlns:c15="http://schemas.microsoft.com/office/drawing/2012/chart" uri="{CE6537A1-D6FC-4f65-9D91-7224C49458BB}"/>
              </c:extLst>
            </c:dLbl>
            <c:dLbl>
              <c:idx val="13"/>
              <c:delete val="1"/>
              <c:extLst xmlns:c16r2="http://schemas.microsoft.com/office/drawing/2015/06/chart">
                <c:ext xmlns:c16="http://schemas.microsoft.com/office/drawing/2014/chart" uri="{C3380CC4-5D6E-409C-BE32-E72D297353CC}">
                  <c16:uniqueId val="{0000000D-F519-461B-AA74-CACD6E2F9C7C}"/>
                </c:ext>
                <c:ext xmlns:c15="http://schemas.microsoft.com/office/drawing/2012/chart" uri="{CE6537A1-D6FC-4f65-9D91-7224C49458BB}"/>
              </c:extLst>
            </c:dLbl>
            <c:dLbl>
              <c:idx val="14"/>
              <c:layout>
                <c:manualLayout>
                  <c:x val="-3.1612535762105397E-2"/>
                  <c:y val="-5.7572451146235798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F519-461B-AA74-CACD6E2F9C7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'Grafi2004-2017'!$A$4:$A$18</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'Grafi2004-2017'!$B$4:$B$18</c:f>
              <c:numCache>
                <c:formatCode>_-* #,##0_-;\-* #,##0_-;_-* "-"??_-;_-@_-</c:formatCode>
                <c:ptCount val="15"/>
                <c:pt idx="0">
                  <c:v>60506</c:v>
                </c:pt>
                <c:pt idx="1">
                  <c:v>53964</c:v>
                </c:pt>
                <c:pt idx="2">
                  <c:v>66582</c:v>
                </c:pt>
                <c:pt idx="3">
                  <c:v>63091</c:v>
                </c:pt>
                <c:pt idx="4">
                  <c:v>67317</c:v>
                </c:pt>
                <c:pt idx="5">
                  <c:v>65994</c:v>
                </c:pt>
                <c:pt idx="6">
                  <c:v>69885</c:v>
                </c:pt>
                <c:pt idx="7">
                  <c:v>69436</c:v>
                </c:pt>
                <c:pt idx="8">
                  <c:v>68952</c:v>
                </c:pt>
                <c:pt idx="9">
                  <c:v>68430</c:v>
                </c:pt>
                <c:pt idx="10">
                  <c:v>79514</c:v>
                </c:pt>
                <c:pt idx="11">
                  <c:v>81552</c:v>
                </c:pt>
                <c:pt idx="12">
                  <c:v>65439</c:v>
                </c:pt>
                <c:pt idx="13">
                  <c:v>59983</c:v>
                </c:pt>
                <c:pt idx="14">
                  <c:v>75666</c:v>
                </c:pt>
              </c:numCache>
            </c:numRef>
          </c:val>
          <c:smooth val="0"/>
          <c:extLst xmlns:c16r2="http://schemas.microsoft.com/office/drawing/2015/06/chart">
            <c:ext xmlns:c16="http://schemas.microsoft.com/office/drawing/2014/chart" uri="{C3380CC4-5D6E-409C-BE32-E72D297353CC}">
              <c16:uniqueId val="{00000000-E923-4B92-A9FF-E719C8F59296}"/>
            </c:ext>
          </c:extLst>
        </c:ser>
        <c:dLbls>
          <c:showLegendKey val="0"/>
          <c:showVal val="0"/>
          <c:showCatName val="0"/>
          <c:showSerName val="0"/>
          <c:showPercent val="0"/>
          <c:showBubbleSize val="0"/>
        </c:dLbls>
        <c:marker val="1"/>
        <c:smooth val="0"/>
        <c:axId val="178098096"/>
        <c:axId val="178098656"/>
      </c:lineChart>
      <c:catAx>
        <c:axId val="17809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MX"/>
          </a:p>
        </c:txPr>
        <c:crossAx val="178098656"/>
        <c:crosses val="autoZero"/>
        <c:auto val="1"/>
        <c:lblAlgn val="ctr"/>
        <c:lblOffset val="100"/>
        <c:noMultiLvlLbl val="0"/>
      </c:catAx>
      <c:valAx>
        <c:axId val="178098656"/>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78098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MX" sz="1800" b="1" dirty="0"/>
              <a:t>Comités</a:t>
            </a:r>
            <a:r>
              <a:rPr lang="es-MX" sz="1800" b="1" baseline="0" dirty="0"/>
              <a:t> por modalidad</a:t>
            </a:r>
            <a:endParaRPr lang="es-MX" sz="1800" b="1" dirty="0"/>
          </a:p>
        </c:rich>
      </c:tx>
      <c:layout>
        <c:manualLayout>
          <c:xMode val="edge"/>
          <c:yMode val="edge"/>
          <c:x val="0.30526812716816598"/>
          <c:y val="3.17064489276515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lineChart>
        <c:grouping val="standard"/>
        <c:varyColors val="0"/>
        <c:ser>
          <c:idx val="0"/>
          <c:order val="0"/>
          <c:tx>
            <c:strRef>
              <c:f>Hoja2!$B$5</c:f>
              <c:strCache>
                <c:ptCount val="1"/>
                <c:pt idx="0">
                  <c:v> Número de comités (Desayuno Frío)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4"/>
              <c:layout>
                <c:manualLayout>
                  <c:x val="-9.70831371444937E-8"/>
                  <c:y val="0.19443455383026301"/>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CF409EA-8978-4FB0-917D-0A8637B196ED}" type="VALUE">
                      <a:rPr lang="cs-CZ" sz="1400" dirty="0"/>
                      <a:pPr>
                        <a:defRPr/>
                      </a:pPr>
                      <a:t>[VALOR]</a:t>
                    </a:fld>
                    <a:endParaRPr lang="es-MX"/>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D6C-4303-9541-42D26DEC2C43}"/>
                </c:ext>
                <c:ext xmlns:c15="http://schemas.microsoft.com/office/drawing/2012/chart" uri="{CE6537A1-D6FC-4f65-9D91-7224C49458BB}">
                  <c15:layout>
                    <c:manualLayout>
                      <c:w val="0.143220150575946"/>
                      <c:h val="0.122160506733831"/>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Hoja2!$A$6:$A$20</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Hoja2!$B$6:$B$20</c:f>
              <c:numCache>
                <c:formatCode>_-* #,##0_-;\-* #,##0_-;_-* "-"??_-;_-@_-</c:formatCode>
                <c:ptCount val="15"/>
                <c:pt idx="0">
                  <c:v>25776</c:v>
                </c:pt>
                <c:pt idx="1">
                  <c:v>23159</c:v>
                </c:pt>
                <c:pt idx="2">
                  <c:v>32094</c:v>
                </c:pt>
                <c:pt idx="3">
                  <c:v>26401</c:v>
                </c:pt>
                <c:pt idx="4">
                  <c:v>29868</c:v>
                </c:pt>
                <c:pt idx="5">
                  <c:v>28139</c:v>
                </c:pt>
                <c:pt idx="6">
                  <c:v>33475</c:v>
                </c:pt>
                <c:pt idx="7">
                  <c:v>33385</c:v>
                </c:pt>
                <c:pt idx="8">
                  <c:v>31676</c:v>
                </c:pt>
                <c:pt idx="9">
                  <c:v>35081</c:v>
                </c:pt>
                <c:pt idx="10">
                  <c:v>36668</c:v>
                </c:pt>
                <c:pt idx="11">
                  <c:v>38562</c:v>
                </c:pt>
                <c:pt idx="12">
                  <c:v>33338</c:v>
                </c:pt>
                <c:pt idx="13">
                  <c:v>29140</c:v>
                </c:pt>
                <c:pt idx="14">
                  <c:v>36578</c:v>
                </c:pt>
              </c:numCache>
            </c:numRef>
          </c:val>
          <c:smooth val="0"/>
          <c:extLst xmlns:c16r2="http://schemas.microsoft.com/office/drawing/2015/06/chart">
            <c:ext xmlns:c16="http://schemas.microsoft.com/office/drawing/2014/chart" uri="{C3380CC4-5D6E-409C-BE32-E72D297353CC}">
              <c16:uniqueId val="{00000000-CEDF-494E-B3E9-8B1CFF37818C}"/>
            </c:ext>
          </c:extLst>
        </c:ser>
        <c:ser>
          <c:idx val="1"/>
          <c:order val="1"/>
          <c:tx>
            <c:strRef>
              <c:f>Hoja2!$E$5</c:f>
              <c:strCache>
                <c:ptCount val="1"/>
                <c:pt idx="0">
                  <c:v> Número de comités (Desayuno Caliente)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14"/>
              <c:layout>
                <c:manualLayout>
                  <c:x val="-4.9318374748201698E-3"/>
                  <c:y val="-4.8648275529614197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fld id="{1C64AFF6-D422-4DEB-82FE-086F6E6174EC}" type="VALUE">
                      <a:rPr lang="is-IS" sz="1400" dirty="0">
                        <a:solidFill>
                          <a:schemeClr val="tx1"/>
                        </a:solidFill>
                      </a:rPr>
                      <a:pPr>
                        <a:defRPr>
                          <a:solidFill>
                            <a:schemeClr val="tx1"/>
                          </a:solidFill>
                        </a:defRPr>
                      </a:pPr>
                      <a:t>[VALOR]</a:t>
                    </a:fld>
                    <a:endParaRPr lang="es-MX"/>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D6C-4303-9541-42D26DEC2C43}"/>
                </c:ext>
                <c:ext xmlns:c15="http://schemas.microsoft.com/office/drawing/2012/chart" uri="{CE6537A1-D6FC-4f65-9D91-7224C49458BB}">
                  <c15:layout>
                    <c:manualLayout>
                      <c:w val="0.13089056394283499"/>
                      <c:h val="0.20633636144426701"/>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Hoja2!$A$6:$A$20</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Hoja2!$E$6:$E$20</c:f>
              <c:numCache>
                <c:formatCode>_-* #,##0_-;\-* #,##0_-;_-* "-"??_-;_-@_-</c:formatCode>
                <c:ptCount val="15"/>
                <c:pt idx="0">
                  <c:v>34730</c:v>
                </c:pt>
                <c:pt idx="1">
                  <c:v>30805</c:v>
                </c:pt>
                <c:pt idx="2">
                  <c:v>34488</c:v>
                </c:pt>
                <c:pt idx="3">
                  <c:v>36690</c:v>
                </c:pt>
                <c:pt idx="4">
                  <c:v>37449</c:v>
                </c:pt>
                <c:pt idx="5">
                  <c:v>37855</c:v>
                </c:pt>
                <c:pt idx="6">
                  <c:v>36410</c:v>
                </c:pt>
                <c:pt idx="7">
                  <c:v>36051</c:v>
                </c:pt>
                <c:pt idx="8">
                  <c:v>37276</c:v>
                </c:pt>
                <c:pt idx="9">
                  <c:v>33349</c:v>
                </c:pt>
                <c:pt idx="10">
                  <c:v>42846</c:v>
                </c:pt>
                <c:pt idx="11">
                  <c:v>42990</c:v>
                </c:pt>
                <c:pt idx="12">
                  <c:v>32101</c:v>
                </c:pt>
                <c:pt idx="13">
                  <c:v>30843</c:v>
                </c:pt>
                <c:pt idx="14">
                  <c:v>39088</c:v>
                </c:pt>
              </c:numCache>
            </c:numRef>
          </c:val>
          <c:smooth val="0"/>
          <c:extLst xmlns:c16r2="http://schemas.microsoft.com/office/drawing/2015/06/chart">
            <c:ext xmlns:c16="http://schemas.microsoft.com/office/drawing/2014/chart" uri="{C3380CC4-5D6E-409C-BE32-E72D297353CC}">
              <c16:uniqueId val="{00000001-CEDF-494E-B3E9-8B1CFF37818C}"/>
            </c:ext>
          </c:extLst>
        </c:ser>
        <c:dLbls>
          <c:showLegendKey val="0"/>
          <c:showVal val="0"/>
          <c:showCatName val="0"/>
          <c:showSerName val="0"/>
          <c:showPercent val="0"/>
          <c:showBubbleSize val="0"/>
        </c:dLbls>
        <c:marker val="1"/>
        <c:smooth val="0"/>
        <c:axId val="178890480"/>
        <c:axId val="178891040"/>
      </c:lineChart>
      <c:catAx>
        <c:axId val="1788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178891040"/>
        <c:crosses val="autoZero"/>
        <c:auto val="1"/>
        <c:lblAlgn val="ctr"/>
        <c:lblOffset val="100"/>
        <c:noMultiLvlLbl val="0"/>
      </c:catAx>
      <c:valAx>
        <c:axId val="178891040"/>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788904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2000" dirty="0"/>
              <a:t>2004</a:t>
            </a:r>
            <a:r>
              <a:rPr lang="en-US" sz="1600" dirty="0"/>
              <a:t> </a:t>
            </a:r>
            <a:r>
              <a:rPr lang="en-US" sz="1600" b="0" dirty="0"/>
              <a:t>¿</a:t>
            </a:r>
            <a:r>
              <a:rPr lang="en-US" sz="1600" b="0" dirty="0" err="1"/>
              <a:t>Existe</a:t>
            </a:r>
            <a:r>
              <a:rPr lang="en-US" sz="1600" b="0" dirty="0"/>
              <a:t> </a:t>
            </a:r>
            <a:r>
              <a:rPr lang="en-US" sz="1600" b="0" dirty="0" err="1"/>
              <a:t>comité</a:t>
            </a:r>
            <a:r>
              <a:rPr lang="en-US" sz="1600" b="0" dirty="0"/>
              <a:t> de padres de </a:t>
            </a:r>
            <a:r>
              <a:rPr lang="en-US" sz="1600" b="0" dirty="0" err="1"/>
              <a:t>familia</a:t>
            </a:r>
            <a:r>
              <a:rPr lang="en-US" sz="1600" b="0" dirty="0"/>
              <a:t> para el </a:t>
            </a:r>
            <a:r>
              <a:rPr lang="en-US" sz="1600" b="0" dirty="0" err="1"/>
              <a:t>programa</a:t>
            </a:r>
            <a:r>
              <a:rPr lang="en-US" sz="1600" b="0" dirty="0"/>
              <a:t> </a:t>
            </a:r>
            <a:r>
              <a:rPr lang="en-US" sz="1600" b="0" dirty="0" err="1"/>
              <a:t>desayunos</a:t>
            </a:r>
            <a:r>
              <a:rPr lang="en-US" sz="1600" b="0" dirty="0"/>
              <a:t> </a:t>
            </a:r>
            <a:r>
              <a:rPr lang="en-US" sz="1600" b="0" dirty="0" err="1"/>
              <a:t>escolares</a:t>
            </a:r>
            <a:r>
              <a:rPr lang="en-US" sz="1600" b="0" dirty="0"/>
              <a:t>?</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9195432741826397E-2"/>
          <c:y val="0.47236337695668901"/>
          <c:w val="0.81627001643775698"/>
          <c:h val="0.52627046029227798"/>
        </c:manualLayout>
      </c:layout>
      <c:pie3DChart>
        <c:varyColors val="1"/>
        <c:ser>
          <c:idx val="0"/>
          <c:order val="0"/>
          <c:tx>
            <c:strRef>
              <c:f>Hoja1!$B$1</c:f>
              <c:strCache>
                <c:ptCount val="1"/>
                <c:pt idx="0">
                  <c:v>2004 ¿Existe comité de padres de familia para el programa desayunos escolares?</c:v>
                </c:pt>
              </c:strCache>
            </c:strRef>
          </c:tx>
          <c:dPt>
            <c:idx val="0"/>
            <c:bubble3D val="0"/>
            <c:spPr>
              <a:solidFill>
                <a:schemeClr val="accent2">
                  <a:shade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F23B-4591-9B85-728923CF685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F23B-4591-9B85-728923CF6854}"/>
              </c:ext>
            </c:extLst>
          </c:dPt>
          <c:dPt>
            <c:idx val="2"/>
            <c:bubble3D val="0"/>
            <c:spPr>
              <a:solidFill>
                <a:schemeClr val="accent2">
                  <a:tint val="6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5-F23B-4591-9B85-728923CF685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MX"/>
                </a:p>
              </c:txPr>
              <c:dLblPos val="outEnd"/>
              <c:showLegendKey val="0"/>
              <c:showVal val="1"/>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MX"/>
                </a:p>
              </c:txPr>
              <c:dLblPos val="outEnd"/>
              <c:showLegendKey val="0"/>
              <c:showVal val="1"/>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MX"/>
                </a:p>
              </c:txPr>
              <c:dLblPos val="outEnd"/>
              <c:showLegendKey val="0"/>
              <c:showVal val="1"/>
              <c:showCatName val="1"/>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MX"/>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Hoja1!$A$2:$A$4</c:f>
              <c:strCache>
                <c:ptCount val="3"/>
                <c:pt idx="0">
                  <c:v>Sí</c:v>
                </c:pt>
                <c:pt idx="1">
                  <c:v>No</c:v>
                </c:pt>
                <c:pt idx="2">
                  <c:v>No sabe</c:v>
                </c:pt>
              </c:strCache>
            </c:strRef>
          </c:cat>
          <c:val>
            <c:numRef>
              <c:f>Hoja1!$B$2:$B$4</c:f>
              <c:numCache>
                <c:formatCode>0.00%</c:formatCode>
                <c:ptCount val="3"/>
                <c:pt idx="0">
                  <c:v>0.70699999999999996</c:v>
                </c:pt>
                <c:pt idx="1">
                  <c:v>0.217</c:v>
                </c:pt>
                <c:pt idx="2">
                  <c:v>7.5999999999999998E-2</c:v>
                </c:pt>
              </c:numCache>
            </c:numRef>
          </c:val>
          <c:extLst xmlns:c16r2="http://schemas.microsoft.com/office/drawing/2015/06/chart">
            <c:ext xmlns:c16="http://schemas.microsoft.com/office/drawing/2014/chart" uri="{C3380CC4-5D6E-409C-BE32-E72D297353CC}">
              <c16:uniqueId val="{00000006-F23B-4591-9B85-728923CF6854}"/>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2000" dirty="0"/>
              <a:t>2018</a:t>
            </a:r>
            <a:r>
              <a:rPr lang="en-US" dirty="0"/>
              <a:t> </a:t>
            </a:r>
            <a:r>
              <a:rPr lang="en-US" sz="1600" b="0" dirty="0"/>
              <a:t>¿</a:t>
            </a:r>
            <a:r>
              <a:rPr lang="en-US" sz="1600" b="0" dirty="0" err="1"/>
              <a:t>Existe</a:t>
            </a:r>
            <a:r>
              <a:rPr lang="en-US" sz="1600" b="0" dirty="0"/>
              <a:t> </a:t>
            </a:r>
            <a:r>
              <a:rPr lang="en-US" sz="1600" b="0" dirty="0" err="1"/>
              <a:t>comité</a:t>
            </a:r>
            <a:r>
              <a:rPr lang="en-US" sz="1600" b="0" dirty="0"/>
              <a:t> de padres de </a:t>
            </a:r>
            <a:r>
              <a:rPr lang="en-US" sz="1600" b="0" dirty="0" err="1"/>
              <a:t>familia</a:t>
            </a:r>
            <a:r>
              <a:rPr lang="en-US" sz="1600" b="0" dirty="0"/>
              <a:t> para el </a:t>
            </a:r>
            <a:r>
              <a:rPr lang="en-US" sz="1600" b="0" dirty="0" err="1"/>
              <a:t>programa</a:t>
            </a:r>
            <a:r>
              <a:rPr lang="en-US" sz="1600" b="0" dirty="0"/>
              <a:t> </a:t>
            </a:r>
            <a:r>
              <a:rPr lang="en-US" sz="1600" b="0" dirty="0" err="1"/>
              <a:t>desayunos</a:t>
            </a:r>
            <a:r>
              <a:rPr lang="en-US" sz="1600" b="0" dirty="0"/>
              <a:t> </a:t>
            </a:r>
            <a:r>
              <a:rPr lang="en-US" sz="1600" b="0" dirty="0" err="1"/>
              <a:t>escolares</a:t>
            </a:r>
            <a:r>
              <a:rPr lang="en-US" sz="1600" b="0" dirty="0"/>
              <a:t>?</a:t>
            </a:r>
            <a:r>
              <a:rPr lang="en-US" dirty="0"/>
              <a:t>
</a:t>
            </a:r>
          </a:p>
        </c:rich>
      </c:tx>
      <c:layout>
        <c:manualLayout>
          <c:xMode val="edge"/>
          <c:yMode val="edge"/>
          <c:x val="0.135313201929675"/>
          <c:y val="3.51802990325418E-3"/>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s-MX"/>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0080209934123107E-2"/>
          <c:y val="0.38398396702332299"/>
          <c:w val="0.85726647355843999"/>
          <c:h val="0.53011808965070795"/>
        </c:manualLayout>
      </c:layout>
      <c:pie3DChart>
        <c:varyColors val="1"/>
        <c:ser>
          <c:idx val="0"/>
          <c:order val="0"/>
          <c:tx>
            <c:strRef>
              <c:f>Hoja1!$B$1</c:f>
              <c:strCache>
                <c:ptCount val="1"/>
                <c:pt idx="0">
                  <c:v>2018 ¿Existe comité de padres de familia para el programa desayunos escolares?
</c:v>
                </c:pt>
              </c:strCache>
            </c:strRef>
          </c:tx>
          <c:dPt>
            <c:idx val="0"/>
            <c:bubble3D val="0"/>
            <c:spPr>
              <a:solidFill>
                <a:schemeClr val="accent2">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1-E3DE-41C7-A373-E63140F65984}"/>
              </c:ext>
            </c:extLst>
          </c:dPt>
          <c:dPt>
            <c:idx val="1"/>
            <c:bubble3D val="0"/>
            <c:spPr>
              <a:solidFill>
                <a:schemeClr val="accent2">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3-E3DE-41C7-A373-E63140F6598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MX"/>
                </a:p>
              </c:txPr>
              <c:dLblPos val="outEnd"/>
              <c:showLegendKey val="0"/>
              <c:showVal val="1"/>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MX"/>
                </a:p>
              </c:txPr>
              <c:dLblPos val="outEnd"/>
              <c:showLegendKey val="0"/>
              <c:showVal val="1"/>
              <c:showCatName val="1"/>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MX"/>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Sí</c:v>
                </c:pt>
                <c:pt idx="1">
                  <c:v>No</c:v>
                </c:pt>
              </c:strCache>
            </c:strRef>
          </c:cat>
          <c:val>
            <c:numRef>
              <c:f>Hoja1!$B$2:$B$3</c:f>
              <c:numCache>
                <c:formatCode>0.00%</c:formatCode>
                <c:ptCount val="2"/>
                <c:pt idx="0">
                  <c:v>0.98076923076922995</c:v>
                </c:pt>
                <c:pt idx="1">
                  <c:v>1.9230769230769201E-2</c:v>
                </c:pt>
              </c:numCache>
            </c:numRef>
          </c:val>
          <c:extLst xmlns:c16r2="http://schemas.microsoft.com/office/drawing/2015/06/chart">
            <c:ext xmlns:c16="http://schemas.microsoft.com/office/drawing/2014/chart" uri="{C3380CC4-5D6E-409C-BE32-E72D297353CC}">
              <c16:uniqueId val="{00000004-E3DE-41C7-A373-E63140F65984}"/>
            </c:ext>
          </c:extLst>
        </c:ser>
        <c:ser>
          <c:idx val="1"/>
          <c:order val="1"/>
          <c:tx>
            <c:strRef>
              <c:f>Hoja1!$C$1</c:f>
              <c:strCache>
                <c:ptCount val="1"/>
                <c:pt idx="0">
                  <c:v>2019 ¿Existe comité de padres de familia para el programa desayunos escolares?
</c:v>
                </c:pt>
              </c:strCache>
            </c:strRef>
          </c:tx>
          <c:dPt>
            <c:idx val="0"/>
            <c:bubble3D val="0"/>
            <c:spPr>
              <a:solidFill>
                <a:schemeClr val="accent2">
                  <a:shade val="76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6-E3DE-41C7-A373-E63140F65984}"/>
              </c:ext>
            </c:extLst>
          </c:dPt>
          <c:dPt>
            <c:idx val="1"/>
            <c:bubble3D val="0"/>
            <c:spPr>
              <a:solidFill>
                <a:schemeClr val="accent2">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xmlns:c16r2="http://schemas.microsoft.com/office/drawing/2015/06/chart">
              <c:ext xmlns:c16="http://schemas.microsoft.com/office/drawing/2014/chart" uri="{C3380CC4-5D6E-409C-BE32-E72D297353CC}">
                <c16:uniqueId val="{00000008-E3DE-41C7-A373-E63140F6598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hade val="76000"/>
                        </a:schemeClr>
                      </a:solidFill>
                      <a:latin typeface="+mn-lt"/>
                      <a:ea typeface="+mn-ea"/>
                      <a:cs typeface="+mn-cs"/>
                    </a:defRPr>
                  </a:pPr>
                  <a:endParaRPr lang="es-MX"/>
                </a:p>
              </c:txPr>
              <c:dLblPos val="outEnd"/>
              <c:showLegendKey val="0"/>
              <c:showVal val="0"/>
              <c:showCatName val="1"/>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tint val="77000"/>
                        </a:schemeClr>
                      </a:solidFill>
                      <a:latin typeface="+mn-lt"/>
                      <a:ea typeface="+mn-ea"/>
                      <a:cs typeface="+mn-cs"/>
                    </a:defRPr>
                  </a:pPr>
                  <a:endParaRPr lang="es-MX"/>
                </a:p>
              </c:txPr>
              <c:dLblPos val="outEnd"/>
              <c:showLegendKey val="0"/>
              <c:showVal val="0"/>
              <c:showCatName val="1"/>
              <c:showSerName val="0"/>
              <c:showPercent val="0"/>
              <c:showBubbleSize val="0"/>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Hoja1!$A$2:$A$3</c:f>
              <c:strCache>
                <c:ptCount val="2"/>
                <c:pt idx="0">
                  <c:v>Sí</c:v>
                </c:pt>
                <c:pt idx="1">
                  <c:v>No</c:v>
                </c:pt>
              </c:strCache>
            </c:strRef>
          </c:cat>
          <c:val>
            <c:numRef>
              <c:f>Hoja1!$C$2:$C$3</c:f>
              <c:numCache>
                <c:formatCode>General</c:formatCode>
                <c:ptCount val="2"/>
              </c:numCache>
            </c:numRef>
          </c:val>
          <c:extLst xmlns:c16r2="http://schemas.microsoft.com/office/drawing/2015/06/chart">
            <c:ext xmlns:c16="http://schemas.microsoft.com/office/drawing/2014/chart" uri="{C3380CC4-5D6E-409C-BE32-E72D297353CC}">
              <c16:uniqueId val="{00000009-E3DE-41C7-A373-E63140F6598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t>2018</a:t>
            </a:r>
            <a:r>
              <a:rPr lang="en-US" sz="2400" dirty="0"/>
              <a:t> </a:t>
            </a:r>
            <a:r>
              <a:rPr lang="en-US" sz="2400" b="0" dirty="0"/>
              <a:t>¿</a:t>
            </a:r>
            <a:r>
              <a:rPr lang="en-US" sz="2400" b="0" dirty="0" err="1"/>
              <a:t>Qué</a:t>
            </a:r>
            <a:r>
              <a:rPr lang="en-US" sz="2400" b="0" dirty="0"/>
              <a:t> </a:t>
            </a:r>
            <a:r>
              <a:rPr lang="en-US" sz="2400" b="0" dirty="0" err="1"/>
              <a:t>actividades</a:t>
            </a:r>
            <a:r>
              <a:rPr lang="en-US" sz="2400" b="0" dirty="0"/>
              <a:t> </a:t>
            </a:r>
            <a:r>
              <a:rPr lang="en-US" sz="2400" b="0" dirty="0" err="1"/>
              <a:t>realiza</a:t>
            </a:r>
            <a:r>
              <a:rPr lang="en-US" sz="2400" b="0" dirty="0"/>
              <a:t> el </a:t>
            </a:r>
            <a:r>
              <a:rPr lang="en-US" sz="2400" b="0" dirty="0" err="1"/>
              <a:t>comité</a:t>
            </a:r>
            <a:r>
              <a:rPr lang="en-US" sz="2400" b="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MX"/>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2018 ¿Qué actividades realiza el comité?</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 Recibe desayunos / insumos en la escuela </c:v>
                </c:pt>
                <c:pt idx="1">
                  <c:v> Va a recoger desayunos / insumos a algún lugar fuera</c:v>
                </c:pt>
                <c:pt idx="2">
                  <c:v> Organiza a los niños para entregar / servir desayuno </c:v>
                </c:pt>
                <c:pt idx="3">
                  <c:v> Recoge las cuotas que pagan por los desayunos </c:v>
                </c:pt>
                <c:pt idx="4">
                  <c:v> Compra algunos alimentos para completar el desayuno </c:v>
                </c:pt>
                <c:pt idx="5">
                  <c:v>Otro</c:v>
                </c:pt>
              </c:strCache>
            </c:strRef>
          </c:cat>
          <c:val>
            <c:numRef>
              <c:f>Hoja1!$B$2:$B$7</c:f>
              <c:numCache>
                <c:formatCode>0.00%</c:formatCode>
                <c:ptCount val="6"/>
                <c:pt idx="0">
                  <c:v>0.73076923076923095</c:v>
                </c:pt>
                <c:pt idx="1">
                  <c:v>0.17307692307692299</c:v>
                </c:pt>
                <c:pt idx="2">
                  <c:v>0.625</c:v>
                </c:pt>
                <c:pt idx="3">
                  <c:v>0.61538461538461497</c:v>
                </c:pt>
                <c:pt idx="4">
                  <c:v>0.44230769230769201</c:v>
                </c:pt>
                <c:pt idx="5">
                  <c:v>0.230769230769231</c:v>
                </c:pt>
              </c:numCache>
            </c:numRef>
          </c:val>
          <c:extLst xmlns:c16r2="http://schemas.microsoft.com/office/drawing/2015/06/chart">
            <c:ext xmlns:c16="http://schemas.microsoft.com/office/drawing/2014/chart" uri="{C3380CC4-5D6E-409C-BE32-E72D297353CC}">
              <c16:uniqueId val="{00000000-5AA5-4B39-BFB4-A588FF89955D}"/>
            </c:ext>
          </c:extLst>
        </c:ser>
        <c:dLbls>
          <c:showLegendKey val="0"/>
          <c:showVal val="1"/>
          <c:showCatName val="0"/>
          <c:showSerName val="0"/>
          <c:showPercent val="0"/>
          <c:showBubbleSize val="0"/>
        </c:dLbls>
        <c:gapWidth val="150"/>
        <c:shape val="box"/>
        <c:axId val="239146816"/>
        <c:axId val="239147376"/>
        <c:axId val="0"/>
      </c:bar3DChart>
      <c:catAx>
        <c:axId val="239146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239147376"/>
        <c:crosses val="autoZero"/>
        <c:auto val="1"/>
        <c:lblAlgn val="ctr"/>
        <c:lblOffset val="100"/>
        <c:noMultiLvlLbl val="0"/>
      </c:catAx>
      <c:valAx>
        <c:axId val="239147376"/>
        <c:scaling>
          <c:orientation val="minMax"/>
        </c:scaling>
        <c:delete val="1"/>
        <c:axPos val="l"/>
        <c:numFmt formatCode="0.00%" sourceLinked="1"/>
        <c:majorTickMark val="none"/>
        <c:minorTickMark val="none"/>
        <c:tickLblPos val="nextTo"/>
        <c:crossAx val="239146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400" b="1" dirty="0"/>
              <a:t>2018</a:t>
            </a:r>
            <a:r>
              <a:rPr lang="en-US" sz="2000" dirty="0"/>
              <a:t> </a:t>
            </a:r>
            <a:r>
              <a:rPr lang="en-US" sz="2400" dirty="0"/>
              <a:t>Cree que el </a:t>
            </a:r>
            <a:r>
              <a:rPr lang="en-US" sz="2400" dirty="0" err="1"/>
              <a:t>trabajo</a:t>
            </a:r>
            <a:r>
              <a:rPr lang="en-US" sz="2400" dirty="0"/>
              <a:t> del </a:t>
            </a:r>
            <a:r>
              <a:rPr lang="en-US" sz="2400" dirty="0" err="1"/>
              <a:t>comité</a:t>
            </a:r>
            <a:endParaRPr lang="en-US" sz="240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s-MX"/>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Hoja1!$B$1</c:f>
              <c:strCache>
                <c:ptCount val="1"/>
                <c:pt idx="0">
                  <c:v>2018 Cree que el trabajo del comité</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Hoja1!$A$2:$A$8</c:f>
              <c:strCache>
                <c:ptCount val="7"/>
                <c:pt idx="0">
                  <c:v> Ayuda a que el programa de desayunos funcione mejor</c:v>
                </c:pt>
                <c:pt idx="1">
                  <c:v> Ayuda a que los niños reciban sus desayunos rápido y bien </c:v>
                </c:pt>
                <c:pt idx="2">
                  <c:v> Ayuda a que más niños reciban desayuno </c:v>
                </c:pt>
                <c:pt idx="3">
                  <c:v> Ayuda a que los niños no dejen la escuela </c:v>
                </c:pt>
                <c:pt idx="4">
                  <c:v> Ayuda a que los niños coman bien </c:v>
                </c:pt>
                <c:pt idx="5">
                  <c:v> No sirve para nada </c:v>
                </c:pt>
                <c:pt idx="6">
                  <c:v> Otro </c:v>
                </c:pt>
              </c:strCache>
            </c:strRef>
          </c:cat>
          <c:val>
            <c:numRef>
              <c:f>Hoja1!$B$2:$B$8</c:f>
              <c:numCache>
                <c:formatCode>0.00%</c:formatCode>
                <c:ptCount val="7"/>
                <c:pt idx="0">
                  <c:v>0.55769230769230804</c:v>
                </c:pt>
                <c:pt idx="1">
                  <c:v>0.480769230769231</c:v>
                </c:pt>
                <c:pt idx="2">
                  <c:v>0.52884615384615397</c:v>
                </c:pt>
                <c:pt idx="3">
                  <c:v>0.34615384615384598</c:v>
                </c:pt>
                <c:pt idx="4">
                  <c:v>0.75</c:v>
                </c:pt>
                <c:pt idx="5">
                  <c:v>0</c:v>
                </c:pt>
                <c:pt idx="6">
                  <c:v>6.7307692307692304E-2</c:v>
                </c:pt>
              </c:numCache>
            </c:numRef>
          </c:val>
          <c:extLst xmlns:c16r2="http://schemas.microsoft.com/office/drawing/2015/06/chart">
            <c:ext xmlns:c16="http://schemas.microsoft.com/office/drawing/2014/chart" uri="{C3380CC4-5D6E-409C-BE32-E72D297353CC}">
              <c16:uniqueId val="{00000000-B4BF-414A-811B-E8019AA1C371}"/>
            </c:ext>
          </c:extLst>
        </c:ser>
        <c:dLbls>
          <c:showLegendKey val="0"/>
          <c:showVal val="1"/>
          <c:showCatName val="0"/>
          <c:showSerName val="0"/>
          <c:showPercent val="0"/>
          <c:showBubbleSize val="0"/>
        </c:dLbls>
        <c:gapWidth val="150"/>
        <c:shape val="box"/>
        <c:axId val="239148496"/>
        <c:axId val="239147936"/>
        <c:axId val="0"/>
      </c:bar3DChart>
      <c:catAx>
        <c:axId val="2391484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MX"/>
          </a:p>
        </c:txPr>
        <c:crossAx val="239147936"/>
        <c:crosses val="autoZero"/>
        <c:auto val="1"/>
        <c:lblAlgn val="ctr"/>
        <c:lblOffset val="100"/>
        <c:noMultiLvlLbl val="0"/>
      </c:catAx>
      <c:valAx>
        <c:axId val="239147936"/>
        <c:scaling>
          <c:orientation val="minMax"/>
        </c:scaling>
        <c:delete val="1"/>
        <c:axPos val="l"/>
        <c:numFmt formatCode="0.00%" sourceLinked="1"/>
        <c:majorTickMark val="none"/>
        <c:minorTickMark val="none"/>
        <c:tickLblPos val="nextTo"/>
        <c:crossAx val="239148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3FC50-0E1F-4F6E-BE45-C3013BCB9727}" type="datetimeFigureOut">
              <a:rPr lang="es-MX" smtClean="0"/>
              <a:t>06/11/2018</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B81693-7490-42B5-83AE-CEDAD4334EDE}" type="slidenum">
              <a:rPr lang="es-MX" smtClean="0"/>
              <a:t>‹Nº›</a:t>
            </a:fld>
            <a:endParaRPr lang="es-MX"/>
          </a:p>
        </p:txBody>
      </p:sp>
    </p:spTree>
    <p:extLst>
      <p:ext uri="{BB962C8B-B14F-4D97-AF65-F5344CB8AC3E}">
        <p14:creationId xmlns:p14="http://schemas.microsoft.com/office/powerpoint/2010/main" val="144988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06/11/2018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2481699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06/11/2018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4897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06/11/2018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424823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63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C8B92A32-CDDC-D54E-82CF-37AA592853A3}" type="datetimeFigureOut">
              <a:rPr lang="es-ES" smtClean="0"/>
              <a:t>06/11/2018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88913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C8B92A32-CDDC-D54E-82CF-37AA592853A3}" type="datetimeFigureOut">
              <a:rPr lang="es-ES" smtClean="0"/>
              <a:t>06/11/2018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178117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C8B92A32-CDDC-D54E-82CF-37AA592853A3}" type="datetimeFigureOut">
              <a:rPr lang="es-ES" smtClean="0"/>
              <a:t>06/11/2018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12425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C8B92A32-CDDC-D54E-82CF-37AA592853A3}" type="datetimeFigureOut">
              <a:rPr lang="es-ES" smtClean="0"/>
              <a:t>06/11/2018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775995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C8B92A32-CDDC-D54E-82CF-37AA592853A3}" type="datetimeFigureOut">
              <a:rPr lang="es-ES" smtClean="0"/>
              <a:t>06/11/2018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197427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8B92A32-CDDC-D54E-82CF-37AA592853A3}" type="datetimeFigureOut">
              <a:rPr lang="es-ES" smtClean="0"/>
              <a:t>06/11/2018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365088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8B92A32-CDDC-D54E-82CF-37AA592853A3}" type="datetimeFigureOut">
              <a:rPr lang="es-ES" smtClean="0"/>
              <a:t>06/11/2018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2836612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C8B92A32-CDDC-D54E-82CF-37AA592853A3}" type="datetimeFigureOut">
              <a:rPr lang="es-ES" smtClean="0"/>
              <a:t>06/11/2018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2125CBF3-0FF7-604A-882A-BBE9DF02AC35}" type="slidenum">
              <a:rPr lang="es-ES" smtClean="0"/>
              <a:t>‹Nº›</a:t>
            </a:fld>
            <a:endParaRPr lang="es-ES"/>
          </a:p>
        </p:txBody>
      </p:sp>
    </p:spTree>
    <p:extLst>
      <p:ext uri="{BB962C8B-B14F-4D97-AF65-F5344CB8AC3E}">
        <p14:creationId xmlns:p14="http://schemas.microsoft.com/office/powerpoint/2010/main" val="402766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92A32-CDDC-D54E-82CF-37AA592853A3}" type="datetimeFigureOut">
              <a:rPr lang="es-ES" smtClean="0"/>
              <a:t>06/11/2018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5CBF3-0FF7-604A-882A-BBE9DF02AC35}" type="slidenum">
              <a:rPr lang="es-ES" smtClean="0"/>
              <a:t>‹Nº›</a:t>
            </a:fld>
            <a:endParaRPr lang="es-ES"/>
          </a:p>
        </p:txBody>
      </p:sp>
    </p:spTree>
    <p:extLst>
      <p:ext uri="{BB962C8B-B14F-4D97-AF65-F5344CB8AC3E}">
        <p14:creationId xmlns:p14="http://schemas.microsoft.com/office/powerpoint/2010/main" val="125725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package" Target="../embeddings/Documento_de_Microsoft_Word6.docx"/></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38452A-DAE5-4428-9AF1-97295887D031}"/>
              </a:ext>
            </a:extLst>
          </p:cNvPr>
          <p:cNvSpPr>
            <a:spLocks noGrp="1"/>
          </p:cNvSpPr>
          <p:nvPr>
            <p:ph type="ctrTitle"/>
          </p:nvPr>
        </p:nvSpPr>
        <p:spPr>
          <a:xfrm>
            <a:off x="685800" y="1014319"/>
            <a:ext cx="7772400" cy="1470025"/>
          </a:xfrm>
        </p:spPr>
        <p:txBody>
          <a:bodyPr/>
          <a:lstStyle/>
          <a:p>
            <a:r>
              <a:rPr lang="es-MX" dirty="0"/>
              <a:t>DINÁMICA</a:t>
            </a:r>
          </a:p>
        </p:txBody>
      </p:sp>
      <p:pic>
        <p:nvPicPr>
          <p:cNvPr id="2050" name="Picture 2" descr="http://2.bp.blogspot.com/--OSvLoj_bL0/Ts-v6z9xdBI/AAAAAAAAACc/_nM5I29hGlU/s400/dinamic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426" y="2484344"/>
            <a:ext cx="4365148" cy="2566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43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18348A7-FFE5-4AB0-8232-89E386C99388}"/>
              </a:ext>
            </a:extLst>
          </p:cNvPr>
          <p:cNvSpPr>
            <a:spLocks noGrp="1"/>
          </p:cNvSpPr>
          <p:nvPr>
            <p:ph type="title"/>
          </p:nvPr>
        </p:nvSpPr>
        <p:spPr>
          <a:xfrm>
            <a:off x="457200" y="526428"/>
            <a:ext cx="8229600" cy="1143000"/>
          </a:xfrm>
        </p:spPr>
        <p:txBody>
          <a:bodyPr/>
          <a:lstStyle/>
          <a:p>
            <a:r>
              <a:rPr lang="es-MX" sz="4000" b="1" dirty="0">
                <a:solidFill>
                  <a:srgbClr val="C00000"/>
                </a:solidFill>
                <a:latin typeface="Calibri" panose="020F0502020204030204" pitchFamily="34" charset="0"/>
              </a:rPr>
              <a:t>Padrones de Beneficiarios</a:t>
            </a:r>
          </a:p>
        </p:txBody>
      </p:sp>
      <p:sp>
        <p:nvSpPr>
          <p:cNvPr id="3" name="Marcador de contenido 2">
            <a:extLst>
              <a:ext uri="{FF2B5EF4-FFF2-40B4-BE49-F238E27FC236}">
                <a16:creationId xmlns="" xmlns:a16="http://schemas.microsoft.com/office/drawing/2014/main" id="{01005DF7-3ACA-4B00-BA0F-79CEADEADD85}"/>
              </a:ext>
            </a:extLst>
          </p:cNvPr>
          <p:cNvSpPr>
            <a:spLocks noGrp="1"/>
          </p:cNvSpPr>
          <p:nvPr>
            <p:ph idx="1"/>
          </p:nvPr>
        </p:nvSpPr>
        <p:spPr/>
        <p:txBody>
          <a:bodyPr>
            <a:normAutofit fontScale="92500" lnSpcReduction="20000"/>
          </a:bodyPr>
          <a:lstStyle/>
          <a:p>
            <a:pPr algn="just"/>
            <a:r>
              <a:rPr lang="es-MX" sz="1800" dirty="0">
                <a:latin typeface="Calibri" panose="020F0502020204030204" pitchFamily="34" charset="0"/>
              </a:rPr>
              <a:t>Dado los resultados de las auditorías realizadas al SNDIF y  con el propósito de transparentar el uso de recursos, se les exhorta a los SEDIF a celebrar Convenios con la Secretaría de la Función Pública.</a:t>
            </a:r>
            <a:endParaRPr lang="es-MX" sz="1800" dirty="0">
              <a:highlight>
                <a:srgbClr val="FFFF00"/>
              </a:highlight>
              <a:latin typeface="Calibri" panose="020F0502020204030204" pitchFamily="34" charset="0"/>
            </a:endParaRPr>
          </a:p>
          <a:p>
            <a:pPr algn="just"/>
            <a:endParaRPr lang="es-MX" sz="1800" dirty="0">
              <a:latin typeface="Calibri" panose="020F0502020204030204" pitchFamily="34" charset="0"/>
            </a:endParaRPr>
          </a:p>
          <a:p>
            <a:pPr algn="just"/>
            <a:endParaRPr lang="es-MX" sz="1800" dirty="0">
              <a:latin typeface="Calibri" panose="020F0502020204030204" pitchFamily="34" charset="0"/>
            </a:endParaRPr>
          </a:p>
          <a:p>
            <a:pPr algn="just"/>
            <a:r>
              <a:rPr lang="es-MX" sz="1800" dirty="0">
                <a:latin typeface="Calibri" panose="020F0502020204030204" pitchFamily="34" charset="0"/>
              </a:rPr>
              <a:t> </a:t>
            </a:r>
            <a:r>
              <a:rPr lang="es-MX" sz="1800" b="1" dirty="0">
                <a:latin typeface="Calibri" panose="020F0502020204030204" pitchFamily="34" charset="0"/>
              </a:rPr>
              <a:t>DECRETO por el que se crea el Sistema Integral de Información de Padrones de Programas Gubernamentales</a:t>
            </a:r>
          </a:p>
          <a:p>
            <a:pPr algn="just"/>
            <a:endParaRPr lang="es-MX" sz="1800" dirty="0">
              <a:latin typeface="Calibri" panose="020F0502020204030204" pitchFamily="34" charset="0"/>
            </a:endParaRPr>
          </a:p>
          <a:p>
            <a:pPr algn="just"/>
            <a:r>
              <a:rPr lang="es-MX" sz="1800" dirty="0">
                <a:latin typeface="Calibri" panose="020F0502020204030204" pitchFamily="34" charset="0"/>
              </a:rPr>
              <a:t> Artículo 1.- Se crea el Sistema Integral de Información de Padrones de Programas Gubernamentales como una herramienta de información y análisis de cobertura nacional, que integrará de forma estructurada y sistematizada la información objetiva y fehaciente respecto de los Programas a cargo de las dependencias y entidades de la Administración Pública Federal, así como de sus objetivos, metas, indicadores, unidades responsables, prioridades y beneficiarios de los mismos. </a:t>
            </a:r>
          </a:p>
          <a:p>
            <a:pPr algn="just"/>
            <a:r>
              <a:rPr lang="es-MX" sz="1800" b="1" dirty="0">
                <a:latin typeface="Calibri" panose="020F0502020204030204" pitchFamily="34" charset="0"/>
              </a:rPr>
              <a:t>Podrá integrarse al citado sistema, la información sobre los programas de entidades federativas y municipios que, en su caso, se adhieran a éste en los términos de los convenios que al efecto se celebren</a:t>
            </a:r>
            <a:r>
              <a:rPr lang="es-MX" sz="1800" dirty="0">
                <a:latin typeface="Calibri" panose="020F0502020204030204" pitchFamily="34" charset="0"/>
              </a:rPr>
              <a:t>, de conformidad con lo dispuesto por este Decreto, y demás disposiciones aplicables.</a:t>
            </a:r>
          </a:p>
        </p:txBody>
      </p:sp>
    </p:spTree>
    <p:extLst>
      <p:ext uri="{BB962C8B-B14F-4D97-AF65-F5344CB8AC3E}">
        <p14:creationId xmlns:p14="http://schemas.microsoft.com/office/powerpoint/2010/main" val="405132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26139" y="2335123"/>
            <a:ext cx="4618593" cy="2185214"/>
          </a:xfrm>
          <a:prstGeom prst="rect">
            <a:avLst/>
          </a:prstGeom>
        </p:spPr>
        <p:txBody>
          <a:bodyPr wrap="square">
            <a:spAutoFit/>
          </a:bodyPr>
          <a:lstStyle/>
          <a:p>
            <a:pPr algn="ctr"/>
            <a:r>
              <a:rPr lang="es-MX" sz="3200" b="1" dirty="0">
                <a:solidFill>
                  <a:srgbClr val="C00000"/>
                </a:solidFill>
                <a:latin typeface="+mj-lt"/>
                <a:ea typeface="+mj-ea"/>
                <a:cs typeface="+mj-cs"/>
              </a:rPr>
              <a:t>ATENCIÓN</a:t>
            </a:r>
            <a:r>
              <a:rPr lang="es-MX" sz="4000" dirty="0"/>
              <a:t> </a:t>
            </a:r>
            <a:r>
              <a:rPr lang="es-MX" sz="3200" b="1" dirty="0">
                <a:solidFill>
                  <a:srgbClr val="C00000"/>
                </a:solidFill>
                <a:latin typeface="+mj-lt"/>
                <a:ea typeface="+mj-ea"/>
                <a:cs typeface="+mj-cs"/>
              </a:rPr>
              <a:t>ALIMENTARIA A MENORES DE CINCO AÑOS EN RIESGO NO ESCOLARIZADOS</a:t>
            </a:r>
          </a:p>
        </p:txBody>
      </p:sp>
      <p:pic>
        <p:nvPicPr>
          <p:cNvPr id="3" name="Imagen 2"/>
          <p:cNvPicPr>
            <a:picLocks noChangeAspect="1"/>
          </p:cNvPicPr>
          <p:nvPr/>
        </p:nvPicPr>
        <p:blipFill rotWithShape="1">
          <a:blip r:embed="rId2"/>
          <a:srcRect l="40294" t="8149" r="32647" b="16520"/>
          <a:stretch/>
        </p:blipFill>
        <p:spPr>
          <a:xfrm>
            <a:off x="5617270" y="1313645"/>
            <a:ext cx="2878633" cy="4505686"/>
          </a:xfrm>
          <a:prstGeom prst="rect">
            <a:avLst/>
          </a:prstGeom>
        </p:spPr>
      </p:pic>
    </p:spTree>
    <p:extLst>
      <p:ext uri="{BB962C8B-B14F-4D97-AF65-F5344CB8AC3E}">
        <p14:creationId xmlns:p14="http://schemas.microsoft.com/office/powerpoint/2010/main" val="367762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452282" y="5822577"/>
            <a:ext cx="6544234" cy="830997"/>
          </a:xfrm>
          <a:prstGeom prst="rect">
            <a:avLst/>
          </a:prstGeom>
          <a:noFill/>
        </p:spPr>
        <p:txBody>
          <a:bodyPr wrap="square" rtlCol="0">
            <a:spAutoFit/>
          </a:bodyPr>
          <a:lstStyle/>
          <a:p>
            <a:r>
              <a:rPr lang="es-MX" sz="1200" dirty="0"/>
              <a:t>Datos</a:t>
            </a:r>
          </a:p>
          <a:p>
            <a:r>
              <a:rPr lang="es-MX" sz="1200" dirty="0"/>
              <a:t>2015 UNICEF MÉXICO </a:t>
            </a:r>
          </a:p>
          <a:p>
            <a:r>
              <a:rPr lang="es-MX" sz="1200" dirty="0"/>
              <a:t>2014 INEGI</a:t>
            </a:r>
          </a:p>
          <a:p>
            <a:r>
              <a:rPr lang="es-MX" sz="1200" dirty="0"/>
              <a:t>2018 Estimación de Población según CONAPO </a:t>
            </a:r>
          </a:p>
        </p:txBody>
      </p:sp>
      <p:graphicFrame>
        <p:nvGraphicFramePr>
          <p:cNvPr id="6" name="Gráfico 5"/>
          <p:cNvGraphicFramePr>
            <a:graphicFrameLocks/>
          </p:cNvGraphicFramePr>
          <p:nvPr>
            <p:extLst>
              <p:ext uri="{D42A27DB-BD31-4B8C-83A1-F6EECF244321}">
                <p14:modId xmlns:p14="http://schemas.microsoft.com/office/powerpoint/2010/main" val="1230370"/>
              </p:ext>
            </p:extLst>
          </p:nvPr>
        </p:nvGraphicFramePr>
        <p:xfrm>
          <a:off x="1317811" y="1004289"/>
          <a:ext cx="6884895" cy="41309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44058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6628" y="587067"/>
            <a:ext cx="8229600" cy="1143000"/>
          </a:xfrm>
        </p:spPr>
        <p:txBody>
          <a:bodyPr>
            <a:normAutofit/>
          </a:bodyPr>
          <a:lstStyle/>
          <a:p>
            <a:r>
              <a:rPr lang="es-MX" sz="3200" b="1" dirty="0">
                <a:solidFill>
                  <a:srgbClr val="C00000"/>
                </a:solidFill>
              </a:rPr>
              <a:t>HISTÓRICO DEL PROGRAMA</a:t>
            </a:r>
          </a:p>
        </p:txBody>
      </p:sp>
      <p:graphicFrame>
        <p:nvGraphicFramePr>
          <p:cNvPr id="4" name="Gráfico 3"/>
          <p:cNvGraphicFramePr>
            <a:graphicFrameLocks/>
          </p:cNvGraphicFramePr>
          <p:nvPr>
            <p:extLst/>
          </p:nvPr>
        </p:nvGraphicFramePr>
        <p:xfrm>
          <a:off x="186579" y="1595596"/>
          <a:ext cx="5232586" cy="30295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a:graphicFrameLocks/>
          </p:cNvGraphicFramePr>
          <p:nvPr>
            <p:extLst/>
          </p:nvPr>
        </p:nvGraphicFramePr>
        <p:xfrm>
          <a:off x="4235824" y="3663990"/>
          <a:ext cx="4760258" cy="2935871"/>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p:cNvSpPr txBox="1"/>
          <p:nvPr/>
        </p:nvSpPr>
        <p:spPr>
          <a:xfrm>
            <a:off x="2622177" y="1590992"/>
            <a:ext cx="2487706" cy="646331"/>
          </a:xfrm>
          <a:prstGeom prst="rect">
            <a:avLst/>
          </a:prstGeom>
          <a:noFill/>
        </p:spPr>
        <p:txBody>
          <a:bodyPr wrap="square" rtlCol="0">
            <a:spAutoFit/>
          </a:bodyPr>
          <a:lstStyle/>
          <a:p>
            <a:pPr algn="ctr"/>
            <a:r>
              <a:rPr lang="es-MX" b="1" dirty="0"/>
              <a:t>NÚMERO DE MENORES ATENDIDOS</a:t>
            </a:r>
          </a:p>
        </p:txBody>
      </p:sp>
    </p:spTree>
    <p:extLst>
      <p:ext uri="{BB962C8B-B14F-4D97-AF65-F5344CB8AC3E}">
        <p14:creationId xmlns:p14="http://schemas.microsoft.com/office/powerpoint/2010/main" val="1997912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46138"/>
            <a:ext cx="8229600" cy="1143000"/>
          </a:xfrm>
        </p:spPr>
        <p:txBody>
          <a:bodyPr>
            <a:normAutofit fontScale="90000"/>
          </a:bodyPr>
          <a:lstStyle/>
          <a:p>
            <a:pPr>
              <a:spcAft>
                <a:spcPts val="1200"/>
              </a:spcAft>
            </a:pPr>
            <a:r>
              <a:rPr lang="es-MX" sz="5400" b="1" dirty="0">
                <a:latin typeface="Calibri" panose="020F0502020204030204" pitchFamily="34" charset="0"/>
                <a:ea typeface="Times New Roman" panose="02020603050405020304" pitchFamily="18" charset="0"/>
              </a:rPr>
              <a:t>Objetivo M5A</a:t>
            </a:r>
            <a:r>
              <a:rPr lang="es-MX" sz="5400" b="1" dirty="0">
                <a:latin typeface="Times New Roman" panose="02020603050405020304" pitchFamily="18" charset="0"/>
                <a:ea typeface="Times New Roman" panose="02020603050405020304" pitchFamily="18" charset="0"/>
              </a:rPr>
              <a:t/>
            </a:r>
            <a:br>
              <a:rPr lang="es-MX" sz="5400" b="1" dirty="0">
                <a:latin typeface="Times New Roman" panose="02020603050405020304" pitchFamily="18" charset="0"/>
                <a:ea typeface="Times New Roman" panose="02020603050405020304" pitchFamily="18" charset="0"/>
              </a:rPr>
            </a:br>
            <a:endParaRPr lang="es-MX" dirty="0"/>
          </a:p>
        </p:txBody>
      </p:sp>
      <p:sp>
        <p:nvSpPr>
          <p:cNvPr id="3" name="Marcador de contenido 2"/>
          <p:cNvSpPr>
            <a:spLocks noGrp="1"/>
          </p:cNvSpPr>
          <p:nvPr>
            <p:ph idx="1"/>
          </p:nvPr>
        </p:nvSpPr>
        <p:spPr>
          <a:xfrm>
            <a:off x="457200" y="2205318"/>
            <a:ext cx="4040188" cy="4014975"/>
          </a:xfrm>
          <a:ln w="38100">
            <a:solidFill>
              <a:schemeClr val="accent2">
                <a:lumMod val="75000"/>
              </a:schemeClr>
            </a:solidFill>
          </a:ln>
        </p:spPr>
        <p:txBody>
          <a:bodyPr>
            <a:normAutofit/>
          </a:bodyPr>
          <a:lstStyle/>
          <a:p>
            <a:pPr marL="0" indent="0" algn="just">
              <a:buNone/>
            </a:pPr>
            <a:r>
              <a:rPr lang="es-MX" sz="2200" dirty="0"/>
              <a:t>Contribuir al acceso a alimentos inocuos y nutritivos de los menores de 5 años que se encuentran en condiciones de riesgo y vulnerabilidad, mediante la entrega de apoyos alimentarios adecuados a su edad y brindando orientación alimentaria que incluyan prácticas de higiene a sus padres.</a:t>
            </a:r>
          </a:p>
        </p:txBody>
      </p:sp>
      <p:sp>
        <p:nvSpPr>
          <p:cNvPr id="4" name="Marcador de texto 3"/>
          <p:cNvSpPr txBox="1">
            <a:spLocks/>
          </p:cNvSpPr>
          <p:nvPr/>
        </p:nvSpPr>
        <p:spPr>
          <a:xfrm>
            <a:off x="457200" y="1615794"/>
            <a:ext cx="4040188" cy="468500"/>
          </a:xfrm>
          <a:prstGeom prst="rect">
            <a:avLst/>
          </a:prstGeom>
          <a:ln w="28575">
            <a:solidFill>
              <a:schemeClr val="accent2">
                <a:lumMod val="75000"/>
              </a:schemeClr>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2018</a:t>
            </a:r>
          </a:p>
        </p:txBody>
      </p:sp>
      <p:sp>
        <p:nvSpPr>
          <p:cNvPr id="5" name="Marcador de texto 3"/>
          <p:cNvSpPr txBox="1">
            <a:spLocks/>
          </p:cNvSpPr>
          <p:nvPr/>
        </p:nvSpPr>
        <p:spPr>
          <a:xfrm>
            <a:off x="4721224" y="1615794"/>
            <a:ext cx="4040188" cy="468500"/>
          </a:xfrm>
          <a:prstGeom prst="rect">
            <a:avLst/>
          </a:prstGeom>
          <a:ln w="28575">
            <a:solidFill>
              <a:srgbClr val="0070C0"/>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2019</a:t>
            </a:r>
          </a:p>
        </p:txBody>
      </p:sp>
      <p:sp>
        <p:nvSpPr>
          <p:cNvPr id="6" name="Marcador de contenido 2"/>
          <p:cNvSpPr txBox="1">
            <a:spLocks/>
          </p:cNvSpPr>
          <p:nvPr/>
        </p:nvSpPr>
        <p:spPr>
          <a:xfrm>
            <a:off x="4718330" y="2205317"/>
            <a:ext cx="4040188" cy="4014975"/>
          </a:xfrm>
          <a:prstGeom prst="rect">
            <a:avLst/>
          </a:prstGeom>
          <a:ln w="38100">
            <a:solidFill>
              <a:srgbClr val="0070C0"/>
            </a:solid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dirty="0"/>
              <a:t>Contribuir al acceso </a:t>
            </a:r>
            <a:r>
              <a:rPr lang="es-MX" dirty="0">
                <a:solidFill>
                  <a:srgbClr val="FF0000"/>
                </a:solidFill>
              </a:rPr>
              <a:t>de</a:t>
            </a:r>
            <a:r>
              <a:rPr lang="es-MX" dirty="0"/>
              <a:t> alimentos inocuos y nutritivos de los menores de 5 años que se encuentran en condiciones de vulnerabilidad, </a:t>
            </a:r>
            <a:r>
              <a:rPr lang="es-MX" dirty="0">
                <a:solidFill>
                  <a:srgbClr val="FF0000"/>
                </a:solidFill>
              </a:rPr>
              <a:t>atendiéndolos preferentemente en espacios alimentarios, proporcionando </a:t>
            </a:r>
            <a:r>
              <a:rPr lang="es-MX" dirty="0"/>
              <a:t>alimentos de acuerdo a su edad y brindando orientación alimentaria que incluyan prácticas de higiene a sus padres.</a:t>
            </a:r>
          </a:p>
          <a:p>
            <a:endParaRPr lang="es-MX" dirty="0"/>
          </a:p>
        </p:txBody>
      </p:sp>
    </p:spTree>
    <p:extLst>
      <p:ext uri="{BB962C8B-B14F-4D97-AF65-F5344CB8AC3E}">
        <p14:creationId xmlns:p14="http://schemas.microsoft.com/office/powerpoint/2010/main" val="1367636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46138"/>
            <a:ext cx="8229600" cy="1143000"/>
          </a:xfrm>
        </p:spPr>
        <p:txBody>
          <a:bodyPr>
            <a:normAutofit fontScale="90000"/>
          </a:bodyPr>
          <a:lstStyle/>
          <a:p>
            <a:pPr>
              <a:spcAft>
                <a:spcPts val="1200"/>
              </a:spcAft>
            </a:pPr>
            <a:r>
              <a:rPr lang="es-MX" sz="5400" b="1" dirty="0">
                <a:latin typeface="Calibri" panose="020F0502020204030204" pitchFamily="34" charset="0"/>
                <a:ea typeface="Times New Roman" panose="02020603050405020304" pitchFamily="18" charset="0"/>
              </a:rPr>
              <a:t>Objetivo SV</a:t>
            </a:r>
            <a:br>
              <a:rPr lang="es-MX" sz="5400" b="1" dirty="0">
                <a:latin typeface="Calibri" panose="020F0502020204030204" pitchFamily="34" charset="0"/>
                <a:ea typeface="Times New Roman" panose="02020603050405020304" pitchFamily="18" charset="0"/>
              </a:rPr>
            </a:br>
            <a:endParaRPr lang="es-MX" dirty="0">
              <a:latin typeface="Calibri" panose="020F0502020204030204" pitchFamily="34" charset="0"/>
            </a:endParaRPr>
          </a:p>
        </p:txBody>
      </p:sp>
      <p:sp>
        <p:nvSpPr>
          <p:cNvPr id="3" name="Marcador de contenido 2"/>
          <p:cNvSpPr>
            <a:spLocks noGrp="1"/>
          </p:cNvSpPr>
          <p:nvPr>
            <p:ph idx="1"/>
          </p:nvPr>
        </p:nvSpPr>
        <p:spPr>
          <a:xfrm>
            <a:off x="457200" y="2205318"/>
            <a:ext cx="4040188" cy="4014975"/>
          </a:xfrm>
          <a:ln w="38100">
            <a:solidFill>
              <a:schemeClr val="accent2">
                <a:lumMod val="75000"/>
              </a:schemeClr>
            </a:solidFill>
          </a:ln>
        </p:spPr>
        <p:txBody>
          <a:bodyPr>
            <a:normAutofit fontScale="70000" lnSpcReduction="20000"/>
          </a:bodyPr>
          <a:lstStyle/>
          <a:p>
            <a:pPr marL="0" indent="0" algn="just">
              <a:buNone/>
            </a:pPr>
            <a:r>
              <a:rPr lang="es-MX" dirty="0"/>
              <a:t>Contribuir al acceso a alimentos inocuos y nutritivos de los sujetos en condiciones de riesgo y vulnerabilidad, mediante la entrega de apoyos alimentarios diseñados con base en los Criterios de Calidad Nutricia y acompañado de acciones de orientación alimentaria, aseguramiento de la calidad alimentaria y producción de alimentos.</a:t>
            </a:r>
          </a:p>
        </p:txBody>
      </p:sp>
      <p:sp>
        <p:nvSpPr>
          <p:cNvPr id="4" name="Marcador de texto 3"/>
          <p:cNvSpPr txBox="1">
            <a:spLocks/>
          </p:cNvSpPr>
          <p:nvPr/>
        </p:nvSpPr>
        <p:spPr>
          <a:xfrm>
            <a:off x="457200" y="1615794"/>
            <a:ext cx="4040188" cy="468500"/>
          </a:xfrm>
          <a:prstGeom prst="rect">
            <a:avLst/>
          </a:prstGeom>
          <a:ln w="28575">
            <a:solidFill>
              <a:schemeClr val="accent2">
                <a:lumMod val="75000"/>
              </a:schemeClr>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2018</a:t>
            </a:r>
          </a:p>
        </p:txBody>
      </p:sp>
      <p:sp>
        <p:nvSpPr>
          <p:cNvPr id="5" name="Marcador de texto 3"/>
          <p:cNvSpPr txBox="1">
            <a:spLocks/>
          </p:cNvSpPr>
          <p:nvPr/>
        </p:nvSpPr>
        <p:spPr>
          <a:xfrm>
            <a:off x="4721224" y="1615794"/>
            <a:ext cx="4040188" cy="468500"/>
          </a:xfrm>
          <a:prstGeom prst="rect">
            <a:avLst/>
          </a:prstGeom>
          <a:ln w="28575">
            <a:solidFill>
              <a:srgbClr val="0070C0"/>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2019</a:t>
            </a:r>
          </a:p>
        </p:txBody>
      </p:sp>
      <p:sp>
        <p:nvSpPr>
          <p:cNvPr id="6" name="Marcador de contenido 2"/>
          <p:cNvSpPr txBox="1">
            <a:spLocks/>
          </p:cNvSpPr>
          <p:nvPr/>
        </p:nvSpPr>
        <p:spPr>
          <a:xfrm>
            <a:off x="4718330" y="2205317"/>
            <a:ext cx="4040188" cy="4014975"/>
          </a:xfrm>
          <a:prstGeom prst="rect">
            <a:avLst/>
          </a:prstGeom>
          <a:ln w="38100">
            <a:solidFill>
              <a:srgbClr val="0070C0"/>
            </a:solid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dirty="0"/>
              <a:t>Contribuir al acceso a alimentos inocuos y nutritivos de los sujetos en condiciones de </a:t>
            </a:r>
            <a:r>
              <a:rPr lang="es-MX" dirty="0" smtClean="0"/>
              <a:t> </a:t>
            </a:r>
            <a:r>
              <a:rPr lang="es-MX" dirty="0"/>
              <a:t>vulnerabilidad, </a:t>
            </a:r>
            <a:r>
              <a:rPr lang="es-MX" dirty="0">
                <a:solidFill>
                  <a:srgbClr val="FF0000"/>
                </a:solidFill>
              </a:rPr>
              <a:t>atendiéndolos preferentemente en espacios alimentarios, proporcionando alimentos con </a:t>
            </a:r>
            <a:r>
              <a:rPr lang="es-MX" dirty="0"/>
              <a:t>Criterios de Calidad Nutricia, </a:t>
            </a:r>
            <a:r>
              <a:rPr lang="es-MX" dirty="0">
                <a:solidFill>
                  <a:srgbClr val="FF0000"/>
                </a:solidFill>
              </a:rPr>
              <a:t>acompañándose</a:t>
            </a:r>
            <a:r>
              <a:rPr lang="es-MX" dirty="0"/>
              <a:t> de acciones de orientación alimentaria, aseguramiento de la calidad alimentaria y producción de alimentos.</a:t>
            </a:r>
          </a:p>
          <a:p>
            <a:endParaRPr lang="es-MX" dirty="0"/>
          </a:p>
        </p:txBody>
      </p:sp>
    </p:spTree>
    <p:extLst>
      <p:ext uri="{BB962C8B-B14F-4D97-AF65-F5344CB8AC3E}">
        <p14:creationId xmlns:p14="http://schemas.microsoft.com/office/powerpoint/2010/main" val="232522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70998"/>
            <a:ext cx="8229600" cy="1143000"/>
          </a:xfrm>
        </p:spPr>
        <p:txBody>
          <a:bodyPr>
            <a:normAutofit fontScale="90000"/>
          </a:bodyPr>
          <a:lstStyle/>
          <a:p>
            <a:pPr>
              <a:spcAft>
                <a:spcPts val="1200"/>
              </a:spcAft>
            </a:pPr>
            <a:r>
              <a:rPr lang="es-MX" sz="5400" b="1" dirty="0">
                <a:latin typeface="Calibri" panose="020F0502020204030204" pitchFamily="34" charset="0"/>
                <a:ea typeface="Times New Roman" panose="02020603050405020304" pitchFamily="18" charset="0"/>
              </a:rPr>
              <a:t>Objetivo General de la EIASA</a:t>
            </a:r>
            <a:r>
              <a:rPr lang="es-MX" sz="5400" b="1" dirty="0">
                <a:latin typeface="Times New Roman" panose="02020603050405020304" pitchFamily="18" charset="0"/>
                <a:ea typeface="Times New Roman" panose="02020603050405020304" pitchFamily="18" charset="0"/>
              </a:rPr>
              <a:t/>
            </a:r>
            <a:br>
              <a:rPr lang="es-MX" sz="5400" b="1" dirty="0">
                <a:latin typeface="Times New Roman" panose="02020603050405020304" pitchFamily="18" charset="0"/>
                <a:ea typeface="Times New Roman" panose="02020603050405020304" pitchFamily="18" charset="0"/>
              </a:rPr>
            </a:br>
            <a:endParaRPr lang="es-MX" dirty="0"/>
          </a:p>
        </p:txBody>
      </p:sp>
      <p:sp>
        <p:nvSpPr>
          <p:cNvPr id="3" name="Marcador de contenido 2"/>
          <p:cNvSpPr>
            <a:spLocks noGrp="1"/>
          </p:cNvSpPr>
          <p:nvPr>
            <p:ph idx="1"/>
          </p:nvPr>
        </p:nvSpPr>
        <p:spPr>
          <a:xfrm>
            <a:off x="457200" y="2734701"/>
            <a:ext cx="4040188" cy="4014975"/>
          </a:xfrm>
          <a:ln w="38100">
            <a:solidFill>
              <a:schemeClr val="accent2">
                <a:lumMod val="75000"/>
              </a:schemeClr>
            </a:solidFill>
          </a:ln>
        </p:spPr>
        <p:txBody>
          <a:bodyPr>
            <a:normAutofit fontScale="70000" lnSpcReduction="20000"/>
          </a:bodyPr>
          <a:lstStyle/>
          <a:p>
            <a:pPr marL="0" indent="0" algn="just">
              <a:buNone/>
            </a:pPr>
            <a:r>
              <a:rPr lang="es-MX" dirty="0"/>
              <a:t>Contribuir al ejercicio pleno del derecho a una alimentación nutritiva, suficiente y de calidad de los sujetos en condiciones de riesgo y vulnerabilidad, mediante la entrega de apoyos alimentarios diseñados con base en los Criterios de Calidad Nutricia y acompañado de acciones de orientación alimentaria, aseguramiento de la calidad alimentaria y producción de alimentos.</a:t>
            </a:r>
          </a:p>
        </p:txBody>
      </p:sp>
      <p:sp>
        <p:nvSpPr>
          <p:cNvPr id="4" name="Marcador de texto 3"/>
          <p:cNvSpPr txBox="1">
            <a:spLocks/>
          </p:cNvSpPr>
          <p:nvPr/>
        </p:nvSpPr>
        <p:spPr>
          <a:xfrm>
            <a:off x="457200" y="2145177"/>
            <a:ext cx="4040188" cy="468500"/>
          </a:xfrm>
          <a:prstGeom prst="rect">
            <a:avLst/>
          </a:prstGeom>
          <a:ln w="28575">
            <a:solidFill>
              <a:schemeClr val="accent2">
                <a:lumMod val="75000"/>
              </a:schemeClr>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2018</a:t>
            </a:r>
          </a:p>
        </p:txBody>
      </p:sp>
      <p:sp>
        <p:nvSpPr>
          <p:cNvPr id="5" name="Marcador de texto 3"/>
          <p:cNvSpPr txBox="1">
            <a:spLocks/>
          </p:cNvSpPr>
          <p:nvPr/>
        </p:nvSpPr>
        <p:spPr>
          <a:xfrm>
            <a:off x="4721224" y="2145177"/>
            <a:ext cx="4040188" cy="468500"/>
          </a:xfrm>
          <a:prstGeom prst="rect">
            <a:avLst/>
          </a:prstGeom>
          <a:ln w="28575">
            <a:solidFill>
              <a:srgbClr val="0070C0"/>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2019</a:t>
            </a:r>
          </a:p>
        </p:txBody>
      </p:sp>
      <p:sp>
        <p:nvSpPr>
          <p:cNvPr id="6" name="Marcador de contenido 2"/>
          <p:cNvSpPr txBox="1">
            <a:spLocks/>
          </p:cNvSpPr>
          <p:nvPr/>
        </p:nvSpPr>
        <p:spPr>
          <a:xfrm>
            <a:off x="4718330" y="2734700"/>
            <a:ext cx="4040188" cy="4014975"/>
          </a:xfrm>
          <a:prstGeom prst="rect">
            <a:avLst/>
          </a:prstGeom>
          <a:ln w="38100">
            <a:solidFill>
              <a:srgbClr val="0070C0"/>
            </a:solidFill>
          </a:ln>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dirty="0"/>
              <a:t>Contribuir al ejercicio pleno del derecho a una alimentación nutritiva, suficiente y de calidad de los sujetos en condiciones de vulnerabilidad, </a:t>
            </a:r>
            <a:r>
              <a:rPr lang="es-MX" dirty="0">
                <a:solidFill>
                  <a:srgbClr val="FF0000"/>
                </a:solidFill>
              </a:rPr>
              <a:t>preferentemente de zonas de alto y muy alto grado de marginación, proporcionando alimentos con </a:t>
            </a:r>
            <a:r>
              <a:rPr lang="es-MX" dirty="0"/>
              <a:t>Criterios de Calidad Nutricia, </a:t>
            </a:r>
            <a:r>
              <a:rPr lang="es-MX" dirty="0">
                <a:solidFill>
                  <a:srgbClr val="FF0000"/>
                </a:solidFill>
              </a:rPr>
              <a:t>acompañándose</a:t>
            </a:r>
            <a:r>
              <a:rPr lang="es-MX" dirty="0"/>
              <a:t> de acciones de orientación alimentaria, aseguramiento de la calidad alimentaria y producción de alimentos.</a:t>
            </a:r>
          </a:p>
          <a:p>
            <a:endParaRPr lang="es-MX" dirty="0"/>
          </a:p>
        </p:txBody>
      </p:sp>
    </p:spTree>
    <p:extLst>
      <p:ext uri="{BB962C8B-B14F-4D97-AF65-F5344CB8AC3E}">
        <p14:creationId xmlns:p14="http://schemas.microsoft.com/office/powerpoint/2010/main" val="1360141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52154"/>
            <a:ext cx="8229600" cy="1143000"/>
          </a:xfrm>
        </p:spPr>
        <p:txBody>
          <a:bodyPr/>
          <a:lstStyle/>
          <a:p>
            <a:r>
              <a:rPr lang="es-MX" dirty="0"/>
              <a:t>Nota</a:t>
            </a:r>
          </a:p>
        </p:txBody>
      </p:sp>
      <p:sp>
        <p:nvSpPr>
          <p:cNvPr id="3" name="Marcador de contenido 2"/>
          <p:cNvSpPr>
            <a:spLocks noGrp="1"/>
          </p:cNvSpPr>
          <p:nvPr>
            <p:ph idx="1"/>
          </p:nvPr>
        </p:nvSpPr>
        <p:spPr>
          <a:xfrm>
            <a:off x="457200" y="2057400"/>
            <a:ext cx="8229600" cy="4525963"/>
          </a:xfrm>
        </p:spPr>
        <p:txBody>
          <a:bodyPr/>
          <a:lstStyle/>
          <a:p>
            <a:pPr algn="just"/>
            <a:r>
              <a:rPr lang="es-MX" dirty="0"/>
              <a:t>La población objetivo en cada uno de los programas alimentarios de la EIASA, cambiará de: “…ubicados en zonas indígenas, rurales y urbano-marginadas.” </a:t>
            </a:r>
          </a:p>
          <a:p>
            <a:pPr algn="just"/>
            <a:r>
              <a:rPr lang="es-MX" dirty="0"/>
              <a:t>a: “…</a:t>
            </a:r>
            <a:r>
              <a:rPr lang="es-MX" dirty="0">
                <a:solidFill>
                  <a:srgbClr val="FF0000"/>
                </a:solidFill>
              </a:rPr>
              <a:t>ubicados en zonas indígenas, rurales y urbanas de alto y muy alto grado de marginación.</a:t>
            </a:r>
            <a:r>
              <a:rPr lang="es-MX" dirty="0"/>
              <a:t>”</a:t>
            </a:r>
          </a:p>
        </p:txBody>
      </p:sp>
    </p:spTree>
    <p:extLst>
      <p:ext uri="{BB962C8B-B14F-4D97-AF65-F5344CB8AC3E}">
        <p14:creationId xmlns:p14="http://schemas.microsoft.com/office/powerpoint/2010/main" val="798311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820988"/>
            <a:ext cx="8229600" cy="1143000"/>
          </a:xfrm>
        </p:spPr>
        <p:txBody>
          <a:bodyPr>
            <a:normAutofit/>
          </a:bodyPr>
          <a:lstStyle/>
          <a:p>
            <a:r>
              <a:rPr lang="es-MX" sz="3200" b="1" dirty="0">
                <a:solidFill>
                  <a:srgbClr val="C00000"/>
                </a:solidFill>
              </a:rPr>
              <a:t>ÍNDICE DE DESEMPEÑO 2019</a:t>
            </a:r>
          </a:p>
        </p:txBody>
      </p:sp>
    </p:spTree>
    <p:extLst>
      <p:ext uri="{BB962C8B-B14F-4D97-AF65-F5344CB8AC3E}">
        <p14:creationId xmlns:p14="http://schemas.microsoft.com/office/powerpoint/2010/main" val="3398521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25488" y="724633"/>
            <a:ext cx="7543800" cy="707886"/>
          </a:xfrm>
          <a:prstGeom prst="rect">
            <a:avLst/>
          </a:prstGeom>
          <a:noFill/>
        </p:spPr>
        <p:txBody>
          <a:bodyPr wrap="square" rtlCol="0">
            <a:spAutoFit/>
          </a:bodyPr>
          <a:lstStyle/>
          <a:p>
            <a:r>
              <a:rPr lang="es-MX" sz="2000" b="1" dirty="0"/>
              <a:t>2° COMPONENTE</a:t>
            </a:r>
          </a:p>
          <a:p>
            <a:pPr lvl="0"/>
            <a:r>
              <a:rPr lang="es-MX" sz="2000" dirty="0"/>
              <a:t>B. FORTALECIMIENTO INSTITUCIONAL (FI)</a:t>
            </a:r>
          </a:p>
        </p:txBody>
      </p:sp>
      <p:sp>
        <p:nvSpPr>
          <p:cNvPr id="4" name="Marcador de texto 3"/>
          <p:cNvSpPr>
            <a:spLocks noGrp="1"/>
          </p:cNvSpPr>
          <p:nvPr>
            <p:ph type="body" idx="1"/>
          </p:nvPr>
        </p:nvSpPr>
        <p:spPr>
          <a:xfrm>
            <a:off x="457200" y="1369933"/>
            <a:ext cx="4040188" cy="468500"/>
          </a:xfrm>
          <a:ln w="28575">
            <a:solidFill>
              <a:srgbClr val="C00000"/>
            </a:solidFill>
          </a:ln>
        </p:spPr>
        <p:txBody>
          <a:bodyPr/>
          <a:lstStyle/>
          <a:p>
            <a:pPr algn="ctr"/>
            <a:r>
              <a:rPr lang="es-MX" dirty="0"/>
              <a:t>2018</a:t>
            </a:r>
          </a:p>
        </p:txBody>
      </p:sp>
      <p:sp>
        <p:nvSpPr>
          <p:cNvPr id="5" name="Marcador de contenido 4"/>
          <p:cNvSpPr>
            <a:spLocks noGrp="1"/>
          </p:cNvSpPr>
          <p:nvPr>
            <p:ph sz="half" idx="2"/>
          </p:nvPr>
        </p:nvSpPr>
        <p:spPr>
          <a:xfrm>
            <a:off x="457200" y="1983345"/>
            <a:ext cx="4040188" cy="4623517"/>
          </a:xfrm>
          <a:ln w="28575">
            <a:solidFill>
              <a:srgbClr val="C00000"/>
            </a:solidFill>
          </a:ln>
        </p:spPr>
        <p:txBody>
          <a:bodyPr>
            <a:noAutofit/>
          </a:bodyPr>
          <a:lstStyle/>
          <a:p>
            <a:pPr marL="0" indent="0" algn="just">
              <a:buNone/>
            </a:pPr>
            <a:r>
              <a:rPr lang="es-MX" sz="1600" b="1" i="1" dirty="0"/>
              <a:t>Indicador: </a:t>
            </a:r>
            <a:r>
              <a:rPr lang="es-MX" sz="1600" b="1" i="1" dirty="0" err="1"/>
              <a:t>B.5</a:t>
            </a:r>
            <a:r>
              <a:rPr lang="es-MX" sz="1600" b="1" i="1" dirty="0"/>
              <a:t> Padrones Entregados (PE)</a:t>
            </a:r>
          </a:p>
          <a:p>
            <a:pPr marL="0" indent="0" algn="just">
              <a:buNone/>
            </a:pPr>
            <a:r>
              <a:rPr lang="es-MX" sz="1600" b="1" i="1" dirty="0"/>
              <a:t>Conceptos:</a:t>
            </a:r>
            <a:endParaRPr lang="es-MX" sz="1600" dirty="0"/>
          </a:p>
          <a:p>
            <a:pPr marL="0" indent="0" algn="just">
              <a:buNone/>
            </a:pPr>
            <a:r>
              <a:rPr lang="es-MX" sz="1600" b="1" dirty="0"/>
              <a:t>Padrón de beneficiarios:</a:t>
            </a:r>
            <a:r>
              <a:rPr lang="es-MX" sz="1600" dirty="0"/>
              <a:t> es el registro nominal de la población que recibe el apoyo de los Programas Alimentarios. Los </a:t>
            </a:r>
            <a:r>
              <a:rPr lang="es-MX" sz="1600" dirty="0" err="1"/>
              <a:t>SEDIF</a:t>
            </a:r>
            <a:r>
              <a:rPr lang="es-MX" sz="1600" dirty="0"/>
              <a:t> deberán elaborar los padrones de beneficiarios de los Programas Alimentarios que operan, de acuerdo a los requerimientos de información que señala el Decreto por el que se crea el Sistema Integral de Información de Padrones de Programas Gubernamentales (</a:t>
            </a:r>
            <a:r>
              <a:rPr lang="es-MX" sz="1600" dirty="0" err="1"/>
              <a:t>SIIPP</a:t>
            </a:r>
            <a:r>
              <a:rPr lang="es-MX" sz="1600" dirty="0"/>
              <a:t>-G), publicado en el Diario Oficial de la Federación el día 12 de enero de 2006 y con base a los criterios establecidos en el Manual de Operación …</a:t>
            </a:r>
          </a:p>
          <a:p>
            <a:pPr marL="0" indent="0" algn="just">
              <a:buNone/>
            </a:pPr>
            <a:endParaRPr lang="es-MX" sz="1600" dirty="0"/>
          </a:p>
        </p:txBody>
      </p:sp>
      <p:sp>
        <p:nvSpPr>
          <p:cNvPr id="6" name="Marcador de texto 5"/>
          <p:cNvSpPr>
            <a:spLocks noGrp="1"/>
          </p:cNvSpPr>
          <p:nvPr>
            <p:ph type="body" sz="quarter" idx="3"/>
          </p:nvPr>
        </p:nvSpPr>
        <p:spPr>
          <a:xfrm>
            <a:off x="4748056" y="1369933"/>
            <a:ext cx="4041775" cy="468500"/>
          </a:xfrm>
          <a:ln w="28575">
            <a:solidFill>
              <a:srgbClr val="0070C0"/>
            </a:solidFill>
          </a:ln>
        </p:spPr>
        <p:txBody>
          <a:bodyPr/>
          <a:lstStyle/>
          <a:p>
            <a:pPr algn="ctr"/>
            <a:r>
              <a:rPr lang="es-MX" dirty="0"/>
              <a:t>2019</a:t>
            </a:r>
          </a:p>
        </p:txBody>
      </p:sp>
      <p:sp>
        <p:nvSpPr>
          <p:cNvPr id="7" name="Marcador de contenido 6"/>
          <p:cNvSpPr>
            <a:spLocks noGrp="1"/>
          </p:cNvSpPr>
          <p:nvPr>
            <p:ph sz="quarter" idx="4"/>
          </p:nvPr>
        </p:nvSpPr>
        <p:spPr>
          <a:xfrm>
            <a:off x="4748055" y="1983344"/>
            <a:ext cx="4041775" cy="4623517"/>
          </a:xfrm>
          <a:ln w="28575">
            <a:solidFill>
              <a:srgbClr val="0070C0"/>
            </a:solidFill>
          </a:ln>
        </p:spPr>
        <p:txBody>
          <a:bodyPr>
            <a:noAutofit/>
          </a:bodyPr>
          <a:lstStyle/>
          <a:p>
            <a:pPr marL="0" indent="0">
              <a:buNone/>
            </a:pPr>
            <a:r>
              <a:rPr lang="es-MX" sz="1600" b="1" i="1" dirty="0"/>
              <a:t>Indicador: </a:t>
            </a:r>
            <a:r>
              <a:rPr lang="es-MX" sz="1600" b="1" i="1" dirty="0" err="1"/>
              <a:t>B.5</a:t>
            </a:r>
            <a:r>
              <a:rPr lang="es-MX" sz="1600" b="1" i="1" dirty="0"/>
              <a:t> Padrones Entregados (PE)</a:t>
            </a:r>
          </a:p>
          <a:p>
            <a:pPr marL="0" indent="0">
              <a:buNone/>
            </a:pPr>
            <a:r>
              <a:rPr lang="es-MX" sz="1600" b="1" i="1" dirty="0"/>
              <a:t>Conceptos:</a:t>
            </a:r>
            <a:endParaRPr lang="es-MX" sz="1600" dirty="0"/>
          </a:p>
          <a:p>
            <a:pPr marL="0" indent="0" algn="just">
              <a:buNone/>
            </a:pPr>
            <a:r>
              <a:rPr lang="es-MX" sz="1600" b="1" dirty="0"/>
              <a:t>Padrón de beneficiarios:</a:t>
            </a:r>
            <a:r>
              <a:rPr lang="es-MX" sz="1600" dirty="0"/>
              <a:t> es el registro nominal de la población que recibe el apoyo de los Programas Alimentarios. </a:t>
            </a:r>
          </a:p>
          <a:p>
            <a:pPr marL="0" indent="0" algn="just">
              <a:buNone/>
            </a:pPr>
            <a:r>
              <a:rPr lang="es-MX" sz="1600" dirty="0">
                <a:highlight>
                  <a:srgbClr val="FFFF00"/>
                </a:highlight>
              </a:rPr>
              <a:t>Con el propósito de transparentar el uso de recursos y homologar los datos que se recaban de los beneficiarios se recomienda </a:t>
            </a:r>
            <a:r>
              <a:rPr lang="es-MX" sz="1600" dirty="0"/>
              <a:t>elaborar los padrones de beneficiarios de los Programas Alimentarios que opera el SEDIF, de acuerdo a los requerimientos de información que señala el Decreto por el que se crea el Sistema Integral de Información de Padrones de Programas Gubernamentales (SIIPP-G), publicado en el Diario Oficial de la Federación el día 12 de enero de 2006 y con base a los criterios establecidos en el Manual de Operación …</a:t>
            </a:r>
            <a:r>
              <a:rPr lang="es-MX" sz="1600" dirty="0">
                <a:solidFill>
                  <a:srgbClr val="FF0000"/>
                </a:solidFill>
              </a:rPr>
              <a:t>13 de septiembre del 2018</a:t>
            </a:r>
            <a:r>
              <a:rPr lang="es-MX" sz="1600" dirty="0"/>
              <a:t>.</a:t>
            </a:r>
          </a:p>
          <a:p>
            <a:pPr marL="0" indent="0" algn="just">
              <a:buNone/>
            </a:pPr>
            <a:endParaRPr lang="es-MX" sz="1600" dirty="0"/>
          </a:p>
          <a:p>
            <a:pPr marL="0" indent="0" algn="just">
              <a:buNone/>
            </a:pPr>
            <a:endParaRPr lang="es-MX" sz="1600" dirty="0"/>
          </a:p>
        </p:txBody>
      </p:sp>
    </p:spTree>
    <p:extLst>
      <p:ext uri="{BB962C8B-B14F-4D97-AF65-F5344CB8AC3E}">
        <p14:creationId xmlns:p14="http://schemas.microsoft.com/office/powerpoint/2010/main" val="4271842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8547" y="6120825"/>
            <a:ext cx="5192896" cy="584775"/>
          </a:xfrm>
          <a:prstGeom prst="rect">
            <a:avLst/>
          </a:prstGeom>
          <a:noFill/>
        </p:spPr>
        <p:txBody>
          <a:bodyPr wrap="none" rtlCol="0">
            <a:spAutoFit/>
          </a:bodyPr>
          <a:lstStyle/>
          <a:p>
            <a:r>
              <a:rPr lang="es-MX" sz="1600" dirty="0">
                <a:solidFill>
                  <a:schemeClr val="tx1">
                    <a:lumMod val="50000"/>
                    <a:lumOff val="50000"/>
                  </a:schemeClr>
                </a:solidFill>
              </a:rPr>
              <a:t>Dirección de Atención Alimentaria</a:t>
            </a:r>
          </a:p>
          <a:p>
            <a:r>
              <a:rPr lang="es-MX" sz="1600" dirty="0">
                <a:solidFill>
                  <a:schemeClr val="tx1">
                    <a:lumMod val="50000"/>
                    <a:lumOff val="50000"/>
                  </a:schemeClr>
                </a:solidFill>
              </a:rPr>
              <a:t>Dirección General de Alimentación y Desarrollo Comunitario</a:t>
            </a:r>
          </a:p>
        </p:txBody>
      </p:sp>
      <p:sp>
        <p:nvSpPr>
          <p:cNvPr id="4" name="Título 1"/>
          <p:cNvSpPr>
            <a:spLocks noGrp="1"/>
          </p:cNvSpPr>
          <p:nvPr>
            <p:ph type="ctrTitle"/>
          </p:nvPr>
        </p:nvSpPr>
        <p:spPr>
          <a:xfrm>
            <a:off x="1143000" y="1997186"/>
            <a:ext cx="6858000" cy="2387600"/>
          </a:xfrm>
        </p:spPr>
        <p:txBody>
          <a:bodyPr>
            <a:normAutofit fontScale="90000"/>
          </a:bodyPr>
          <a:lstStyle/>
          <a:p>
            <a:r>
              <a:rPr lang="es-MX" sz="6600" b="1" dirty="0">
                <a:solidFill>
                  <a:srgbClr val="9A0000"/>
                </a:solidFill>
                <a:latin typeface="+mn-lt"/>
                <a:ea typeface="+mn-ea"/>
                <a:cs typeface="+mn-cs"/>
              </a:rPr>
              <a:t>EIASA 2019</a:t>
            </a:r>
            <a:br>
              <a:rPr lang="es-MX" sz="6600" b="1" dirty="0">
                <a:solidFill>
                  <a:srgbClr val="9A0000"/>
                </a:solidFill>
                <a:latin typeface="+mn-lt"/>
                <a:ea typeface="+mn-ea"/>
                <a:cs typeface="+mn-cs"/>
              </a:rPr>
            </a:br>
            <a:r>
              <a:rPr lang="es-MX" sz="6600" b="1" dirty="0">
                <a:solidFill>
                  <a:srgbClr val="9A0000"/>
                </a:solidFill>
                <a:latin typeface="+mn-lt"/>
                <a:ea typeface="+mn-ea"/>
                <a:cs typeface="+mn-cs"/>
              </a:rPr>
              <a:t/>
            </a:r>
            <a:br>
              <a:rPr lang="es-MX" sz="6600" b="1" dirty="0">
                <a:solidFill>
                  <a:srgbClr val="9A0000"/>
                </a:solidFill>
                <a:latin typeface="+mn-lt"/>
                <a:ea typeface="+mn-ea"/>
                <a:cs typeface="+mn-cs"/>
              </a:rPr>
            </a:br>
            <a:r>
              <a:rPr lang="es-MX" sz="4000" b="1" dirty="0">
                <a:solidFill>
                  <a:schemeClr val="bg1">
                    <a:lumMod val="65000"/>
                  </a:schemeClr>
                </a:solidFill>
                <a:latin typeface="+mn-lt"/>
                <a:ea typeface="+mn-ea"/>
                <a:cs typeface="+mn-cs"/>
              </a:rPr>
              <a:t>Estrategia Integral de Asistencia Social Alimentaria</a:t>
            </a:r>
            <a:endParaRPr lang="es-MX" sz="6600" b="1"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1950838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93377" y="1028932"/>
            <a:ext cx="7543800" cy="707886"/>
          </a:xfrm>
          <a:prstGeom prst="rect">
            <a:avLst/>
          </a:prstGeom>
          <a:noFill/>
        </p:spPr>
        <p:txBody>
          <a:bodyPr wrap="square" rtlCol="0">
            <a:spAutoFit/>
          </a:bodyPr>
          <a:lstStyle/>
          <a:p>
            <a:r>
              <a:rPr lang="es-MX" sz="2000" b="1" dirty="0"/>
              <a:t>3er COMPONENTE</a:t>
            </a:r>
          </a:p>
          <a:p>
            <a:r>
              <a:rPr lang="es-MX" sz="2000" dirty="0"/>
              <a:t>C. FOCALIZACIÓN Y COBERTURA (FC)</a:t>
            </a:r>
          </a:p>
        </p:txBody>
      </p:sp>
      <p:sp>
        <p:nvSpPr>
          <p:cNvPr id="4" name="Marcador de texto 3"/>
          <p:cNvSpPr>
            <a:spLocks noGrp="1"/>
          </p:cNvSpPr>
          <p:nvPr>
            <p:ph type="body" idx="1"/>
          </p:nvPr>
        </p:nvSpPr>
        <p:spPr>
          <a:xfrm>
            <a:off x="457200" y="1911629"/>
            <a:ext cx="4040188" cy="468500"/>
          </a:xfrm>
          <a:ln w="28575">
            <a:solidFill>
              <a:srgbClr val="C00000"/>
            </a:solidFill>
          </a:ln>
        </p:spPr>
        <p:txBody>
          <a:bodyPr/>
          <a:lstStyle/>
          <a:p>
            <a:pPr algn="ctr"/>
            <a:r>
              <a:rPr lang="es-MX" dirty="0"/>
              <a:t>2018</a:t>
            </a:r>
          </a:p>
        </p:txBody>
      </p:sp>
      <p:sp>
        <p:nvSpPr>
          <p:cNvPr id="5" name="Marcador de contenido 4"/>
          <p:cNvSpPr>
            <a:spLocks noGrp="1"/>
          </p:cNvSpPr>
          <p:nvPr>
            <p:ph sz="half" idx="2"/>
          </p:nvPr>
        </p:nvSpPr>
        <p:spPr>
          <a:xfrm>
            <a:off x="457200" y="2578285"/>
            <a:ext cx="4040188" cy="3951288"/>
          </a:xfrm>
          <a:ln w="28575">
            <a:solidFill>
              <a:srgbClr val="C00000"/>
            </a:solidFill>
          </a:ln>
        </p:spPr>
        <p:txBody>
          <a:bodyPr>
            <a:normAutofit/>
          </a:bodyPr>
          <a:lstStyle/>
          <a:p>
            <a:pPr marL="0" indent="0" algn="just">
              <a:buNone/>
            </a:pPr>
            <a:r>
              <a:rPr lang="es-MX" sz="1800" dirty="0"/>
              <a:t>FÓRMULA</a:t>
            </a:r>
          </a:p>
          <a:p>
            <a:pPr marL="0" indent="0" algn="just">
              <a:buNone/>
            </a:pPr>
            <a:endParaRPr lang="es-MX" sz="1800" dirty="0"/>
          </a:p>
          <a:p>
            <a:pPr marL="0" indent="0" algn="just">
              <a:buNone/>
            </a:pPr>
            <a:r>
              <a:rPr lang="es-MX" sz="1800" dirty="0"/>
              <a:t>FC = (0.09) CGM + (0.01) CLP</a:t>
            </a:r>
          </a:p>
          <a:p>
            <a:pPr marL="0" indent="0" algn="just">
              <a:buNone/>
            </a:pPr>
            <a:endParaRPr lang="es-MX" sz="1800" dirty="0"/>
          </a:p>
          <a:p>
            <a:pPr marL="0" indent="0" algn="just">
              <a:buNone/>
            </a:pPr>
            <a:r>
              <a:rPr lang="es-MX" sz="1800" dirty="0"/>
              <a:t>Donde:</a:t>
            </a:r>
          </a:p>
          <a:p>
            <a:pPr marL="0" indent="0" algn="just">
              <a:buNone/>
            </a:pPr>
            <a:r>
              <a:rPr lang="es-MX" sz="1800" dirty="0"/>
              <a:t>CGM = Cobertura de Municipios Prioritarios.</a:t>
            </a:r>
          </a:p>
          <a:p>
            <a:pPr marL="0" indent="0" algn="just">
              <a:buNone/>
            </a:pPr>
            <a:r>
              <a:rPr lang="es-MX" sz="1800" dirty="0"/>
              <a:t>CLP = Cobertura de Localidades Prioritarias.</a:t>
            </a:r>
          </a:p>
          <a:p>
            <a:pPr marL="0" indent="0" algn="just">
              <a:buNone/>
            </a:pPr>
            <a:endParaRPr lang="es-MX" sz="1800" dirty="0"/>
          </a:p>
        </p:txBody>
      </p:sp>
      <p:sp>
        <p:nvSpPr>
          <p:cNvPr id="6" name="Marcador de texto 5"/>
          <p:cNvSpPr>
            <a:spLocks noGrp="1"/>
          </p:cNvSpPr>
          <p:nvPr>
            <p:ph type="body" sz="quarter" idx="3"/>
          </p:nvPr>
        </p:nvSpPr>
        <p:spPr>
          <a:xfrm>
            <a:off x="4645025" y="1911629"/>
            <a:ext cx="4041775" cy="468500"/>
          </a:xfrm>
          <a:ln w="28575">
            <a:solidFill>
              <a:srgbClr val="0070C0"/>
            </a:solidFill>
          </a:ln>
        </p:spPr>
        <p:txBody>
          <a:bodyPr/>
          <a:lstStyle/>
          <a:p>
            <a:pPr algn="ctr"/>
            <a:r>
              <a:rPr lang="es-MX" dirty="0"/>
              <a:t>2019</a:t>
            </a:r>
          </a:p>
        </p:txBody>
      </p:sp>
      <p:sp>
        <p:nvSpPr>
          <p:cNvPr id="7" name="Marcador de contenido 6"/>
          <p:cNvSpPr>
            <a:spLocks noGrp="1"/>
          </p:cNvSpPr>
          <p:nvPr>
            <p:ph sz="quarter" idx="4"/>
          </p:nvPr>
        </p:nvSpPr>
        <p:spPr>
          <a:xfrm>
            <a:off x="4645025" y="2564838"/>
            <a:ext cx="4041775" cy="3951288"/>
          </a:xfrm>
          <a:ln w="28575">
            <a:solidFill>
              <a:srgbClr val="0070C0"/>
            </a:solidFill>
          </a:ln>
        </p:spPr>
        <p:txBody>
          <a:bodyPr>
            <a:normAutofit/>
          </a:bodyPr>
          <a:lstStyle/>
          <a:p>
            <a:pPr marL="0" indent="0" algn="just">
              <a:buNone/>
            </a:pPr>
            <a:r>
              <a:rPr lang="es-MX" sz="1800" dirty="0"/>
              <a:t>FÓRMULA</a:t>
            </a:r>
          </a:p>
          <a:p>
            <a:pPr marL="0" indent="0" algn="just">
              <a:buNone/>
            </a:pPr>
            <a:endParaRPr lang="es-MX" sz="1800" dirty="0"/>
          </a:p>
          <a:p>
            <a:pPr marL="0" indent="0" algn="just">
              <a:buNone/>
            </a:pPr>
            <a:r>
              <a:rPr lang="es-MX" sz="1800" dirty="0"/>
              <a:t>FC = </a:t>
            </a:r>
            <a:r>
              <a:rPr lang="es-MX" sz="1800" b="1" dirty="0"/>
              <a:t>(0.08) CGM </a:t>
            </a:r>
            <a:r>
              <a:rPr lang="es-MX" sz="1800" dirty="0"/>
              <a:t>+ (0.01) CLP + </a:t>
            </a:r>
            <a:r>
              <a:rPr lang="es-MX" sz="1800" b="1" dirty="0"/>
              <a:t>(0.01) FR</a:t>
            </a:r>
          </a:p>
          <a:p>
            <a:pPr marL="0" indent="0" algn="just">
              <a:buNone/>
            </a:pPr>
            <a:endParaRPr lang="es-MX" sz="1800" dirty="0"/>
          </a:p>
          <a:p>
            <a:pPr marL="0" indent="0" algn="just">
              <a:buNone/>
            </a:pPr>
            <a:r>
              <a:rPr lang="es-MX" sz="1800" dirty="0"/>
              <a:t>Donde:</a:t>
            </a:r>
          </a:p>
          <a:p>
            <a:pPr marL="0" indent="0" algn="just">
              <a:buNone/>
            </a:pPr>
            <a:r>
              <a:rPr lang="es-MX" sz="1800" dirty="0"/>
              <a:t>CGM = Cobertura de Municipios Prioritarios.</a:t>
            </a:r>
          </a:p>
          <a:p>
            <a:pPr marL="0" indent="0" algn="just">
              <a:buNone/>
            </a:pPr>
            <a:r>
              <a:rPr lang="es-MX" sz="1800" dirty="0"/>
              <a:t>CLP = Cobertura de Localidades Prioritarias.</a:t>
            </a:r>
          </a:p>
          <a:p>
            <a:pPr marL="0" indent="0" algn="just">
              <a:buNone/>
            </a:pPr>
            <a:r>
              <a:rPr lang="es-MX" sz="1800" b="1" dirty="0"/>
              <a:t>FR = Focalización del Recurso del Ramo 33 Fondo </a:t>
            </a:r>
            <a:r>
              <a:rPr lang="es-MX" sz="1800" b="1" dirty="0" err="1"/>
              <a:t>V.i.</a:t>
            </a:r>
            <a:r>
              <a:rPr lang="es-MX" sz="1800" b="1" dirty="0"/>
              <a:t> en Programas Alimentarios.</a:t>
            </a:r>
          </a:p>
          <a:p>
            <a:pPr marL="0" indent="0" algn="just">
              <a:buNone/>
            </a:pPr>
            <a:endParaRPr lang="es-MX" sz="1800" dirty="0"/>
          </a:p>
          <a:p>
            <a:pPr marL="0" indent="0" algn="just">
              <a:buNone/>
            </a:pPr>
            <a:endParaRPr lang="es-MX" sz="1800" dirty="0"/>
          </a:p>
        </p:txBody>
      </p:sp>
    </p:spTree>
    <p:extLst>
      <p:ext uri="{BB962C8B-B14F-4D97-AF65-F5344CB8AC3E}">
        <p14:creationId xmlns:p14="http://schemas.microsoft.com/office/powerpoint/2010/main" val="427992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927846" y="946737"/>
            <a:ext cx="7597589" cy="1107996"/>
          </a:xfrm>
          <a:prstGeom prst="rect">
            <a:avLst/>
          </a:prstGeom>
        </p:spPr>
        <p:txBody>
          <a:bodyPr wrap="square">
            <a:spAutoFit/>
          </a:bodyPr>
          <a:lstStyle/>
          <a:p>
            <a:pPr algn="just">
              <a:spcAft>
                <a:spcPts val="0"/>
              </a:spcAft>
            </a:pPr>
            <a:r>
              <a:rPr lang="es-MX" b="1" dirty="0">
                <a:latin typeface="Arial" panose="020B0604020202020204" pitchFamily="34" charset="0"/>
              </a:rPr>
              <a:t>C.3 Focalización del Recurso del Ramo 33 Fondo </a:t>
            </a:r>
            <a:r>
              <a:rPr lang="es-MX" b="1" dirty="0" err="1">
                <a:latin typeface="Arial" panose="020B0604020202020204" pitchFamily="34" charset="0"/>
              </a:rPr>
              <a:t>V.i.</a:t>
            </a:r>
            <a:r>
              <a:rPr lang="es-MX" b="1" dirty="0">
                <a:latin typeface="Arial" panose="020B0604020202020204" pitchFamily="34" charset="0"/>
              </a:rPr>
              <a:t> en Programas Alimentarios (FR)</a:t>
            </a:r>
          </a:p>
          <a:p>
            <a:pPr algn="just"/>
            <a:r>
              <a:rPr lang="es-MX" sz="1200" dirty="0">
                <a:latin typeface="Arial" panose="020B0604020202020204" pitchFamily="34" charset="0"/>
                <a:ea typeface="Times New Roman" panose="02020603050405020304" pitchFamily="18" charset="0"/>
              </a:rPr>
              <a:t> </a:t>
            </a:r>
            <a:endParaRPr lang="es-MX" dirty="0">
              <a:latin typeface="Arial" panose="020B0604020202020204" pitchFamily="34" charset="0"/>
              <a:ea typeface="Times New Roman" panose="02020603050405020304" pitchFamily="18" charset="0"/>
            </a:endParaRPr>
          </a:p>
          <a:p>
            <a:pPr indent="7620" algn="just">
              <a:spcAft>
                <a:spcPts val="0"/>
              </a:spcAft>
              <a:tabLst>
                <a:tab pos="2806065" algn="ctr"/>
                <a:tab pos="5612130" algn="r"/>
                <a:tab pos="449580" algn="l"/>
              </a:tabLst>
            </a:pPr>
            <a:r>
              <a:rPr lang="es-MX" dirty="0">
                <a:latin typeface="Arial" panose="020B0604020202020204" pitchFamily="34" charset="0"/>
                <a:ea typeface="Times New Roman" panose="02020603050405020304" pitchFamily="18" charset="0"/>
              </a:rPr>
              <a:t>El indicador tiene un valor de </a:t>
            </a:r>
            <a:r>
              <a:rPr lang="es-MX" b="1" dirty="0">
                <a:latin typeface="Arial" panose="020B0604020202020204" pitchFamily="34" charset="0"/>
                <a:ea typeface="Times New Roman" panose="02020603050405020304" pitchFamily="18" charset="0"/>
              </a:rPr>
              <a:t>0.01</a:t>
            </a:r>
            <a:r>
              <a:rPr lang="es-MX" dirty="0">
                <a:latin typeface="Arial" panose="020B0604020202020204" pitchFamily="34" charset="0"/>
                <a:ea typeface="Times New Roman" panose="02020603050405020304" pitchFamily="18" charset="0"/>
              </a:rPr>
              <a:t> que corresponde a alimentación. </a:t>
            </a:r>
            <a:endParaRPr lang="es-MX" dirty="0">
              <a:effectLst/>
              <a:latin typeface="Arial" panose="020B0604020202020204" pitchFamily="34" charset="0"/>
              <a:ea typeface="Times New Roman" panose="02020603050405020304" pitchFamily="18" charset="0"/>
            </a:endParaRPr>
          </a:p>
        </p:txBody>
      </p:sp>
      <p:graphicFrame>
        <p:nvGraphicFramePr>
          <p:cNvPr id="9" name="Tabla 8"/>
          <p:cNvGraphicFramePr>
            <a:graphicFrameLocks noGrp="1"/>
          </p:cNvGraphicFramePr>
          <p:nvPr>
            <p:extLst/>
          </p:nvPr>
        </p:nvGraphicFramePr>
        <p:xfrm>
          <a:off x="2796986" y="2613501"/>
          <a:ext cx="2823884" cy="609600"/>
        </p:xfrm>
        <a:graphic>
          <a:graphicData uri="http://schemas.openxmlformats.org/drawingml/2006/table">
            <a:tbl>
              <a:tblPr firstRow="1" firstCol="1" bandRow="1">
                <a:tableStyleId>{5C22544A-7EE6-4342-B048-85BDC9FD1C3A}</a:tableStyleId>
              </a:tblPr>
              <a:tblGrid>
                <a:gridCol w="1129555">
                  <a:extLst>
                    <a:ext uri="{9D8B030D-6E8A-4147-A177-3AD203B41FA5}">
                      <a16:colId xmlns="" xmlns:a16="http://schemas.microsoft.com/office/drawing/2014/main" val="20000"/>
                    </a:ext>
                  </a:extLst>
                </a:gridCol>
                <a:gridCol w="1694329">
                  <a:extLst>
                    <a:ext uri="{9D8B030D-6E8A-4147-A177-3AD203B41FA5}">
                      <a16:colId xmlns="" xmlns:a16="http://schemas.microsoft.com/office/drawing/2014/main" val="20001"/>
                    </a:ext>
                  </a:extLst>
                </a:gridCol>
              </a:tblGrid>
              <a:tr h="190500">
                <a:tc rowSpan="2">
                  <a:txBody>
                    <a:bodyPr/>
                    <a:lstStyle/>
                    <a:p>
                      <a:pPr algn="ctr">
                        <a:spcAft>
                          <a:spcPts val="0"/>
                        </a:spcAft>
                      </a:pPr>
                      <a:r>
                        <a:rPr lang="es-MX" sz="2000" dirty="0">
                          <a:solidFill>
                            <a:schemeClr val="tx1"/>
                          </a:solidFill>
                          <a:effectLst/>
                        </a:rPr>
                        <a:t>FR =</a:t>
                      </a:r>
                      <a:endParaRPr lang="es-MX" sz="2400" dirty="0">
                        <a:solidFill>
                          <a:schemeClr val="tx1"/>
                        </a:solidFill>
                        <a:effectLst/>
                        <a:latin typeface="Arial" panose="020B0604020202020204" pitchFamily="34" charset="0"/>
                        <a:ea typeface="Times New Roman" panose="02020603050405020304" pitchFamily="18" charset="0"/>
                      </a:endParaRPr>
                    </a:p>
                  </a:txBody>
                  <a:tcPr marL="44450" marR="44450" marT="0" marB="0" anchor="ctr">
                    <a:noFill/>
                  </a:tcPr>
                </a:tc>
                <a:tc>
                  <a:txBody>
                    <a:bodyPr/>
                    <a:lstStyle/>
                    <a:p>
                      <a:pPr algn="l">
                        <a:spcAft>
                          <a:spcPts val="0"/>
                        </a:spcAft>
                      </a:pPr>
                      <a:r>
                        <a:rPr lang="es-MX" sz="2000" dirty="0">
                          <a:solidFill>
                            <a:schemeClr val="tx1"/>
                          </a:solidFill>
                          <a:effectLst/>
                        </a:rPr>
                        <a:t>ir FAM-AS</a:t>
                      </a:r>
                      <a:endParaRPr lang="es-MX" sz="2400" dirty="0">
                        <a:solidFill>
                          <a:schemeClr val="tx1"/>
                        </a:solidFill>
                        <a:effectLst/>
                        <a:latin typeface="Arial" panose="020B0604020202020204" pitchFamily="34" charset="0"/>
                        <a:ea typeface="Times New Roman" panose="02020603050405020304" pitchFamily="18" charset="0"/>
                      </a:endParaRPr>
                    </a:p>
                  </a:txBody>
                  <a:tcPr marL="44450" marR="44450" marT="0" marB="0" anchor="b">
                    <a:noFill/>
                  </a:tcPr>
                </a:tc>
                <a:extLst>
                  <a:ext uri="{0D108BD9-81ED-4DB2-BD59-A6C34878D82A}">
                    <a16:rowId xmlns="" xmlns:a16="http://schemas.microsoft.com/office/drawing/2014/main" val="10000"/>
                  </a:ext>
                </a:extLst>
              </a:tr>
              <a:tr h="190500">
                <a:tc vMerge="1">
                  <a:txBody>
                    <a:bodyPr/>
                    <a:lstStyle/>
                    <a:p>
                      <a:endParaRPr lang="es-MX"/>
                    </a:p>
                  </a:txBody>
                  <a:tcPr/>
                </a:tc>
                <a:tc>
                  <a:txBody>
                    <a:bodyPr/>
                    <a:lstStyle/>
                    <a:p>
                      <a:pPr algn="l">
                        <a:spcAft>
                          <a:spcPts val="0"/>
                        </a:spcAft>
                      </a:pPr>
                      <a:r>
                        <a:rPr lang="es-MX" sz="2000" dirty="0" err="1">
                          <a:solidFill>
                            <a:schemeClr val="tx1"/>
                          </a:solidFill>
                          <a:effectLst/>
                        </a:rPr>
                        <a:t>tr</a:t>
                      </a:r>
                      <a:r>
                        <a:rPr lang="es-MX" sz="2000" dirty="0">
                          <a:solidFill>
                            <a:schemeClr val="tx1"/>
                          </a:solidFill>
                          <a:effectLst/>
                        </a:rPr>
                        <a:t> FAM-AS</a:t>
                      </a:r>
                      <a:endParaRPr lang="es-MX" sz="2400" dirty="0">
                        <a:solidFill>
                          <a:schemeClr val="tx1"/>
                        </a:solidFill>
                        <a:effectLst/>
                        <a:latin typeface="Arial" panose="020B0604020202020204" pitchFamily="34" charset="0"/>
                        <a:ea typeface="Times New Roman" panose="02020603050405020304" pitchFamily="18" charset="0"/>
                      </a:endParaRPr>
                    </a:p>
                  </a:txBody>
                  <a:tcPr marL="44450" marR="44450" marT="0" marB="0" anchor="b">
                    <a:noFill/>
                  </a:tcPr>
                </a:tc>
                <a:extLst>
                  <a:ext uri="{0D108BD9-81ED-4DB2-BD59-A6C34878D82A}">
                    <a16:rowId xmlns="" xmlns:a16="http://schemas.microsoft.com/office/drawing/2014/main" val="10001"/>
                  </a:ext>
                </a:extLst>
              </a:tr>
            </a:tbl>
          </a:graphicData>
        </a:graphic>
      </p:graphicFrame>
      <p:cxnSp>
        <p:nvCxnSpPr>
          <p:cNvPr id="11" name="Conector recto 10"/>
          <p:cNvCxnSpPr/>
          <p:nvPr/>
        </p:nvCxnSpPr>
        <p:spPr>
          <a:xfrm>
            <a:off x="3845859" y="2918301"/>
            <a:ext cx="1264023"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12" name="Rectángulo 11"/>
          <p:cNvSpPr/>
          <p:nvPr/>
        </p:nvSpPr>
        <p:spPr>
          <a:xfrm>
            <a:off x="275663" y="3463940"/>
            <a:ext cx="8249772" cy="1754326"/>
          </a:xfrm>
          <a:prstGeom prst="rect">
            <a:avLst/>
          </a:prstGeom>
        </p:spPr>
        <p:txBody>
          <a:bodyPr wrap="square">
            <a:spAutoFit/>
          </a:bodyPr>
          <a:lstStyle/>
          <a:p>
            <a:pPr indent="449580" algn="just">
              <a:spcAft>
                <a:spcPts val="0"/>
              </a:spcAft>
            </a:pPr>
            <a:r>
              <a:rPr lang="es-MX" dirty="0">
                <a:latin typeface="Arial" panose="020B0604020202020204" pitchFamily="34" charset="0"/>
                <a:ea typeface="Times New Roman" panose="02020603050405020304" pitchFamily="18" charset="0"/>
              </a:rPr>
              <a:t>Donde:</a:t>
            </a:r>
          </a:p>
          <a:p>
            <a:pPr marL="449580" algn="just">
              <a:spcAft>
                <a:spcPts val="0"/>
              </a:spcAft>
            </a:pPr>
            <a:r>
              <a:rPr lang="es-MX" b="1" dirty="0">
                <a:latin typeface="Arial" panose="020B0604020202020204" pitchFamily="34" charset="0"/>
                <a:ea typeface="Times New Roman" panose="02020603050405020304" pitchFamily="18" charset="0"/>
              </a:rPr>
              <a:t>ir</a:t>
            </a:r>
            <a:r>
              <a:rPr lang="es-MX" dirty="0">
                <a:latin typeface="Arial" panose="020B0604020202020204" pitchFamily="34" charset="0"/>
                <a:ea typeface="Times New Roman" panose="02020603050405020304" pitchFamily="18" charset="0"/>
              </a:rPr>
              <a:t> </a:t>
            </a:r>
            <a:r>
              <a:rPr lang="es-MX" b="1" dirty="0">
                <a:latin typeface="Arial" panose="020B0604020202020204" pitchFamily="34" charset="0"/>
                <a:ea typeface="Times New Roman" panose="02020603050405020304" pitchFamily="18" charset="0"/>
              </a:rPr>
              <a:t>FAM-AS </a:t>
            </a:r>
            <a:r>
              <a:rPr lang="es-MX" dirty="0">
                <a:latin typeface="Arial" panose="020B0604020202020204" pitchFamily="34" charset="0"/>
                <a:ea typeface="Times New Roman" panose="02020603050405020304" pitchFamily="18" charset="0"/>
              </a:rPr>
              <a:t>= Inversión del Recurso del Ramo 33 Fondo </a:t>
            </a:r>
            <a:r>
              <a:rPr lang="es-MX" dirty="0" err="1">
                <a:latin typeface="Arial" panose="020B0604020202020204" pitchFamily="34" charset="0"/>
                <a:ea typeface="Times New Roman" panose="02020603050405020304" pitchFamily="18" charset="0"/>
              </a:rPr>
              <a:t>V.i.</a:t>
            </a:r>
            <a:r>
              <a:rPr lang="es-MX" dirty="0">
                <a:latin typeface="Arial" panose="020B0604020202020204" pitchFamily="34" charset="0"/>
                <a:ea typeface="Times New Roman" panose="02020603050405020304" pitchFamily="18" charset="0"/>
              </a:rPr>
              <a:t>, utilizado en la compra de alimentos para los programas de la EIASA.</a:t>
            </a:r>
          </a:p>
          <a:p>
            <a:pPr marL="449580" algn="just">
              <a:spcAft>
                <a:spcPts val="0"/>
              </a:spcAft>
            </a:pPr>
            <a:endParaRPr lang="es-MX" dirty="0">
              <a:latin typeface="Arial" panose="020B0604020202020204" pitchFamily="34" charset="0"/>
              <a:ea typeface="Times New Roman" panose="02020603050405020304" pitchFamily="18" charset="0"/>
            </a:endParaRPr>
          </a:p>
          <a:p>
            <a:pPr marL="449580" algn="just">
              <a:spcAft>
                <a:spcPts val="0"/>
              </a:spcAft>
            </a:pPr>
            <a:r>
              <a:rPr lang="es-MX" b="1" dirty="0" err="1">
                <a:latin typeface="Arial" panose="020B0604020202020204" pitchFamily="34" charset="0"/>
                <a:ea typeface="Times New Roman" panose="02020603050405020304" pitchFamily="18" charset="0"/>
              </a:rPr>
              <a:t>tr</a:t>
            </a:r>
            <a:r>
              <a:rPr lang="es-MX" b="1" dirty="0">
                <a:latin typeface="Arial" panose="020B0604020202020204" pitchFamily="34" charset="0"/>
                <a:ea typeface="Times New Roman" panose="02020603050405020304" pitchFamily="18" charset="0"/>
              </a:rPr>
              <a:t> FAM-AS</a:t>
            </a:r>
            <a:r>
              <a:rPr lang="es-MX" dirty="0">
                <a:latin typeface="Arial" panose="020B0604020202020204" pitchFamily="34" charset="0"/>
                <a:ea typeface="Times New Roman" panose="02020603050405020304" pitchFamily="18" charset="0"/>
              </a:rPr>
              <a:t> = Total del Recurso del Ramo 33 Fondo </a:t>
            </a:r>
            <a:r>
              <a:rPr lang="es-MX" dirty="0" err="1">
                <a:latin typeface="Arial" panose="020B0604020202020204" pitchFamily="34" charset="0"/>
                <a:ea typeface="Times New Roman" panose="02020603050405020304" pitchFamily="18" charset="0"/>
              </a:rPr>
              <a:t>V.i.</a:t>
            </a:r>
            <a:r>
              <a:rPr lang="es-MX" dirty="0">
                <a:latin typeface="Arial" panose="020B0604020202020204" pitchFamily="34" charset="0"/>
                <a:ea typeface="Times New Roman" panose="02020603050405020304" pitchFamily="18" charset="0"/>
              </a:rPr>
              <a:t>, publicado en el Diario Oficial (DOF), para cada Entidad Federativa.</a:t>
            </a:r>
            <a:endParaRPr lang="es-MX" dirty="0">
              <a:effectLst/>
              <a:latin typeface="Arial" panose="020B0604020202020204" pitchFamily="34" charset="0"/>
              <a:ea typeface="Times New Roman" panose="02020603050405020304" pitchFamily="18" charset="0"/>
            </a:endParaRPr>
          </a:p>
        </p:txBody>
      </p:sp>
      <p:sp>
        <p:nvSpPr>
          <p:cNvPr id="2" name="CuadroTexto 1"/>
          <p:cNvSpPr txBox="1"/>
          <p:nvPr/>
        </p:nvSpPr>
        <p:spPr>
          <a:xfrm>
            <a:off x="275663" y="5324635"/>
            <a:ext cx="8491819" cy="1384995"/>
          </a:xfrm>
          <a:prstGeom prst="rect">
            <a:avLst/>
          </a:prstGeom>
          <a:noFill/>
        </p:spPr>
        <p:txBody>
          <a:bodyPr wrap="square" rtlCol="0">
            <a:spAutoFit/>
          </a:bodyPr>
          <a:lstStyle/>
          <a:p>
            <a:pPr algn="just"/>
            <a:r>
              <a:rPr lang="es-MX" sz="1400" b="1" dirty="0">
                <a:solidFill>
                  <a:srgbClr val="FF0000"/>
                </a:solidFill>
              </a:rPr>
              <a:t>Fuentes de Información</a:t>
            </a:r>
          </a:p>
          <a:p>
            <a:pPr algn="just"/>
            <a:r>
              <a:rPr lang="es-MX" sz="1400" dirty="0">
                <a:solidFill>
                  <a:srgbClr val="FF0000"/>
                </a:solidFill>
              </a:rPr>
              <a:t>*</a:t>
            </a:r>
            <a:r>
              <a:rPr lang="es-MX" sz="1400" dirty="0"/>
              <a:t>Informe Parcial de Cumplimiento del Proyecto Estatal Anual (IPPEA) de cada SEDIF</a:t>
            </a:r>
          </a:p>
          <a:p>
            <a:pPr algn="just"/>
            <a:r>
              <a:rPr lang="es-MX" sz="1400" dirty="0"/>
              <a:t>*Publicación del Diario Oficial de la Federación del </a:t>
            </a:r>
            <a:r>
              <a:rPr lang="es-MX" sz="1400" i="1" dirty="0"/>
              <a:t>ACUERDO por el que se da a conocer a los Gobiernos de las Entidades Federativas la Distribución y Calendarización para la Ministración durante el Ejercicio Fiscal, de los Recursos Correspondientes a los Ramos Generales 28 Participaciones a Entidades Federativas y Municipios, y 33 Aportaciones Federales para Entidades Federativas y Municipios, del año fiscal que corresponda.</a:t>
            </a:r>
          </a:p>
        </p:txBody>
      </p:sp>
    </p:spTree>
    <p:extLst>
      <p:ext uri="{BB962C8B-B14F-4D97-AF65-F5344CB8AC3E}">
        <p14:creationId xmlns:p14="http://schemas.microsoft.com/office/powerpoint/2010/main" val="310397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83196" y="2937681"/>
            <a:ext cx="78867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3600" b="1" dirty="0">
                <a:solidFill>
                  <a:srgbClr val="C00000"/>
                </a:solidFill>
              </a:rPr>
              <a:t>Acuses de entrega de men</a:t>
            </a:r>
            <a:r>
              <a:rPr lang="es-ES" sz="3600" b="1" dirty="0" err="1">
                <a:solidFill>
                  <a:srgbClr val="C00000"/>
                </a:solidFill>
              </a:rPr>
              <a:t>ús</a:t>
            </a:r>
            <a:endParaRPr lang="es-ES" sz="3600" b="1" dirty="0">
              <a:solidFill>
                <a:srgbClr val="C00000"/>
              </a:solidFill>
            </a:endParaRPr>
          </a:p>
          <a:p>
            <a:r>
              <a:rPr lang="es-ES" sz="3600" b="1" dirty="0">
                <a:solidFill>
                  <a:srgbClr val="C00000"/>
                </a:solidFill>
              </a:rPr>
              <a:t>Muy alto y alto grado de marginación</a:t>
            </a:r>
            <a:endParaRPr lang="es-MX" sz="3600" b="1" dirty="0">
              <a:solidFill>
                <a:srgbClr val="C00000"/>
              </a:solidFill>
            </a:endParaRPr>
          </a:p>
        </p:txBody>
      </p:sp>
    </p:spTree>
    <p:extLst>
      <p:ext uri="{BB962C8B-B14F-4D97-AF65-F5344CB8AC3E}">
        <p14:creationId xmlns:p14="http://schemas.microsoft.com/office/powerpoint/2010/main" val="392021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593726"/>
            <a:ext cx="7886700" cy="1325563"/>
          </a:xfrm>
        </p:spPr>
        <p:txBody>
          <a:bodyPr/>
          <a:lstStyle/>
          <a:p>
            <a:pPr algn="ctr"/>
            <a:r>
              <a:rPr lang="es-MX" dirty="0"/>
              <a:t>Distribución de menús (</a:t>
            </a:r>
            <a:r>
              <a:rPr lang="es-MX" b="1" dirty="0"/>
              <a:t>dm</a:t>
            </a:r>
            <a:r>
              <a:rPr lang="es-MX" dirty="0"/>
              <a:t>)</a:t>
            </a:r>
          </a:p>
        </p:txBody>
      </p:sp>
      <p:sp>
        <p:nvSpPr>
          <p:cNvPr id="3" name="Marcador de contenido 2"/>
          <p:cNvSpPr>
            <a:spLocks noGrp="1"/>
          </p:cNvSpPr>
          <p:nvPr>
            <p:ph idx="1"/>
          </p:nvPr>
        </p:nvSpPr>
        <p:spPr>
          <a:xfrm>
            <a:off x="165099" y="2044699"/>
            <a:ext cx="8813801" cy="4546601"/>
          </a:xfrm>
        </p:spPr>
        <p:txBody>
          <a:bodyPr>
            <a:normAutofit fontScale="62500" lnSpcReduction="20000"/>
          </a:bodyPr>
          <a:lstStyle/>
          <a:p>
            <a:r>
              <a:rPr lang="es-MX" b="1" dirty="0"/>
              <a:t>2do Componente</a:t>
            </a:r>
            <a:r>
              <a:rPr lang="es-MX" dirty="0"/>
              <a:t>: FORTALECIMIENTO INSTITUCIONAL </a:t>
            </a:r>
            <a:r>
              <a:rPr lang="es-MX" b="1" dirty="0"/>
              <a:t>(FI)</a:t>
            </a:r>
          </a:p>
          <a:p>
            <a:pPr lvl="1"/>
            <a:r>
              <a:rPr lang="es-MX" dirty="0"/>
              <a:t>Fortalecimiento de Programas Alimentarios  </a:t>
            </a:r>
            <a:r>
              <a:rPr lang="es-MX" b="1" dirty="0"/>
              <a:t>(FPA)</a:t>
            </a:r>
          </a:p>
          <a:p>
            <a:pPr marL="457200" lvl="1" indent="0">
              <a:buNone/>
            </a:pPr>
            <a:r>
              <a:rPr lang="es-MX" b="1" dirty="0"/>
              <a:t>FPA</a:t>
            </a:r>
            <a:r>
              <a:rPr lang="es-MX" dirty="0"/>
              <a:t>= (0.1) </a:t>
            </a:r>
            <a:r>
              <a:rPr lang="es-MX" dirty="0" err="1"/>
              <a:t>sop</a:t>
            </a:r>
            <a:r>
              <a:rPr lang="es-MX" dirty="0"/>
              <a:t> + (0.3) </a:t>
            </a:r>
            <a:r>
              <a:rPr lang="es-MX" dirty="0" err="1"/>
              <a:t>adcv</a:t>
            </a:r>
            <a:r>
              <a:rPr lang="es-MX" dirty="0"/>
              <a:t> + (0.3) </a:t>
            </a:r>
            <a:r>
              <a:rPr lang="es-MX" dirty="0" err="1"/>
              <a:t>aafp</a:t>
            </a:r>
            <a:r>
              <a:rPr lang="es-MX" dirty="0"/>
              <a:t> + (0.1) </a:t>
            </a:r>
            <a:r>
              <a:rPr lang="es-MX" dirty="0" err="1"/>
              <a:t>irem</a:t>
            </a:r>
            <a:r>
              <a:rPr lang="es-MX" dirty="0"/>
              <a:t> + </a:t>
            </a:r>
            <a:r>
              <a:rPr lang="es-MX" sz="2800" b="1" dirty="0">
                <a:solidFill>
                  <a:srgbClr val="C00000"/>
                </a:solidFill>
              </a:rPr>
              <a:t>(0.2) </a:t>
            </a:r>
            <a:r>
              <a:rPr lang="es-MX" sz="2800" b="1" dirty="0" err="1">
                <a:solidFill>
                  <a:srgbClr val="C00000"/>
                </a:solidFill>
              </a:rPr>
              <a:t>moaac</a:t>
            </a:r>
            <a:endParaRPr lang="es-MX" sz="2800" b="1" dirty="0">
              <a:solidFill>
                <a:srgbClr val="C00000"/>
              </a:solidFill>
            </a:endParaRPr>
          </a:p>
          <a:p>
            <a:pPr marL="457200" lvl="1" indent="0">
              <a:buNone/>
            </a:pPr>
            <a:r>
              <a:rPr lang="es-MX" b="1" dirty="0" err="1">
                <a:solidFill>
                  <a:srgbClr val="C00000"/>
                </a:solidFill>
              </a:rPr>
              <a:t>sop</a:t>
            </a:r>
            <a:r>
              <a:rPr lang="es-MX" b="1" dirty="0">
                <a:solidFill>
                  <a:srgbClr val="C00000"/>
                </a:solidFill>
              </a:rPr>
              <a:t>: seguimiento a la operación de los programas</a:t>
            </a:r>
          </a:p>
          <a:p>
            <a:pPr marL="457200" lvl="1" indent="0">
              <a:buNone/>
            </a:pPr>
            <a:r>
              <a:rPr lang="es-MX" b="1" dirty="0" err="1">
                <a:solidFill>
                  <a:srgbClr val="C00000"/>
                </a:solidFill>
              </a:rPr>
              <a:t>adcv</a:t>
            </a:r>
            <a:r>
              <a:rPr lang="es-MX" b="1" dirty="0">
                <a:solidFill>
                  <a:srgbClr val="C00000"/>
                </a:solidFill>
              </a:rPr>
              <a:t>: acciones de Desarrollo Comunitario Vinculadas a los Programas Alimentarios</a:t>
            </a:r>
          </a:p>
          <a:p>
            <a:pPr marL="457200" lvl="1" indent="0">
              <a:buNone/>
            </a:pPr>
            <a:r>
              <a:rPr lang="es-MX" b="1" dirty="0" err="1">
                <a:solidFill>
                  <a:srgbClr val="C00000"/>
                </a:solidFill>
              </a:rPr>
              <a:t>aafp</a:t>
            </a:r>
            <a:r>
              <a:rPr lang="es-MX" b="1" dirty="0">
                <a:solidFill>
                  <a:srgbClr val="C00000"/>
                </a:solidFill>
              </a:rPr>
              <a:t>: acciones adicionales para el Fortalecimiento de los Programas Alimentarios</a:t>
            </a:r>
          </a:p>
          <a:p>
            <a:pPr marL="457200" lvl="1" indent="0">
              <a:buNone/>
            </a:pPr>
            <a:r>
              <a:rPr lang="es-MX" b="1" dirty="0" err="1">
                <a:solidFill>
                  <a:srgbClr val="C00000"/>
                </a:solidFill>
              </a:rPr>
              <a:t>irem</a:t>
            </a:r>
            <a:r>
              <a:rPr lang="es-MX" b="1" dirty="0">
                <a:solidFill>
                  <a:srgbClr val="C00000"/>
                </a:solidFill>
              </a:rPr>
              <a:t>: inversión de Recurso Estatal y/o Municipal en los Programas Alimentarios </a:t>
            </a:r>
          </a:p>
          <a:p>
            <a:pPr marL="457200" lvl="1" indent="0">
              <a:buNone/>
            </a:pPr>
            <a:r>
              <a:rPr lang="es-MX" b="1" dirty="0" err="1">
                <a:solidFill>
                  <a:srgbClr val="C00000"/>
                </a:solidFill>
              </a:rPr>
              <a:t>moaac</a:t>
            </a:r>
            <a:r>
              <a:rPr lang="es-MX" b="1" dirty="0">
                <a:solidFill>
                  <a:srgbClr val="C00000"/>
                </a:solidFill>
              </a:rPr>
              <a:t>: material de Orientación Alimentaria y Aseguramiento de la Calidad </a:t>
            </a:r>
          </a:p>
          <a:p>
            <a:pPr lvl="2"/>
            <a:endParaRPr lang="es-MX" dirty="0"/>
          </a:p>
          <a:p>
            <a:pPr marL="914400" lvl="2" indent="0" algn="ctr">
              <a:buNone/>
            </a:pPr>
            <a:r>
              <a:rPr lang="es-MX" dirty="0" err="1"/>
              <a:t>moaac</a:t>
            </a:r>
            <a:r>
              <a:rPr lang="es-MX" dirty="0"/>
              <a:t>= </a:t>
            </a:r>
            <a:r>
              <a:rPr lang="es-MX" b="1" dirty="0"/>
              <a:t>0.40 dm</a:t>
            </a:r>
            <a:r>
              <a:rPr lang="es-MX" dirty="0"/>
              <a:t> + 0.30 </a:t>
            </a:r>
            <a:r>
              <a:rPr lang="es-MX" dirty="0" err="1"/>
              <a:t>moa</a:t>
            </a:r>
            <a:r>
              <a:rPr lang="es-MX" dirty="0"/>
              <a:t> + 0.30 </a:t>
            </a:r>
            <a:r>
              <a:rPr lang="es-MX" dirty="0" err="1"/>
              <a:t>mac</a:t>
            </a:r>
            <a:endParaRPr lang="es-MX" dirty="0"/>
          </a:p>
          <a:p>
            <a:pPr lvl="2"/>
            <a:endParaRPr lang="es-MX" dirty="0"/>
          </a:p>
          <a:p>
            <a:r>
              <a:rPr lang="es-MX" dirty="0"/>
              <a:t>20 acuses de menús -localidades de muy alta o alta marginación-</a:t>
            </a:r>
          </a:p>
          <a:p>
            <a:r>
              <a:rPr lang="es-MX" dirty="0"/>
              <a:t>Fuente de información –Consejo Nacional de Población (CONAPO 2010)-</a:t>
            </a:r>
          </a:p>
          <a:p>
            <a:endParaRPr lang="es-MX" dirty="0"/>
          </a:p>
          <a:p>
            <a:pPr marL="0" indent="0">
              <a:buNone/>
            </a:pPr>
            <a:r>
              <a:rPr lang="es-MX" dirty="0"/>
              <a:t>Propuesta </a:t>
            </a:r>
            <a:r>
              <a:rPr lang="es-MX" b="1" dirty="0">
                <a:solidFill>
                  <a:srgbClr val="C00000"/>
                </a:solidFill>
              </a:rPr>
              <a:t>ID 2019</a:t>
            </a:r>
          </a:p>
          <a:p>
            <a:pPr lvl="1"/>
            <a:r>
              <a:rPr lang="es-MX" dirty="0" err="1"/>
              <a:t>moaac</a:t>
            </a:r>
            <a:r>
              <a:rPr lang="es-MX" dirty="0"/>
              <a:t>= </a:t>
            </a:r>
            <a:r>
              <a:rPr lang="es-MX" sz="2800" b="1" dirty="0">
                <a:solidFill>
                  <a:srgbClr val="C00000"/>
                </a:solidFill>
              </a:rPr>
              <a:t>0.50 dm</a:t>
            </a:r>
            <a:r>
              <a:rPr lang="es-MX" dirty="0"/>
              <a:t> + 0.20 </a:t>
            </a:r>
            <a:r>
              <a:rPr lang="es-MX" dirty="0" err="1"/>
              <a:t>moa</a:t>
            </a:r>
            <a:r>
              <a:rPr lang="es-MX" dirty="0"/>
              <a:t> + 0.30 </a:t>
            </a:r>
            <a:r>
              <a:rPr lang="es-MX" dirty="0" err="1"/>
              <a:t>mac</a:t>
            </a:r>
            <a:endParaRPr lang="es-MX" dirty="0"/>
          </a:p>
          <a:p>
            <a:endParaRPr lang="es-MX" dirty="0"/>
          </a:p>
        </p:txBody>
      </p:sp>
    </p:spTree>
    <p:extLst>
      <p:ext uri="{BB962C8B-B14F-4D97-AF65-F5344CB8AC3E}">
        <p14:creationId xmlns:p14="http://schemas.microsoft.com/office/powerpoint/2010/main" val="333196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83196" y="2937681"/>
            <a:ext cx="78867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6000" b="1" dirty="0" smtClean="0">
                <a:solidFill>
                  <a:srgbClr val="C00000"/>
                </a:solidFill>
              </a:rPr>
              <a:t>Huertos</a:t>
            </a:r>
            <a:endParaRPr lang="es-MX" sz="6000" b="1" dirty="0">
              <a:solidFill>
                <a:srgbClr val="C00000"/>
              </a:solidFill>
            </a:endParaRPr>
          </a:p>
        </p:txBody>
      </p:sp>
    </p:spTree>
    <p:extLst>
      <p:ext uri="{BB962C8B-B14F-4D97-AF65-F5344CB8AC3E}">
        <p14:creationId xmlns:p14="http://schemas.microsoft.com/office/powerpoint/2010/main" val="617320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49" y="542926"/>
            <a:ext cx="7886700" cy="1325563"/>
          </a:xfrm>
        </p:spPr>
        <p:txBody>
          <a:bodyPr/>
          <a:lstStyle/>
          <a:p>
            <a:pPr algn="ctr"/>
            <a:r>
              <a:rPr lang="es-MX" dirty="0"/>
              <a:t>Huertos	(</a:t>
            </a:r>
            <a:r>
              <a:rPr lang="es-MX" b="1" dirty="0" err="1"/>
              <a:t>adcv</a:t>
            </a:r>
            <a:r>
              <a:rPr lang="es-MX" dirty="0"/>
              <a:t>)</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9849" y="1679578"/>
                <a:ext cx="9004301" cy="4803775"/>
              </a:xfrm>
            </p:spPr>
            <p:txBody>
              <a:bodyPr>
                <a:normAutofit fontScale="77500" lnSpcReduction="20000"/>
              </a:bodyPr>
              <a:lstStyle/>
              <a:p>
                <a:r>
                  <a:rPr lang="es-MX" b="1" dirty="0"/>
                  <a:t>2do Componente</a:t>
                </a:r>
                <a:r>
                  <a:rPr lang="es-MX" dirty="0"/>
                  <a:t>: FORTALECIMIENTO INSTITUCIONAL </a:t>
                </a:r>
                <a:r>
                  <a:rPr lang="es-MX" b="1" dirty="0"/>
                  <a:t>(FI)</a:t>
                </a:r>
              </a:p>
              <a:p>
                <a:pPr marL="457200" lvl="1" indent="0">
                  <a:buNone/>
                </a:pPr>
                <a:r>
                  <a:rPr lang="es-MX" dirty="0"/>
                  <a:t>Fortalecimiento de Programas Alimentarios  </a:t>
                </a:r>
                <a:r>
                  <a:rPr lang="es-MX" b="1" dirty="0"/>
                  <a:t>(FPA)</a:t>
                </a:r>
              </a:p>
              <a:p>
                <a:pPr marL="457200" lvl="1" indent="0" algn="ctr">
                  <a:buNone/>
                </a:pPr>
                <a:r>
                  <a:rPr lang="es-MX" b="1" dirty="0"/>
                  <a:t>FPA</a:t>
                </a:r>
                <a:r>
                  <a:rPr lang="es-MX" dirty="0"/>
                  <a:t>= (0.1) </a:t>
                </a:r>
                <a:r>
                  <a:rPr lang="es-MX" dirty="0" err="1"/>
                  <a:t>sop</a:t>
                </a:r>
                <a:r>
                  <a:rPr lang="es-MX" dirty="0"/>
                  <a:t> + </a:t>
                </a:r>
                <a:r>
                  <a:rPr lang="es-MX" sz="2800" b="1" dirty="0">
                    <a:solidFill>
                      <a:srgbClr val="C00000"/>
                    </a:solidFill>
                  </a:rPr>
                  <a:t>(0.3) </a:t>
                </a:r>
                <a:r>
                  <a:rPr lang="es-MX" sz="2800" b="1" dirty="0" err="1">
                    <a:solidFill>
                      <a:srgbClr val="C00000"/>
                    </a:solidFill>
                  </a:rPr>
                  <a:t>adcv</a:t>
                </a:r>
                <a:r>
                  <a:rPr lang="es-MX" dirty="0"/>
                  <a:t> + (0.3) </a:t>
                </a:r>
                <a:r>
                  <a:rPr lang="es-MX" dirty="0" err="1"/>
                  <a:t>aafp</a:t>
                </a:r>
                <a:r>
                  <a:rPr lang="es-MX" dirty="0"/>
                  <a:t> + (0.1) </a:t>
                </a:r>
                <a:r>
                  <a:rPr lang="es-MX" dirty="0" err="1"/>
                  <a:t>irem</a:t>
                </a:r>
                <a:r>
                  <a:rPr lang="es-MX" dirty="0"/>
                  <a:t> + (0.2) </a:t>
                </a:r>
                <a:r>
                  <a:rPr lang="es-MX" dirty="0" err="1"/>
                  <a:t>moaac</a:t>
                </a:r>
                <a:endParaRPr lang="es-MX" sz="2000" dirty="0"/>
              </a:p>
              <a:p>
                <a:pPr lvl="2"/>
                <a:endParaRPr lang="es-MX" dirty="0"/>
              </a:p>
              <a:p>
                <a:pPr marL="914400" lvl="2" indent="0" algn="ctr">
                  <a:buNone/>
                </a:pPr>
                <a:r>
                  <a:rPr lang="es-MX" dirty="0" err="1"/>
                  <a:t>adcv</a:t>
                </a:r>
                <a:r>
                  <a:rPr lang="es-MX" dirty="0"/>
                  <a:t>= 0.20 (u) + 0.20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𝑢𝑓</m:t>
                        </m:r>
                      </m:num>
                      <m:den>
                        <m:r>
                          <a:rPr lang="es-MX" b="0" i="1" smtClean="0">
                            <a:latin typeface="Cambria Math" panose="02040503050406030204" pitchFamily="18" charset="0"/>
                          </a:rPr>
                          <m:t>𝑢𝑝</m:t>
                        </m:r>
                      </m:den>
                    </m:f>
                  </m:oMath>
                </a14:m>
                <a:r>
                  <a:rPr lang="es-MX" dirty="0"/>
                  <a:t>) + 0.20 (</a:t>
                </a:r>
                <a14:m>
                  <m:oMath xmlns:m="http://schemas.openxmlformats.org/officeDocument/2006/math">
                    <m:f>
                      <m:fPr>
                        <m:ctrlPr>
                          <a:rPr lang="es-MX" i="1" smtClean="0">
                            <a:latin typeface="Cambria Math" panose="02040503050406030204" pitchFamily="18" charset="0"/>
                          </a:rPr>
                        </m:ctrlPr>
                      </m:fPr>
                      <m:num>
                        <m:r>
                          <a:rPr lang="es-MX" b="0" i="1" smtClean="0">
                            <a:latin typeface="Cambria Math" panose="02040503050406030204" pitchFamily="18" charset="0"/>
                          </a:rPr>
                          <m:t>𝑢𝑠</m:t>
                        </m:r>
                      </m:num>
                      <m:den>
                        <m:r>
                          <a:rPr lang="es-MX" b="0" i="1" smtClean="0">
                            <a:latin typeface="Cambria Math" panose="02040503050406030204" pitchFamily="18" charset="0"/>
                          </a:rPr>
                          <m:t>𝑢𝑡</m:t>
                        </m:r>
                      </m:den>
                    </m:f>
                  </m:oMath>
                </a14:m>
                <a:r>
                  <a:rPr lang="es-MX" dirty="0"/>
                  <a:t>) + </a:t>
                </a:r>
                <a:r>
                  <a:rPr lang="es-MX" b="1" dirty="0"/>
                  <a:t>0.20 (</a:t>
                </a:r>
                <a:r>
                  <a:rPr lang="es-MX" b="1" dirty="0" err="1"/>
                  <a:t>eu</a:t>
                </a:r>
                <a:r>
                  <a:rPr lang="es-MX" b="1" dirty="0"/>
                  <a:t>) </a:t>
                </a:r>
                <a:r>
                  <a:rPr lang="es-MX" dirty="0"/>
                  <a:t>+ 0.20 (k)</a:t>
                </a:r>
              </a:p>
              <a:p>
                <a:pPr lvl="2"/>
                <a:endParaRPr lang="es-MX" dirty="0"/>
              </a:p>
              <a:p>
                <a:pPr lvl="1"/>
                <a:r>
                  <a:rPr lang="es-MX" dirty="0" err="1"/>
                  <a:t>us</a:t>
                </a:r>
                <a:r>
                  <a:rPr lang="es-MX" dirty="0"/>
                  <a:t>= número de huertos supervisados </a:t>
                </a:r>
              </a:p>
              <a:p>
                <a:pPr lvl="1"/>
                <a:r>
                  <a:rPr lang="es-MX" dirty="0"/>
                  <a:t>ut= total de huertos</a:t>
                </a:r>
              </a:p>
              <a:p>
                <a:pPr lvl="1"/>
                <a:r>
                  <a:rPr lang="es-MX" dirty="0"/>
                  <a:t>k= capacitación en materia de OA a GD</a:t>
                </a:r>
              </a:p>
              <a:p>
                <a:pPr lvl="1"/>
                <a:r>
                  <a:rPr lang="es-MX" dirty="0" err="1">
                    <a:solidFill>
                      <a:srgbClr val="C00000"/>
                    </a:solidFill>
                  </a:rPr>
                  <a:t>eu</a:t>
                </a:r>
                <a:r>
                  <a:rPr lang="es-MX" dirty="0">
                    <a:solidFill>
                      <a:srgbClr val="C00000"/>
                    </a:solidFill>
                  </a:rPr>
                  <a:t>= planteles oficiales &lt; al 10%</a:t>
                </a:r>
                <a:r>
                  <a:rPr lang="es-MX" dirty="0"/>
                  <a:t>  </a:t>
                </a:r>
              </a:p>
              <a:p>
                <a:pPr lvl="2"/>
                <a:endParaRPr lang="es-MX" dirty="0"/>
              </a:p>
              <a:p>
                <a:pPr marL="0" indent="0">
                  <a:buNone/>
                </a:pPr>
                <a:r>
                  <a:rPr lang="es-MX" dirty="0"/>
                  <a:t>Propuesta </a:t>
                </a:r>
                <a:r>
                  <a:rPr lang="es-MX" b="1" dirty="0">
                    <a:solidFill>
                      <a:srgbClr val="C00000"/>
                    </a:solidFill>
                  </a:rPr>
                  <a:t>ID 2019</a:t>
                </a:r>
              </a:p>
              <a:p>
                <a:pPr marL="457200" lvl="1" indent="0" algn="ctr">
                  <a:buNone/>
                </a:pPr>
                <a:r>
                  <a:rPr lang="es-MX" sz="2600" dirty="0"/>
                  <a:t>adcv= 0.20 (u) + 0.20 (</a:t>
                </a:r>
                <a14:m>
                  <m:oMath xmlns:m="http://schemas.openxmlformats.org/officeDocument/2006/math">
                    <m:f>
                      <m:fPr>
                        <m:ctrlPr>
                          <a:rPr lang="es-MX" sz="2600" i="1" smtClean="0">
                            <a:latin typeface="Cambria Math" panose="02040503050406030204" pitchFamily="18" charset="0"/>
                          </a:rPr>
                        </m:ctrlPr>
                      </m:fPr>
                      <m:num>
                        <m:r>
                          <a:rPr lang="es-MX" sz="2600" b="0" i="1" smtClean="0">
                            <a:latin typeface="Cambria Math" panose="02040503050406030204" pitchFamily="18" charset="0"/>
                          </a:rPr>
                          <m:t>𝑢𝑓</m:t>
                        </m:r>
                      </m:num>
                      <m:den>
                        <m:r>
                          <a:rPr lang="es-MX" sz="2600" b="0" i="1" smtClean="0">
                            <a:latin typeface="Cambria Math" panose="02040503050406030204" pitchFamily="18" charset="0"/>
                          </a:rPr>
                          <m:t>𝑢𝑝</m:t>
                        </m:r>
                      </m:den>
                    </m:f>
                  </m:oMath>
                </a14:m>
                <a:r>
                  <a:rPr lang="es-MX" sz="2600" dirty="0"/>
                  <a:t>) + </a:t>
                </a:r>
                <a:r>
                  <a:rPr lang="es-MX" sz="2600" b="1" dirty="0">
                    <a:solidFill>
                      <a:srgbClr val="C00000"/>
                    </a:solidFill>
                  </a:rPr>
                  <a:t>0.30 (</a:t>
                </a:r>
                <a14:m>
                  <m:oMath xmlns:m="http://schemas.openxmlformats.org/officeDocument/2006/math">
                    <m:f>
                      <m:fPr>
                        <m:ctrlPr>
                          <a:rPr lang="es-MX" sz="2600" b="1" i="1" smtClean="0">
                            <a:solidFill>
                              <a:srgbClr val="C00000"/>
                            </a:solidFill>
                            <a:latin typeface="Cambria Math" panose="02040503050406030204" pitchFamily="18" charset="0"/>
                          </a:rPr>
                        </m:ctrlPr>
                      </m:fPr>
                      <m:num>
                        <m:r>
                          <a:rPr lang="es-MX" sz="2600" b="1" i="1" smtClean="0">
                            <a:solidFill>
                              <a:srgbClr val="C00000"/>
                            </a:solidFill>
                            <a:latin typeface="Cambria Math" panose="02040503050406030204" pitchFamily="18" charset="0"/>
                          </a:rPr>
                          <m:t>𝒖𝒔</m:t>
                        </m:r>
                      </m:num>
                      <m:den>
                        <m:r>
                          <a:rPr lang="es-MX" sz="2600" b="1" i="1" smtClean="0">
                            <a:solidFill>
                              <a:srgbClr val="C00000"/>
                            </a:solidFill>
                            <a:latin typeface="Cambria Math" panose="02040503050406030204" pitchFamily="18" charset="0"/>
                          </a:rPr>
                          <m:t>𝒖𝒕</m:t>
                        </m:r>
                      </m:den>
                    </m:f>
                  </m:oMath>
                </a14:m>
                <a:r>
                  <a:rPr lang="es-MX" sz="2600" b="1" dirty="0">
                    <a:solidFill>
                      <a:srgbClr val="C00000"/>
                    </a:solidFill>
                  </a:rPr>
                  <a:t>)</a:t>
                </a:r>
                <a:r>
                  <a:rPr lang="es-MX" sz="2600" dirty="0">
                    <a:solidFill>
                      <a:srgbClr val="C00000"/>
                    </a:solidFill>
                  </a:rPr>
                  <a:t> + </a:t>
                </a:r>
                <a:r>
                  <a:rPr lang="es-MX" sz="2600" b="1" dirty="0">
                    <a:solidFill>
                      <a:srgbClr val="C00000"/>
                    </a:solidFill>
                  </a:rPr>
                  <a:t>0.30 (k)</a:t>
                </a:r>
              </a:p>
              <a:p>
                <a:pPr lvl="1"/>
                <a:endParaRPr lang="es-MX"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9849" y="1679578"/>
                <a:ext cx="9004301" cy="4803775"/>
              </a:xfrm>
              <a:blipFill>
                <a:blip r:embed="rId2"/>
                <a:stretch>
                  <a:fillRect l="-1083" t="-2411"/>
                </a:stretch>
              </a:blipFill>
            </p:spPr>
            <p:txBody>
              <a:bodyPr/>
              <a:lstStyle/>
              <a:p>
                <a:r>
                  <a:rPr lang="es-MX">
                    <a:noFill/>
                  </a:rPr>
                  <a:t> </a:t>
                </a:r>
              </a:p>
            </p:txBody>
          </p:sp>
        </mc:Fallback>
      </mc:AlternateContent>
    </p:spTree>
    <p:extLst>
      <p:ext uri="{BB962C8B-B14F-4D97-AF65-F5344CB8AC3E}">
        <p14:creationId xmlns:p14="http://schemas.microsoft.com/office/powerpoint/2010/main" val="360898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6F4F710-2DE8-423B-A42C-DEC02F4FCD52}"/>
              </a:ext>
            </a:extLst>
          </p:cNvPr>
          <p:cNvSpPr>
            <a:spLocks noGrp="1"/>
          </p:cNvSpPr>
          <p:nvPr>
            <p:ph type="title"/>
          </p:nvPr>
        </p:nvSpPr>
        <p:spPr>
          <a:xfrm>
            <a:off x="457200" y="729384"/>
            <a:ext cx="8229600" cy="1143000"/>
          </a:xfrm>
        </p:spPr>
        <p:txBody>
          <a:bodyPr/>
          <a:lstStyle/>
          <a:p>
            <a:r>
              <a:rPr lang="es-MX" dirty="0"/>
              <a:t>INFORMES</a:t>
            </a:r>
          </a:p>
        </p:txBody>
      </p:sp>
      <p:sp>
        <p:nvSpPr>
          <p:cNvPr id="3" name="Marcador de contenido 2">
            <a:extLst>
              <a:ext uri="{FF2B5EF4-FFF2-40B4-BE49-F238E27FC236}">
                <a16:creationId xmlns="" xmlns:a16="http://schemas.microsoft.com/office/drawing/2014/main" id="{9C599EE9-071B-4ED9-AD6B-25CCA0514BCD}"/>
              </a:ext>
            </a:extLst>
          </p:cNvPr>
          <p:cNvSpPr>
            <a:spLocks noGrp="1"/>
          </p:cNvSpPr>
          <p:nvPr>
            <p:ph idx="1"/>
          </p:nvPr>
        </p:nvSpPr>
        <p:spPr>
          <a:xfrm>
            <a:off x="457200" y="1605896"/>
            <a:ext cx="8229600" cy="4525963"/>
          </a:xfrm>
        </p:spPr>
        <p:txBody>
          <a:bodyPr>
            <a:normAutofit fontScale="92500" lnSpcReduction="20000"/>
          </a:bodyPr>
          <a:lstStyle/>
          <a:p>
            <a:r>
              <a:rPr lang="es-MX" sz="2000" b="1" dirty="0"/>
              <a:t>PEA 31 ENERO 2019</a:t>
            </a:r>
          </a:p>
          <a:p>
            <a:r>
              <a:rPr lang="es-MX" sz="2000" dirty="0"/>
              <a:t>PARA ID ENTREGA T Y F, CONV Y ROP</a:t>
            </a:r>
          </a:p>
          <a:p>
            <a:r>
              <a:rPr lang="es-MX" sz="2000" dirty="0"/>
              <a:t>NO RETROALIMENTACIÓN</a:t>
            </a:r>
          </a:p>
          <a:p>
            <a:endParaRPr lang="es-MX" sz="2000" dirty="0"/>
          </a:p>
          <a:p>
            <a:r>
              <a:rPr lang="es-MX" sz="2000" b="1" dirty="0"/>
              <a:t>IPPEA 31 JULIO 2019 (EVALUARÁ ENERO-JUNIO)</a:t>
            </a:r>
          </a:p>
          <a:p>
            <a:r>
              <a:rPr lang="es-MX" sz="2000" dirty="0"/>
              <a:t>PARA ID CCN, EFF, ETC, ANÁLISIS Y ETIQUETADO</a:t>
            </a:r>
          </a:p>
          <a:p>
            <a:r>
              <a:rPr lang="es-MX" sz="2000" dirty="0"/>
              <a:t>SE QUITA ENTREGA DEL INFORME</a:t>
            </a:r>
          </a:p>
          <a:p>
            <a:r>
              <a:rPr lang="es-MX" sz="2000" dirty="0"/>
              <a:t>SI HAY RETROALIMENTACIÓN ( NOVIEMBRE, CON EFECTOS DE UN AÑO)</a:t>
            </a:r>
          </a:p>
          <a:p>
            <a:r>
              <a:rPr lang="es-MX" sz="2000" dirty="0"/>
              <a:t>DE LOS INFORMES SOLO SE CONSIDERARÁ LA PRIMERA VERSIÓN QUE SEA RECIBIDA EN EL SNDIF.</a:t>
            </a:r>
          </a:p>
          <a:p>
            <a:endParaRPr lang="es-MX" sz="1800" dirty="0"/>
          </a:p>
          <a:p>
            <a:pPr marL="0" indent="0" algn="just">
              <a:buNone/>
            </a:pPr>
            <a:r>
              <a:rPr lang="es-MX" sz="1800" b="1" dirty="0">
                <a:solidFill>
                  <a:srgbClr val="FF0000"/>
                </a:solidFill>
              </a:rPr>
              <a:t>NOTA PARA EL CASO DE ROP Y CONV, SE CONTINUARÁ TRABAJANDO DE LA MISMA MANERA, SI DURANTE EL EJERCICIO FISCAL SE ACTUALIZAN ESTOS DOCUMENTOS POSTERIOR A LA ENTREGA DEL PEA, DEBERÁN SER ENVIADOS EN EL IPPEA O ENTREGARLOS DURANTE LAS VISITAS DE SEGUIMIENTO, PARA SER CONSIDERADOS EN EL CÁLCULO DE LAS VARIABLES CORRESPONDIENTES.</a:t>
            </a:r>
          </a:p>
        </p:txBody>
      </p:sp>
    </p:spTree>
    <p:extLst>
      <p:ext uri="{BB962C8B-B14F-4D97-AF65-F5344CB8AC3E}">
        <p14:creationId xmlns:p14="http://schemas.microsoft.com/office/powerpoint/2010/main" val="682317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71" y="545599"/>
            <a:ext cx="7886700" cy="1325563"/>
          </a:xfrm>
        </p:spPr>
        <p:txBody>
          <a:bodyPr/>
          <a:lstStyle/>
          <a:p>
            <a:pPr algn="ctr"/>
            <a:r>
              <a:rPr lang="es-MX" dirty="0"/>
              <a:t>Planeación (</a:t>
            </a:r>
            <a:r>
              <a:rPr lang="es-MX" b="1" dirty="0"/>
              <a:t>pea</a:t>
            </a:r>
            <a:r>
              <a:rPr lang="es-MX" dirty="0"/>
              <a:t>)</a:t>
            </a:r>
          </a:p>
        </p:txBody>
      </p:sp>
      <p:sp>
        <p:nvSpPr>
          <p:cNvPr id="3" name="Marcador de contenido 2"/>
          <p:cNvSpPr>
            <a:spLocks noGrp="1"/>
          </p:cNvSpPr>
          <p:nvPr>
            <p:ph idx="1"/>
          </p:nvPr>
        </p:nvSpPr>
        <p:spPr>
          <a:xfrm>
            <a:off x="200527" y="1756247"/>
            <a:ext cx="8943473" cy="5087899"/>
          </a:xfrm>
        </p:spPr>
        <p:txBody>
          <a:bodyPr>
            <a:normAutofit fontScale="77500" lnSpcReduction="20000"/>
          </a:bodyPr>
          <a:lstStyle/>
          <a:p>
            <a:pPr algn="ctr"/>
            <a:r>
              <a:rPr lang="es-MX" sz="2100" b="1" dirty="0"/>
              <a:t>4to Componente</a:t>
            </a:r>
            <a:r>
              <a:rPr lang="es-MX" sz="2100" dirty="0"/>
              <a:t>: IMPLEMENTACIÓN DE LOS PROGRAMAS ALIMENTARIOS DE LA ESTRATEGIA INTEGRAL DE ASISTENCIA SOCIAL ALIMENTARIA (</a:t>
            </a:r>
            <a:r>
              <a:rPr lang="es-MX" sz="2100" b="1" dirty="0"/>
              <a:t>EIASA</a:t>
            </a:r>
            <a:r>
              <a:rPr lang="es-MX" sz="2100" dirty="0"/>
              <a:t>)</a:t>
            </a:r>
          </a:p>
          <a:p>
            <a:pPr marL="457200" lvl="1" indent="0" algn="ctr">
              <a:buNone/>
            </a:pPr>
            <a:r>
              <a:rPr lang="es-MX" sz="2100" dirty="0"/>
              <a:t>EIASA= </a:t>
            </a:r>
            <a:r>
              <a:rPr lang="es-MX" sz="2100" b="1" dirty="0">
                <a:solidFill>
                  <a:srgbClr val="C00000"/>
                </a:solidFill>
              </a:rPr>
              <a:t>(0.10)PL </a:t>
            </a:r>
            <a:r>
              <a:rPr lang="es-MX" sz="2100" dirty="0"/>
              <a:t>+ </a:t>
            </a:r>
            <a:r>
              <a:rPr lang="es-MX" sz="2100" b="1" dirty="0"/>
              <a:t>(0.30) OP</a:t>
            </a:r>
          </a:p>
          <a:p>
            <a:pPr lvl="1"/>
            <a:endParaRPr lang="es-MX" sz="1400" dirty="0"/>
          </a:p>
          <a:p>
            <a:pPr marL="0" indent="0">
              <a:buNone/>
            </a:pPr>
            <a:r>
              <a:rPr lang="es-MX" sz="1900" dirty="0"/>
              <a:t>Planeación para la implementación de los Programas Alimentarios (PL)</a:t>
            </a:r>
          </a:p>
          <a:p>
            <a:pPr marL="457200" lvl="1" indent="0">
              <a:buNone/>
            </a:pPr>
            <a:r>
              <a:rPr lang="es-MX" sz="1900" dirty="0"/>
              <a:t>PL= (0.1) </a:t>
            </a:r>
            <a:r>
              <a:rPr lang="es-MX" sz="1900" b="1" dirty="0">
                <a:solidFill>
                  <a:srgbClr val="C00000"/>
                </a:solidFill>
              </a:rPr>
              <a:t>pea</a:t>
            </a:r>
            <a:r>
              <a:rPr lang="es-MX" sz="1900" dirty="0">
                <a:solidFill>
                  <a:srgbClr val="C00000"/>
                </a:solidFill>
              </a:rPr>
              <a:t> </a:t>
            </a:r>
            <a:r>
              <a:rPr lang="es-MX" sz="1900" dirty="0"/>
              <a:t>+ (0.7) </a:t>
            </a:r>
            <a:r>
              <a:rPr lang="es-MX" sz="1900" dirty="0" err="1"/>
              <a:t>rop</a:t>
            </a:r>
            <a:r>
              <a:rPr lang="es-MX" sz="1900" dirty="0"/>
              <a:t> + (0.2) </a:t>
            </a:r>
            <a:r>
              <a:rPr lang="es-MX" sz="1900" dirty="0" err="1"/>
              <a:t>conv</a:t>
            </a:r>
            <a:endParaRPr lang="es-MX" sz="1900" dirty="0"/>
          </a:p>
          <a:p>
            <a:pPr marL="914400" lvl="2" indent="0">
              <a:buNone/>
            </a:pPr>
            <a:r>
              <a:rPr lang="es-MX" sz="1600" b="1" dirty="0"/>
              <a:t>pea</a:t>
            </a:r>
            <a:r>
              <a:rPr lang="es-MX" sz="1600" dirty="0"/>
              <a:t>= (0.5) </a:t>
            </a:r>
            <a:r>
              <a:rPr lang="es-MX" sz="1600" dirty="0" err="1"/>
              <a:t>pa</a:t>
            </a:r>
            <a:r>
              <a:rPr lang="es-MX" sz="1600" dirty="0"/>
              <a:t> + </a:t>
            </a:r>
            <a:r>
              <a:rPr lang="es-MX" b="1" dirty="0">
                <a:solidFill>
                  <a:srgbClr val="C00000"/>
                </a:solidFill>
              </a:rPr>
              <a:t>(0.2) pb </a:t>
            </a:r>
            <a:r>
              <a:rPr lang="es-MX" sz="1600" dirty="0"/>
              <a:t>+ </a:t>
            </a:r>
            <a:r>
              <a:rPr lang="es-MX" b="1" dirty="0">
                <a:solidFill>
                  <a:srgbClr val="C00000"/>
                </a:solidFill>
              </a:rPr>
              <a:t>(0.2) pc </a:t>
            </a:r>
            <a:r>
              <a:rPr lang="es-MX" sz="1600" dirty="0"/>
              <a:t>+ </a:t>
            </a:r>
            <a:r>
              <a:rPr lang="es-MX" b="1" dirty="0">
                <a:solidFill>
                  <a:srgbClr val="C00000"/>
                </a:solidFill>
              </a:rPr>
              <a:t>(0.1) </a:t>
            </a:r>
            <a:r>
              <a:rPr lang="es-MX" b="1" dirty="0" err="1">
                <a:solidFill>
                  <a:srgbClr val="C00000"/>
                </a:solidFill>
              </a:rPr>
              <a:t>pd</a:t>
            </a:r>
            <a:r>
              <a:rPr lang="es-MX" b="1" dirty="0">
                <a:solidFill>
                  <a:srgbClr val="C00000"/>
                </a:solidFill>
              </a:rPr>
              <a:t>  </a:t>
            </a:r>
            <a:endParaRPr lang="es-MX" sz="1600" b="1" dirty="0">
              <a:solidFill>
                <a:srgbClr val="C00000"/>
              </a:solidFill>
            </a:endParaRPr>
          </a:p>
          <a:p>
            <a:pPr lvl="2"/>
            <a:endParaRPr lang="es-MX" sz="1200" dirty="0"/>
          </a:p>
          <a:p>
            <a:pPr marL="0" indent="0">
              <a:buNone/>
            </a:pPr>
            <a:r>
              <a:rPr lang="es-MX" sz="1900" b="1" dirty="0" err="1"/>
              <a:t>pa</a:t>
            </a:r>
            <a:r>
              <a:rPr lang="es-MX" sz="1900" dirty="0"/>
              <a:t>= el informe y todos sus anexos se entregan en tiempo y forma</a:t>
            </a:r>
          </a:p>
          <a:p>
            <a:pPr marL="0" indent="0">
              <a:buNone/>
            </a:pPr>
            <a:r>
              <a:rPr lang="es-MX" sz="1900" b="1" dirty="0"/>
              <a:t>pb</a:t>
            </a:r>
            <a:r>
              <a:rPr lang="es-MX" sz="1900" dirty="0"/>
              <a:t>= incluyen cronogramas de las capacitaciones que forman parte de los programas alimentarios</a:t>
            </a:r>
          </a:p>
          <a:p>
            <a:pPr marL="0" indent="0">
              <a:buNone/>
            </a:pPr>
            <a:r>
              <a:rPr lang="es-MX" sz="1900" b="1" dirty="0"/>
              <a:t>pc</a:t>
            </a:r>
            <a:r>
              <a:rPr lang="es-MX" sz="1900" dirty="0"/>
              <a:t>= incluyen cartas descriptivas y material de apoyo de las capacitaciones que forman parte de los programas alimentarios </a:t>
            </a:r>
          </a:p>
          <a:p>
            <a:pPr marL="0" indent="0">
              <a:buNone/>
            </a:pPr>
            <a:r>
              <a:rPr lang="es-MX" sz="1900" b="1" dirty="0" err="1"/>
              <a:t>pd</a:t>
            </a:r>
            <a:r>
              <a:rPr lang="es-MX" sz="1900" dirty="0"/>
              <a:t>= cuentan herramientas de selección de beneficiarios</a:t>
            </a:r>
          </a:p>
          <a:p>
            <a:pPr marL="0" indent="0">
              <a:buNone/>
            </a:pPr>
            <a:endParaRPr lang="es-MX" sz="1600" dirty="0"/>
          </a:p>
          <a:p>
            <a:pPr marL="0" indent="0">
              <a:buNone/>
            </a:pPr>
            <a:endParaRPr lang="es-MX" sz="1600" dirty="0"/>
          </a:p>
          <a:p>
            <a:pPr marL="0" indent="0">
              <a:buNone/>
            </a:pPr>
            <a:r>
              <a:rPr lang="es-MX" sz="1900" dirty="0"/>
              <a:t>Propuesta </a:t>
            </a:r>
            <a:r>
              <a:rPr lang="es-MX" sz="1900" b="1" dirty="0">
                <a:solidFill>
                  <a:srgbClr val="C00000"/>
                </a:solidFill>
              </a:rPr>
              <a:t>ID 2019</a:t>
            </a:r>
          </a:p>
          <a:p>
            <a:pPr marL="457200" lvl="1" indent="0">
              <a:buNone/>
            </a:pPr>
            <a:r>
              <a:rPr lang="es-MX" sz="2200" b="1" dirty="0">
                <a:solidFill>
                  <a:srgbClr val="C00000"/>
                </a:solidFill>
              </a:rPr>
              <a:t>pb</a:t>
            </a:r>
            <a:r>
              <a:rPr lang="es-MX" sz="1700" dirty="0"/>
              <a:t>= </a:t>
            </a:r>
            <a:r>
              <a:rPr lang="es-MX" sz="1700" dirty="0">
                <a:solidFill>
                  <a:srgbClr val="C00000"/>
                </a:solidFill>
              </a:rPr>
              <a:t>se elimina</a:t>
            </a:r>
          </a:p>
          <a:p>
            <a:pPr marL="457200" lvl="1" indent="0">
              <a:buNone/>
            </a:pPr>
            <a:r>
              <a:rPr lang="es-MX" sz="2200" b="1" dirty="0">
                <a:solidFill>
                  <a:srgbClr val="C00000"/>
                </a:solidFill>
              </a:rPr>
              <a:t>pc</a:t>
            </a:r>
            <a:r>
              <a:rPr lang="es-MX" sz="1700" dirty="0">
                <a:solidFill>
                  <a:srgbClr val="C00000"/>
                </a:solidFill>
              </a:rPr>
              <a:t>= se elimina</a:t>
            </a:r>
          </a:p>
          <a:p>
            <a:pPr marL="457200" lvl="1" indent="0">
              <a:buNone/>
            </a:pPr>
            <a:r>
              <a:rPr lang="es-MX" sz="2200" b="1" dirty="0" err="1">
                <a:solidFill>
                  <a:srgbClr val="C00000"/>
                </a:solidFill>
              </a:rPr>
              <a:t>pd</a:t>
            </a:r>
            <a:r>
              <a:rPr lang="es-MX" sz="1700" dirty="0">
                <a:solidFill>
                  <a:srgbClr val="C00000"/>
                </a:solidFill>
              </a:rPr>
              <a:t>= se elimina</a:t>
            </a:r>
          </a:p>
          <a:p>
            <a:pPr marL="457200" lvl="1" indent="0">
              <a:buNone/>
            </a:pPr>
            <a:endParaRPr lang="es-MX" sz="1700" dirty="0">
              <a:solidFill>
                <a:srgbClr val="C00000"/>
              </a:solidFill>
            </a:endParaRPr>
          </a:p>
          <a:p>
            <a:pPr marL="457200" lvl="1" indent="0">
              <a:buNone/>
            </a:pPr>
            <a:r>
              <a:rPr lang="es-MX" sz="3100" b="1" dirty="0"/>
              <a:t>pea</a:t>
            </a:r>
            <a:r>
              <a:rPr lang="es-MX" sz="2300" dirty="0"/>
              <a:t>= </a:t>
            </a:r>
            <a:r>
              <a:rPr lang="es-MX" sz="3600" b="1" dirty="0">
                <a:solidFill>
                  <a:srgbClr val="C00000"/>
                </a:solidFill>
              </a:rPr>
              <a:t>(0.1) </a:t>
            </a:r>
            <a:r>
              <a:rPr lang="es-MX" sz="3600" b="1" dirty="0" err="1">
                <a:solidFill>
                  <a:srgbClr val="C00000"/>
                </a:solidFill>
              </a:rPr>
              <a:t>pa</a:t>
            </a:r>
            <a:r>
              <a:rPr lang="es-MX" sz="3600" b="1" dirty="0">
                <a:solidFill>
                  <a:srgbClr val="C00000"/>
                </a:solidFill>
              </a:rPr>
              <a:t> </a:t>
            </a:r>
            <a:endParaRPr lang="es-MX" sz="2300" dirty="0">
              <a:solidFill>
                <a:srgbClr val="C00000"/>
              </a:solidFill>
            </a:endParaRPr>
          </a:p>
        </p:txBody>
      </p:sp>
    </p:spTree>
    <p:extLst>
      <p:ext uri="{BB962C8B-B14F-4D97-AF65-F5344CB8AC3E}">
        <p14:creationId xmlns:p14="http://schemas.microsoft.com/office/powerpoint/2010/main" val="846413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71" y="545599"/>
            <a:ext cx="7886700" cy="1325563"/>
          </a:xfrm>
        </p:spPr>
        <p:txBody>
          <a:bodyPr/>
          <a:lstStyle/>
          <a:p>
            <a:pPr algn="ctr"/>
            <a:r>
              <a:rPr lang="es-MX" dirty="0"/>
              <a:t>Operación (</a:t>
            </a:r>
            <a:r>
              <a:rPr lang="es-MX" b="1" dirty="0" err="1"/>
              <a:t>ippea</a:t>
            </a:r>
            <a:r>
              <a:rPr lang="es-MX" dirty="0"/>
              <a:t>)</a:t>
            </a:r>
          </a:p>
        </p:txBody>
      </p:sp>
      <p:sp>
        <p:nvSpPr>
          <p:cNvPr id="3" name="Marcador de contenido 2"/>
          <p:cNvSpPr>
            <a:spLocks noGrp="1"/>
          </p:cNvSpPr>
          <p:nvPr>
            <p:ph idx="1"/>
          </p:nvPr>
        </p:nvSpPr>
        <p:spPr>
          <a:xfrm>
            <a:off x="136723" y="1530100"/>
            <a:ext cx="8943473" cy="4782301"/>
          </a:xfrm>
        </p:spPr>
        <p:txBody>
          <a:bodyPr>
            <a:normAutofit fontScale="70000" lnSpcReduction="20000"/>
          </a:bodyPr>
          <a:lstStyle/>
          <a:p>
            <a:pPr algn="ctr"/>
            <a:r>
              <a:rPr lang="es-MX" b="1" dirty="0"/>
              <a:t>4to Componente</a:t>
            </a:r>
            <a:r>
              <a:rPr lang="es-MX" dirty="0"/>
              <a:t>: IMPLEMENTACIÓN DE LOS PROGRAMAS ALIMENTARIOS DE LA ESTRATEGIA INTEGRAL DE ASISTENCIA SOCIAL ALIMENTARIA (</a:t>
            </a:r>
            <a:r>
              <a:rPr lang="es-MX" b="1" dirty="0"/>
              <a:t>EIASA</a:t>
            </a:r>
            <a:r>
              <a:rPr lang="es-MX" dirty="0"/>
              <a:t>)</a:t>
            </a:r>
          </a:p>
          <a:p>
            <a:pPr marL="457200" lvl="1" indent="0" algn="ctr">
              <a:buNone/>
            </a:pPr>
            <a:r>
              <a:rPr lang="es-MX" dirty="0"/>
              <a:t>EIASA= (0.10)PL + </a:t>
            </a:r>
            <a:r>
              <a:rPr lang="es-MX" sz="2800" b="1" dirty="0">
                <a:solidFill>
                  <a:srgbClr val="C00000"/>
                </a:solidFill>
              </a:rPr>
              <a:t>(0.30) OP</a:t>
            </a:r>
            <a:endParaRPr lang="es-MX" b="1" dirty="0">
              <a:solidFill>
                <a:srgbClr val="C00000"/>
              </a:solidFill>
            </a:endParaRPr>
          </a:p>
          <a:p>
            <a:pPr lvl="1"/>
            <a:endParaRPr lang="es-MX" dirty="0"/>
          </a:p>
          <a:p>
            <a:pPr marL="0" indent="0">
              <a:buNone/>
            </a:pPr>
            <a:r>
              <a:rPr lang="es-MX" dirty="0"/>
              <a:t>Operación de los Programas Alimentarios (OP)</a:t>
            </a:r>
          </a:p>
          <a:p>
            <a:pPr marL="457200" lvl="1" indent="0">
              <a:buNone/>
            </a:pPr>
            <a:r>
              <a:rPr lang="es-MX" dirty="0"/>
              <a:t>OP= (0.1) </a:t>
            </a:r>
            <a:r>
              <a:rPr lang="es-MX" b="1" dirty="0" err="1">
                <a:solidFill>
                  <a:srgbClr val="C00000"/>
                </a:solidFill>
              </a:rPr>
              <a:t>ippea</a:t>
            </a:r>
            <a:r>
              <a:rPr lang="es-MX" dirty="0">
                <a:solidFill>
                  <a:srgbClr val="C00000"/>
                </a:solidFill>
              </a:rPr>
              <a:t> </a:t>
            </a:r>
            <a:r>
              <a:rPr lang="es-MX" dirty="0"/>
              <a:t>+ (0.5) </a:t>
            </a:r>
            <a:r>
              <a:rPr lang="es-MX" dirty="0" err="1"/>
              <a:t>ccn</a:t>
            </a:r>
            <a:r>
              <a:rPr lang="es-MX" dirty="0"/>
              <a:t> + (0.1) </a:t>
            </a:r>
            <a:r>
              <a:rPr lang="es-MX" dirty="0" err="1"/>
              <a:t>fyv</a:t>
            </a:r>
            <a:r>
              <a:rPr lang="es-MX" dirty="0"/>
              <a:t> + (0.3) </a:t>
            </a:r>
            <a:r>
              <a:rPr lang="es-MX" dirty="0" err="1"/>
              <a:t>cetc</a:t>
            </a:r>
            <a:endParaRPr lang="es-MX" dirty="0"/>
          </a:p>
          <a:p>
            <a:pPr marL="914400" lvl="2" indent="0">
              <a:buNone/>
            </a:pPr>
            <a:r>
              <a:rPr lang="es-MX" sz="2400" b="1" dirty="0" err="1"/>
              <a:t>ippea</a:t>
            </a:r>
            <a:r>
              <a:rPr lang="es-MX" dirty="0"/>
              <a:t>= </a:t>
            </a:r>
            <a:r>
              <a:rPr lang="es-MX" sz="3300" b="1" dirty="0">
                <a:solidFill>
                  <a:srgbClr val="C00000"/>
                </a:solidFill>
              </a:rPr>
              <a:t>(0.50) </a:t>
            </a:r>
            <a:r>
              <a:rPr lang="es-MX" sz="3300" b="1" dirty="0" err="1">
                <a:solidFill>
                  <a:srgbClr val="C00000"/>
                </a:solidFill>
              </a:rPr>
              <a:t>ef</a:t>
            </a:r>
            <a:r>
              <a:rPr lang="es-MX" sz="3300" b="1" dirty="0">
                <a:solidFill>
                  <a:srgbClr val="C00000"/>
                </a:solidFill>
              </a:rPr>
              <a:t> </a:t>
            </a:r>
            <a:r>
              <a:rPr lang="es-MX" sz="2400" dirty="0"/>
              <a:t>+ </a:t>
            </a:r>
            <a:r>
              <a:rPr lang="es-MX" sz="3300" b="1" dirty="0">
                <a:solidFill>
                  <a:srgbClr val="C00000"/>
                </a:solidFill>
              </a:rPr>
              <a:t>(0.25) </a:t>
            </a:r>
            <a:r>
              <a:rPr lang="es-MX" sz="3300" b="1" dirty="0" err="1">
                <a:solidFill>
                  <a:srgbClr val="C00000"/>
                </a:solidFill>
              </a:rPr>
              <a:t>pbi</a:t>
            </a:r>
            <a:r>
              <a:rPr lang="es-MX" sz="3300" b="1" dirty="0">
                <a:solidFill>
                  <a:srgbClr val="C00000"/>
                </a:solidFill>
              </a:rPr>
              <a:t> </a:t>
            </a:r>
            <a:r>
              <a:rPr lang="es-MX" sz="2400" dirty="0"/>
              <a:t>+ </a:t>
            </a:r>
            <a:r>
              <a:rPr lang="es-MX" sz="3300" b="1" dirty="0">
                <a:solidFill>
                  <a:srgbClr val="C00000"/>
                </a:solidFill>
              </a:rPr>
              <a:t>(0.25) </a:t>
            </a:r>
            <a:r>
              <a:rPr lang="es-MX" sz="3300" b="1" dirty="0" err="1">
                <a:solidFill>
                  <a:srgbClr val="C00000"/>
                </a:solidFill>
              </a:rPr>
              <a:t>pci</a:t>
            </a:r>
            <a:endParaRPr lang="es-MX" b="1" dirty="0">
              <a:solidFill>
                <a:srgbClr val="C00000"/>
              </a:solidFill>
            </a:endParaRPr>
          </a:p>
          <a:p>
            <a:pPr lvl="2"/>
            <a:endParaRPr lang="es-MX" dirty="0"/>
          </a:p>
          <a:p>
            <a:pPr marL="0" indent="0">
              <a:buNone/>
            </a:pPr>
            <a:r>
              <a:rPr lang="es-MX" b="1" dirty="0" err="1"/>
              <a:t>ef</a:t>
            </a:r>
            <a:r>
              <a:rPr lang="es-MX" dirty="0"/>
              <a:t>= el informe y todos sus anexos se entregan en tiempo y forma</a:t>
            </a:r>
          </a:p>
          <a:p>
            <a:pPr marL="0" indent="0">
              <a:buNone/>
            </a:pPr>
            <a:r>
              <a:rPr lang="es-MX" b="1" dirty="0" err="1"/>
              <a:t>pbi</a:t>
            </a:r>
            <a:r>
              <a:rPr lang="es-MX" dirty="0"/>
              <a:t>= incluyen cronogramas de las capacitaciones que forman parte de los programas alimentarios</a:t>
            </a:r>
          </a:p>
          <a:p>
            <a:pPr marL="0" indent="0">
              <a:buNone/>
            </a:pPr>
            <a:r>
              <a:rPr lang="es-MX" b="1" dirty="0" err="1"/>
              <a:t>pci</a:t>
            </a:r>
            <a:r>
              <a:rPr lang="es-MX" dirty="0"/>
              <a:t>= incluyen cartas descriptivas y material de apoyo de las capacitaciones que forman parte de los programas alimentarios </a:t>
            </a:r>
          </a:p>
          <a:p>
            <a:pPr marL="457200" lvl="1" indent="0">
              <a:buNone/>
            </a:pPr>
            <a:endParaRPr lang="es-MX" sz="2800" dirty="0">
              <a:solidFill>
                <a:srgbClr val="C00000"/>
              </a:solidFill>
            </a:endParaRPr>
          </a:p>
          <a:p>
            <a:pPr marL="457200" lvl="1" indent="0">
              <a:buNone/>
            </a:pPr>
            <a:endParaRPr lang="es-MX" sz="2800" dirty="0">
              <a:solidFill>
                <a:srgbClr val="C00000"/>
              </a:solidFill>
            </a:endParaRPr>
          </a:p>
        </p:txBody>
      </p:sp>
    </p:spTree>
    <p:extLst>
      <p:ext uri="{BB962C8B-B14F-4D97-AF65-F5344CB8AC3E}">
        <p14:creationId xmlns:p14="http://schemas.microsoft.com/office/powerpoint/2010/main" val="1939475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71" y="545599"/>
            <a:ext cx="7886700" cy="1325563"/>
          </a:xfrm>
        </p:spPr>
        <p:txBody>
          <a:bodyPr/>
          <a:lstStyle/>
          <a:p>
            <a:pPr algn="ctr"/>
            <a:r>
              <a:rPr lang="es-MX" dirty="0"/>
              <a:t>Operación (</a:t>
            </a:r>
            <a:r>
              <a:rPr lang="es-MX" b="1" dirty="0" err="1"/>
              <a:t>ippea</a:t>
            </a:r>
            <a:r>
              <a:rPr lang="es-MX" dirty="0"/>
              <a:t>)</a:t>
            </a:r>
          </a:p>
        </p:txBody>
      </p:sp>
      <p:sp>
        <p:nvSpPr>
          <p:cNvPr id="3" name="Marcador de contenido 2"/>
          <p:cNvSpPr>
            <a:spLocks noGrp="1"/>
          </p:cNvSpPr>
          <p:nvPr>
            <p:ph idx="1"/>
          </p:nvPr>
        </p:nvSpPr>
        <p:spPr>
          <a:xfrm>
            <a:off x="116305" y="1871162"/>
            <a:ext cx="8943473" cy="4782301"/>
          </a:xfrm>
        </p:spPr>
        <p:txBody>
          <a:bodyPr>
            <a:normAutofit/>
          </a:bodyPr>
          <a:lstStyle/>
          <a:p>
            <a:pPr marL="0" indent="0">
              <a:buNone/>
            </a:pPr>
            <a:r>
              <a:rPr lang="es-MX" sz="2400" dirty="0"/>
              <a:t>Propuesta </a:t>
            </a:r>
            <a:r>
              <a:rPr lang="es-MX" sz="2400" b="1" dirty="0">
                <a:solidFill>
                  <a:srgbClr val="C00000"/>
                </a:solidFill>
              </a:rPr>
              <a:t>ID 2019</a:t>
            </a:r>
          </a:p>
          <a:p>
            <a:pPr marL="457200" lvl="1" indent="0">
              <a:buNone/>
            </a:pPr>
            <a:r>
              <a:rPr lang="es-MX" b="1" dirty="0" err="1">
                <a:solidFill>
                  <a:srgbClr val="C00000"/>
                </a:solidFill>
              </a:rPr>
              <a:t>ef</a:t>
            </a:r>
            <a:r>
              <a:rPr lang="es-MX" b="1" dirty="0">
                <a:solidFill>
                  <a:srgbClr val="C00000"/>
                </a:solidFill>
              </a:rPr>
              <a:t>=</a:t>
            </a:r>
            <a:r>
              <a:rPr lang="es-MX" sz="3200" b="1" dirty="0">
                <a:solidFill>
                  <a:srgbClr val="C00000"/>
                </a:solidFill>
              </a:rPr>
              <a:t> </a:t>
            </a:r>
            <a:r>
              <a:rPr lang="es-MX" sz="2400" dirty="0">
                <a:solidFill>
                  <a:srgbClr val="C00000"/>
                </a:solidFill>
              </a:rPr>
              <a:t>se elimina</a:t>
            </a:r>
          </a:p>
          <a:p>
            <a:pPr marL="457200" lvl="1" indent="0">
              <a:buNone/>
            </a:pPr>
            <a:r>
              <a:rPr lang="es-MX" b="1" dirty="0" err="1">
                <a:solidFill>
                  <a:srgbClr val="C00000"/>
                </a:solidFill>
              </a:rPr>
              <a:t>pbi</a:t>
            </a:r>
            <a:r>
              <a:rPr lang="es-MX" sz="2000" dirty="0">
                <a:solidFill>
                  <a:srgbClr val="C00000"/>
                </a:solidFill>
              </a:rPr>
              <a:t>=</a:t>
            </a:r>
            <a:r>
              <a:rPr lang="es-MX" sz="2400" dirty="0">
                <a:solidFill>
                  <a:srgbClr val="C00000"/>
                </a:solidFill>
              </a:rPr>
              <a:t> se elimina</a:t>
            </a:r>
          </a:p>
          <a:p>
            <a:pPr marL="457200" lvl="1" indent="0">
              <a:buNone/>
            </a:pPr>
            <a:r>
              <a:rPr lang="es-MX" b="1" dirty="0" err="1">
                <a:solidFill>
                  <a:srgbClr val="C00000"/>
                </a:solidFill>
              </a:rPr>
              <a:t>pci</a:t>
            </a:r>
            <a:r>
              <a:rPr lang="es-MX" sz="2000" dirty="0"/>
              <a:t>=</a:t>
            </a:r>
            <a:r>
              <a:rPr lang="es-MX" sz="2400" dirty="0"/>
              <a:t> </a:t>
            </a:r>
            <a:r>
              <a:rPr lang="es-MX" sz="2400" dirty="0">
                <a:solidFill>
                  <a:srgbClr val="C00000"/>
                </a:solidFill>
              </a:rPr>
              <a:t>Incluye cartas descriptivas de las capacitaciones en materia de orientación alimentaria</a:t>
            </a:r>
          </a:p>
          <a:p>
            <a:pPr marL="457200" lvl="1" indent="0">
              <a:buNone/>
            </a:pPr>
            <a:r>
              <a:rPr lang="es-MX" b="1" dirty="0" err="1"/>
              <a:t>ippea</a:t>
            </a:r>
            <a:r>
              <a:rPr lang="es-MX" dirty="0"/>
              <a:t>= </a:t>
            </a:r>
            <a:r>
              <a:rPr lang="es-MX" sz="4000" b="1" dirty="0">
                <a:solidFill>
                  <a:srgbClr val="C00000"/>
                </a:solidFill>
              </a:rPr>
              <a:t>(0.02) </a:t>
            </a:r>
            <a:r>
              <a:rPr lang="es-MX" sz="4000" b="1" dirty="0" err="1">
                <a:solidFill>
                  <a:srgbClr val="C00000"/>
                </a:solidFill>
              </a:rPr>
              <a:t>pci</a:t>
            </a:r>
            <a:endParaRPr lang="es-MX" b="1" dirty="0">
              <a:solidFill>
                <a:srgbClr val="C00000"/>
              </a:solidFill>
            </a:endParaRPr>
          </a:p>
          <a:p>
            <a:pPr marL="457200" lvl="1" indent="0">
              <a:buNone/>
            </a:pPr>
            <a:endParaRPr lang="es-MX" sz="2800" dirty="0">
              <a:solidFill>
                <a:srgbClr val="C00000"/>
              </a:solidFill>
            </a:endParaRPr>
          </a:p>
          <a:p>
            <a:pPr marL="457200" lvl="1" indent="0">
              <a:buNone/>
            </a:pPr>
            <a:r>
              <a:rPr lang="es-MX" dirty="0"/>
              <a:t>OP= </a:t>
            </a:r>
            <a:r>
              <a:rPr lang="es-MX" b="1" dirty="0">
                <a:solidFill>
                  <a:srgbClr val="C00000"/>
                </a:solidFill>
              </a:rPr>
              <a:t>(0.02) </a:t>
            </a:r>
            <a:r>
              <a:rPr lang="es-MX" b="1" dirty="0" err="1">
                <a:solidFill>
                  <a:srgbClr val="C00000"/>
                </a:solidFill>
              </a:rPr>
              <a:t>pci</a:t>
            </a:r>
            <a:r>
              <a:rPr lang="es-MX" dirty="0">
                <a:solidFill>
                  <a:srgbClr val="C00000"/>
                </a:solidFill>
              </a:rPr>
              <a:t> </a:t>
            </a:r>
            <a:r>
              <a:rPr lang="es-MX" dirty="0"/>
              <a:t>+ (0.50) </a:t>
            </a:r>
            <a:r>
              <a:rPr lang="es-MX" dirty="0" err="1"/>
              <a:t>ccn</a:t>
            </a:r>
            <a:r>
              <a:rPr lang="es-MX" dirty="0"/>
              <a:t> + (0.10) </a:t>
            </a:r>
            <a:r>
              <a:rPr lang="es-MX" dirty="0" err="1"/>
              <a:t>fyv</a:t>
            </a:r>
            <a:r>
              <a:rPr lang="es-MX" dirty="0"/>
              <a:t> + </a:t>
            </a:r>
            <a:r>
              <a:rPr lang="es-MX" b="1" dirty="0">
                <a:solidFill>
                  <a:srgbClr val="C00000"/>
                </a:solidFill>
              </a:rPr>
              <a:t>(0.38) </a:t>
            </a:r>
            <a:r>
              <a:rPr lang="es-MX" b="1" dirty="0" err="1">
                <a:solidFill>
                  <a:srgbClr val="C00000"/>
                </a:solidFill>
              </a:rPr>
              <a:t>cetc</a:t>
            </a:r>
            <a:endParaRPr lang="es-MX" b="1" dirty="0">
              <a:solidFill>
                <a:srgbClr val="C00000"/>
              </a:solidFill>
            </a:endParaRPr>
          </a:p>
          <a:p>
            <a:pPr marL="457200" lvl="1" indent="0">
              <a:buNone/>
            </a:pPr>
            <a:endParaRPr lang="es-MX" sz="2800" dirty="0">
              <a:solidFill>
                <a:srgbClr val="C00000"/>
              </a:solidFill>
            </a:endParaRPr>
          </a:p>
        </p:txBody>
      </p:sp>
    </p:spTree>
    <p:extLst>
      <p:ext uri="{BB962C8B-B14F-4D97-AF65-F5344CB8AC3E}">
        <p14:creationId xmlns:p14="http://schemas.microsoft.com/office/powerpoint/2010/main" val="375727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628650" y="533383"/>
            <a:ext cx="7886700" cy="994172"/>
          </a:xfrm>
        </p:spPr>
        <p:txBody>
          <a:bodyPr>
            <a:normAutofit fontScale="90000"/>
          </a:bodyPr>
          <a:lstStyle/>
          <a:p>
            <a:r>
              <a:rPr lang="es-MX" sz="3600" b="1" dirty="0"/>
              <a:t>Acuerdos y Compromisos Alimentación 2017</a:t>
            </a:r>
            <a:r>
              <a:rPr lang="es-MX" sz="3600" dirty="0"/>
              <a:t>.</a:t>
            </a:r>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690080563"/>
              </p:ext>
            </p:extLst>
          </p:nvPr>
        </p:nvGraphicFramePr>
        <p:xfrm>
          <a:off x="992132" y="1379637"/>
          <a:ext cx="7159736" cy="5185537"/>
        </p:xfrm>
        <a:graphic>
          <a:graphicData uri="http://schemas.openxmlformats.org/drawingml/2006/table">
            <a:tbl>
              <a:tblPr firstRow="1" firstCol="1" bandRow="1"/>
              <a:tblGrid>
                <a:gridCol w="3579868">
                  <a:extLst>
                    <a:ext uri="{9D8B030D-6E8A-4147-A177-3AD203B41FA5}">
                      <a16:colId xmlns="" xmlns:a16="http://schemas.microsoft.com/office/drawing/2014/main" val="20000"/>
                    </a:ext>
                  </a:extLst>
                </a:gridCol>
                <a:gridCol w="3579868">
                  <a:extLst>
                    <a:ext uri="{9D8B030D-6E8A-4147-A177-3AD203B41FA5}">
                      <a16:colId xmlns="" xmlns:a16="http://schemas.microsoft.com/office/drawing/2014/main" val="20001"/>
                    </a:ext>
                  </a:extLst>
                </a:gridCol>
              </a:tblGrid>
              <a:tr h="234901">
                <a:tc>
                  <a:txBody>
                    <a:bodyPr/>
                    <a:lstStyle/>
                    <a:p>
                      <a:pPr algn="ctr">
                        <a:lnSpc>
                          <a:spcPct val="107000"/>
                        </a:lnSpc>
                        <a:spcAft>
                          <a:spcPts val="0"/>
                        </a:spcAft>
                      </a:pPr>
                      <a:r>
                        <a:rPr lang="es-MX"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ACUERDO</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07000"/>
                        </a:lnSpc>
                        <a:spcAft>
                          <a:spcPts val="0"/>
                        </a:spcAft>
                      </a:pPr>
                      <a:r>
                        <a:rPr lang="es-MX"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AVANCE</a:t>
                      </a:r>
                      <a:endParaRPr lang="es-MX"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 xmlns:a16="http://schemas.microsoft.com/office/drawing/2014/main" val="10000"/>
                  </a:ext>
                </a:extLst>
              </a:tr>
              <a:tr h="469800">
                <a:tc>
                  <a:txBody>
                    <a:bodyPr/>
                    <a:lstStyle/>
                    <a:p>
                      <a:pPr>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Los SEDIF entregarán su informe de PEA 2018 el 31 de enero de 2018.</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32 Proyectos recibidos.</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704701">
                <a:tc>
                  <a:txBody>
                    <a:bodyPr/>
                    <a:lstStyle/>
                    <a:p>
                      <a:pPr>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Los SEDIF entregarán Especificaciones Técnicas de Calidad (ETC) el 30 de marzo de 2018.</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32 ETC recibidas.</a:t>
                      </a:r>
                    </a:p>
                    <a:p>
                      <a:pPr>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69800">
                <a:tc>
                  <a:txBody>
                    <a:bodyPr/>
                    <a:lstStyle/>
                    <a:p>
                      <a:pPr>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Los SEDIF entregarán los Anexos E y F el 31 de agosto de 2018.</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32 Anexos E y F recibidos.</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69800">
                <a:tc>
                  <a:txBody>
                    <a:bodyPr/>
                    <a:lstStyle/>
                    <a:p>
                      <a:pPr>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Los SEDIF entregarán su documento de IPPEA 2018 el 31 de enero de 2018.</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32 IPPEA recibidos.</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69800">
                <a:tc>
                  <a:txBody>
                    <a:bodyPr/>
                    <a:lstStyle/>
                    <a:p>
                      <a:pPr>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Los SEDIF enviarán su carpeta de etiquetas el 28 de septiembre de 2018.</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32 </a:t>
                      </a:r>
                      <a:r>
                        <a:rPr lang="es-MX" sz="1500" dirty="0">
                          <a:effectLst/>
                          <a:latin typeface="Calibri" panose="020F0502020204030204" pitchFamily="34" charset="0"/>
                          <a:ea typeface="Calibri" panose="020F0502020204030204" pitchFamily="34" charset="0"/>
                          <a:cs typeface="Times New Roman" panose="02020603050405020304" pitchFamily="18" charset="0"/>
                        </a:rPr>
                        <a:t>Carpetas de Etiquetas recibidas.</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69800">
                <a:tc>
                  <a:txBody>
                    <a:bodyPr/>
                    <a:lstStyle/>
                    <a:p>
                      <a:pPr>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Elaboración de indicador para medir aplicación del recurso del ramo 33 FAM-AS.</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Se elaboró e integrará al ID 2019.</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704701">
                <a:tc>
                  <a:txBody>
                    <a:bodyPr/>
                    <a:lstStyle/>
                    <a:p>
                      <a:pPr algn="just">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Se integrará un Directorio de los Sistemas Estatales, que estará disponible en el micrositio de la DGADC.</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a:effectLst/>
                          <a:latin typeface="Calibri" panose="020F0502020204030204" pitchFamily="34" charset="0"/>
                          <a:ea typeface="Calibri" panose="020F0502020204030204" pitchFamily="34" charset="0"/>
                          <a:cs typeface="Times New Roman" panose="02020603050405020304" pitchFamily="18" charset="0"/>
                        </a:rPr>
                        <a:t>Se puso el Directorio de Alimentación a disposición en el mircositio.</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939601">
                <a:tc>
                  <a:txBody>
                    <a:bodyPr/>
                    <a:lstStyle/>
                    <a:p>
                      <a:pPr algn="just">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El Sistema Nacional DIF subirá al </a:t>
                      </a:r>
                      <a:r>
                        <a:rPr lang="es-MX" sz="1500" dirty="0" err="1">
                          <a:effectLst/>
                          <a:latin typeface="Calibri" panose="020F0502020204030204" pitchFamily="34" charset="0"/>
                          <a:ea typeface="Calibri" panose="020F0502020204030204" pitchFamily="34" charset="0"/>
                          <a:cs typeface="Times New Roman" panose="02020603050405020304" pitchFamily="18" charset="0"/>
                        </a:rPr>
                        <a:t>micrositio</a:t>
                      </a:r>
                      <a:r>
                        <a:rPr lang="es-MX" sz="1500" dirty="0">
                          <a:effectLst/>
                          <a:latin typeface="Calibri" panose="020F0502020204030204" pitchFamily="34" charset="0"/>
                          <a:ea typeface="Calibri" panose="020F0502020204030204" pitchFamily="34" charset="0"/>
                          <a:cs typeface="Times New Roman" panose="02020603050405020304" pitchFamily="18" charset="0"/>
                        </a:rPr>
                        <a:t> las presentaciones e información del XVII Encuentro Nacional de Alimentación y Desarrollo Comunitario</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MX" sz="1500" dirty="0">
                          <a:effectLst/>
                          <a:latin typeface="Calibri" panose="020F0502020204030204" pitchFamily="34" charset="0"/>
                          <a:ea typeface="Calibri" panose="020F0502020204030204" pitchFamily="34" charset="0"/>
                          <a:cs typeface="Times New Roman" panose="02020603050405020304" pitchFamily="18" charset="0"/>
                        </a:rPr>
                        <a:t>Se pusieron las presentaciones  e información del Encuentro a disposición en el </a:t>
                      </a:r>
                      <a:r>
                        <a:rPr lang="es-MX" sz="1500" dirty="0" err="1">
                          <a:effectLst/>
                          <a:latin typeface="Calibri" panose="020F0502020204030204" pitchFamily="34" charset="0"/>
                          <a:ea typeface="Calibri" panose="020F0502020204030204" pitchFamily="34" charset="0"/>
                          <a:cs typeface="Times New Roman" panose="02020603050405020304" pitchFamily="18" charset="0"/>
                        </a:rPr>
                        <a:t>micrositio</a:t>
                      </a:r>
                      <a:r>
                        <a:rPr lang="es-MX" sz="1500" dirty="0">
                          <a:effectLst/>
                          <a:latin typeface="Calibri" panose="020F0502020204030204" pitchFamily="34" charset="0"/>
                          <a:ea typeface="Calibri" panose="020F0502020204030204" pitchFamily="34" charset="0"/>
                          <a:cs typeface="Times New Roman" panose="02020603050405020304" pitchFamily="18" charset="0"/>
                        </a:rPr>
                        <a:t>.</a:t>
                      </a:r>
                    </a:p>
                  </a:txBody>
                  <a:tcPr marL="87591" marR="87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728060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83196" y="2937681"/>
            <a:ext cx="7886700" cy="13255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MX" sz="6000" b="1" dirty="0" smtClean="0">
                <a:solidFill>
                  <a:srgbClr val="C00000"/>
                </a:solidFill>
              </a:rPr>
              <a:t>CCN y Frutas</a:t>
            </a:r>
            <a:endParaRPr lang="es-MX" sz="6000" b="1" dirty="0">
              <a:solidFill>
                <a:srgbClr val="C00000"/>
              </a:solidFill>
            </a:endParaRPr>
          </a:p>
        </p:txBody>
      </p:sp>
    </p:spTree>
    <p:extLst>
      <p:ext uri="{BB962C8B-B14F-4D97-AF65-F5344CB8AC3E}">
        <p14:creationId xmlns:p14="http://schemas.microsoft.com/office/powerpoint/2010/main" val="331123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653889"/>
            <a:ext cx="7886700" cy="1325563"/>
          </a:xfrm>
        </p:spPr>
        <p:txBody>
          <a:bodyPr>
            <a:normAutofit fontScale="90000"/>
          </a:bodyPr>
          <a:lstStyle/>
          <a:p>
            <a:pPr algn="ctr"/>
            <a:r>
              <a:rPr lang="es-MX" dirty="0"/>
              <a:t>Criterios de Calidad Nutricia (</a:t>
            </a:r>
            <a:r>
              <a:rPr lang="es-MX" b="1" dirty="0" err="1"/>
              <a:t>cnn</a:t>
            </a:r>
            <a:r>
              <a:rPr lang="es-MX" dirty="0"/>
              <a:t>) y</a:t>
            </a:r>
            <a:br>
              <a:rPr lang="es-MX" dirty="0"/>
            </a:br>
            <a:r>
              <a:rPr lang="es-MX" dirty="0"/>
              <a:t>Estrategia de verduras y frutas (</a:t>
            </a:r>
            <a:r>
              <a:rPr lang="es-MX" b="1" dirty="0" err="1"/>
              <a:t>fyv</a:t>
            </a:r>
            <a:r>
              <a:rPr lang="es-MX" dirty="0"/>
              <a:t>)</a:t>
            </a:r>
          </a:p>
        </p:txBody>
      </p:sp>
      <p:sp>
        <p:nvSpPr>
          <p:cNvPr id="3" name="Marcador de contenido 2"/>
          <p:cNvSpPr>
            <a:spLocks noGrp="1"/>
          </p:cNvSpPr>
          <p:nvPr>
            <p:ph idx="1"/>
          </p:nvPr>
        </p:nvSpPr>
        <p:spPr>
          <a:xfrm>
            <a:off x="144379" y="2222667"/>
            <a:ext cx="8819148" cy="4587207"/>
          </a:xfrm>
        </p:spPr>
        <p:txBody>
          <a:bodyPr>
            <a:normAutofit fontScale="92500" lnSpcReduction="10000"/>
          </a:bodyPr>
          <a:lstStyle/>
          <a:p>
            <a:pPr algn="ctr"/>
            <a:r>
              <a:rPr lang="es-MX" b="1" dirty="0"/>
              <a:t>4to Componente</a:t>
            </a:r>
            <a:r>
              <a:rPr lang="es-MX" dirty="0"/>
              <a:t>: </a:t>
            </a:r>
            <a:r>
              <a:rPr lang="es-MX" sz="2400" dirty="0"/>
              <a:t>IMPLEMENTACIÓN DE LOS PROGRAMAS ALIMENTARIOS DE LA ESTRATEGIA INTEGRAL DE ASISTENCIA SOCIAL ALIMENTARIA (</a:t>
            </a:r>
            <a:r>
              <a:rPr lang="es-MX" sz="2400" b="1" dirty="0"/>
              <a:t>EIASA</a:t>
            </a:r>
            <a:r>
              <a:rPr lang="es-MX" sz="2400" dirty="0"/>
              <a:t>)</a:t>
            </a:r>
          </a:p>
          <a:p>
            <a:pPr marL="457200" lvl="1" indent="0" algn="ctr">
              <a:buNone/>
            </a:pPr>
            <a:r>
              <a:rPr lang="es-MX" dirty="0"/>
              <a:t>EIASA= (0.10)PL + </a:t>
            </a:r>
            <a:r>
              <a:rPr lang="es-MX" sz="2800" b="1" dirty="0">
                <a:solidFill>
                  <a:srgbClr val="C00000"/>
                </a:solidFill>
              </a:rPr>
              <a:t>(0.30) OP</a:t>
            </a:r>
            <a:endParaRPr lang="es-MX" b="1" dirty="0">
              <a:solidFill>
                <a:srgbClr val="C00000"/>
              </a:solidFill>
            </a:endParaRPr>
          </a:p>
          <a:p>
            <a:pPr lvl="1"/>
            <a:endParaRPr lang="es-MX" dirty="0"/>
          </a:p>
          <a:p>
            <a:pPr marL="0" indent="0">
              <a:buNone/>
            </a:pPr>
            <a:r>
              <a:rPr lang="es-MX" dirty="0"/>
              <a:t>Operación de los Programas Alimentarios (OP)</a:t>
            </a:r>
          </a:p>
          <a:p>
            <a:pPr marL="457200" lvl="1" indent="0" algn="ctr">
              <a:buNone/>
            </a:pPr>
            <a:r>
              <a:rPr lang="es-MX" dirty="0"/>
              <a:t>OP= (0.02) </a:t>
            </a:r>
            <a:r>
              <a:rPr lang="es-MX" dirty="0" err="1"/>
              <a:t>pci</a:t>
            </a:r>
            <a:r>
              <a:rPr lang="es-MX" dirty="0"/>
              <a:t> + </a:t>
            </a:r>
            <a:r>
              <a:rPr lang="es-MX" sz="2800" b="1" dirty="0">
                <a:solidFill>
                  <a:srgbClr val="C00000"/>
                </a:solidFill>
              </a:rPr>
              <a:t>(0.5) </a:t>
            </a:r>
            <a:r>
              <a:rPr lang="es-MX" sz="2800" b="1" dirty="0" err="1">
                <a:solidFill>
                  <a:srgbClr val="C00000"/>
                </a:solidFill>
              </a:rPr>
              <a:t>ccn</a:t>
            </a:r>
            <a:r>
              <a:rPr lang="es-MX" dirty="0"/>
              <a:t> + </a:t>
            </a:r>
            <a:r>
              <a:rPr lang="es-MX" sz="2800" b="1" dirty="0">
                <a:solidFill>
                  <a:schemeClr val="accent5"/>
                </a:solidFill>
              </a:rPr>
              <a:t>(0.1) </a:t>
            </a:r>
            <a:r>
              <a:rPr lang="es-MX" sz="2800" b="1" dirty="0" err="1">
                <a:solidFill>
                  <a:schemeClr val="accent5"/>
                </a:solidFill>
              </a:rPr>
              <a:t>fyv</a:t>
            </a:r>
            <a:r>
              <a:rPr lang="es-MX" dirty="0"/>
              <a:t> + (0.38) </a:t>
            </a:r>
            <a:r>
              <a:rPr lang="es-MX" dirty="0" err="1"/>
              <a:t>cetc</a:t>
            </a:r>
            <a:endParaRPr lang="es-MX" dirty="0"/>
          </a:p>
          <a:p>
            <a:pPr lvl="1"/>
            <a:endParaRPr lang="es-MX" dirty="0"/>
          </a:p>
          <a:p>
            <a:pPr marL="0" indent="0">
              <a:buNone/>
            </a:pPr>
            <a:r>
              <a:rPr lang="es-MX" dirty="0"/>
              <a:t>Propuesta </a:t>
            </a:r>
            <a:r>
              <a:rPr lang="es-MX" b="1" dirty="0">
                <a:solidFill>
                  <a:srgbClr val="C00000"/>
                </a:solidFill>
              </a:rPr>
              <a:t>ID 2019</a:t>
            </a:r>
          </a:p>
          <a:p>
            <a:pPr marL="457200" lvl="1" indent="0" algn="ctr">
              <a:buNone/>
            </a:pPr>
            <a:r>
              <a:rPr lang="es-MX" dirty="0"/>
              <a:t>OP= (0.02) </a:t>
            </a:r>
            <a:r>
              <a:rPr lang="es-MX" dirty="0" err="1"/>
              <a:t>pci</a:t>
            </a:r>
            <a:r>
              <a:rPr lang="es-MX" dirty="0"/>
              <a:t> + </a:t>
            </a:r>
            <a:r>
              <a:rPr lang="es-MX" sz="2800" b="1" dirty="0">
                <a:solidFill>
                  <a:srgbClr val="C00000"/>
                </a:solidFill>
              </a:rPr>
              <a:t>(0.4) </a:t>
            </a:r>
            <a:r>
              <a:rPr lang="es-MX" sz="2800" b="1" dirty="0" err="1">
                <a:solidFill>
                  <a:srgbClr val="C00000"/>
                </a:solidFill>
              </a:rPr>
              <a:t>ccn</a:t>
            </a:r>
            <a:r>
              <a:rPr lang="es-MX" sz="2800" dirty="0"/>
              <a:t> + </a:t>
            </a:r>
            <a:r>
              <a:rPr lang="es-MX" sz="2800" b="1" dirty="0">
                <a:solidFill>
                  <a:schemeClr val="accent5"/>
                </a:solidFill>
              </a:rPr>
              <a:t>(0.2) </a:t>
            </a:r>
            <a:r>
              <a:rPr lang="es-MX" sz="2800" b="1" dirty="0" err="1">
                <a:solidFill>
                  <a:schemeClr val="accent5"/>
                </a:solidFill>
              </a:rPr>
              <a:t>ff</a:t>
            </a:r>
            <a:r>
              <a:rPr lang="es-MX" dirty="0"/>
              <a:t> + (0.38) </a:t>
            </a:r>
            <a:r>
              <a:rPr lang="es-MX" dirty="0" err="1"/>
              <a:t>cetc</a:t>
            </a:r>
            <a:endParaRPr lang="es-MX" dirty="0"/>
          </a:p>
        </p:txBody>
      </p:sp>
    </p:spTree>
    <p:extLst>
      <p:ext uri="{BB962C8B-B14F-4D97-AF65-F5344CB8AC3E}">
        <p14:creationId xmlns:p14="http://schemas.microsoft.com/office/powerpoint/2010/main" val="3848207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593729"/>
            <a:ext cx="7886700" cy="1325563"/>
          </a:xfrm>
        </p:spPr>
        <p:txBody>
          <a:bodyPr/>
          <a:lstStyle/>
          <a:p>
            <a:pPr algn="ctr"/>
            <a:r>
              <a:rPr lang="es-MX" dirty="0"/>
              <a:t>Estrategia de fruta fresca (</a:t>
            </a:r>
            <a:r>
              <a:rPr lang="es-MX" b="1" dirty="0" err="1"/>
              <a:t>ff</a:t>
            </a:r>
            <a:r>
              <a:rPr lang="es-MX" dirty="0"/>
              <a:t>)</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80474" y="1931329"/>
                <a:ext cx="8746958" cy="4902617"/>
              </a:xfrm>
            </p:spPr>
            <p:txBody>
              <a:bodyPr>
                <a:normAutofit fontScale="70000" lnSpcReduction="20000"/>
              </a:bodyPr>
              <a:lstStyle/>
              <a:p>
                <a:pPr marL="0" indent="0" algn="ctr">
                  <a:buNone/>
                </a:pPr>
                <a:r>
                  <a:rPr lang="es-MX" dirty="0"/>
                  <a:t>Fórmula:  </a:t>
                </a:r>
                <a:r>
                  <a:rPr lang="es-MX" dirty="0" err="1">
                    <a:solidFill>
                      <a:srgbClr val="C00000"/>
                    </a:solidFill>
                  </a:rPr>
                  <a:t>fyv</a:t>
                </a:r>
                <a:r>
                  <a:rPr lang="es-MX" dirty="0"/>
                  <a:t>= </a:t>
                </a:r>
                <a:r>
                  <a:rPr lang="es-MX" dirty="0">
                    <a:solidFill>
                      <a:srgbClr val="C00000"/>
                    </a:solidFill>
                  </a:rPr>
                  <a:t>(0.25) tipo</a:t>
                </a:r>
                <a:r>
                  <a:rPr lang="es-MX" dirty="0"/>
                  <a:t> + (0.25) </a:t>
                </a:r>
                <a:r>
                  <a:rPr lang="es-MX" dirty="0" err="1"/>
                  <a:t>frec</a:t>
                </a:r>
                <a:r>
                  <a:rPr lang="es-MX" dirty="0"/>
                  <a:t> + (0.25) </a:t>
                </a:r>
                <a:r>
                  <a:rPr lang="es-MX" dirty="0" err="1"/>
                  <a:t>cob</a:t>
                </a:r>
                <a:r>
                  <a:rPr lang="es-MX" dirty="0"/>
                  <a:t> + </a:t>
                </a:r>
                <a:r>
                  <a:rPr lang="es-MX" dirty="0">
                    <a:solidFill>
                      <a:srgbClr val="C00000"/>
                    </a:solidFill>
                  </a:rPr>
                  <a:t>(0.25) ori</a:t>
                </a:r>
              </a:p>
              <a:p>
                <a:endParaRPr lang="es-MX" dirty="0"/>
              </a:p>
              <a:p>
                <a:pPr marL="0" indent="0" algn="ctr">
                  <a:buNone/>
                </a:pPr>
                <a:r>
                  <a:rPr lang="es-MX" dirty="0"/>
                  <a:t>Propuesta ID 2019</a:t>
                </a:r>
              </a:p>
              <a:p>
                <a:pPr marL="0" indent="0" algn="ctr">
                  <a:buNone/>
                </a:pPr>
                <a:r>
                  <a:rPr lang="es-MX" dirty="0"/>
                  <a:t> </a:t>
                </a:r>
                <a:r>
                  <a:rPr lang="es-MX" sz="3200" b="1" dirty="0" err="1">
                    <a:solidFill>
                      <a:srgbClr val="C00000"/>
                    </a:solidFill>
                  </a:rPr>
                  <a:t>ff</a:t>
                </a:r>
                <a:r>
                  <a:rPr lang="es-MX" dirty="0"/>
                  <a:t>= (</a:t>
                </a:r>
                <a:r>
                  <a:rPr lang="es-MX" sz="3200" b="1" dirty="0">
                    <a:solidFill>
                      <a:schemeClr val="accent1"/>
                    </a:solidFill>
                  </a:rPr>
                  <a:t>0.50</a:t>
                </a:r>
                <a:r>
                  <a:rPr lang="es-MX" dirty="0"/>
                  <a:t>) </a:t>
                </a:r>
                <a:r>
                  <a:rPr lang="es-MX" b="1" dirty="0" err="1"/>
                  <a:t>frec</a:t>
                </a:r>
                <a:r>
                  <a:rPr lang="es-MX" dirty="0"/>
                  <a:t> + (</a:t>
                </a:r>
                <a:r>
                  <a:rPr lang="es-MX" sz="3200" b="1" dirty="0">
                    <a:solidFill>
                      <a:schemeClr val="accent1"/>
                    </a:solidFill>
                  </a:rPr>
                  <a:t>0.50</a:t>
                </a:r>
                <a:r>
                  <a:rPr lang="es-MX" dirty="0"/>
                  <a:t>) </a:t>
                </a:r>
                <a:r>
                  <a:rPr lang="es-MX" b="1" dirty="0" err="1"/>
                  <a:t>cob</a:t>
                </a:r>
                <a:endParaRPr lang="es-MX" b="1" dirty="0"/>
              </a:p>
              <a:p>
                <a:pPr marL="0" indent="0">
                  <a:buNone/>
                </a:pPr>
                <a:r>
                  <a:rPr lang="es-MX" dirty="0"/>
                  <a:t>Donde:</a:t>
                </a:r>
              </a:p>
              <a:p>
                <a:pPr marL="0" indent="0">
                  <a:buNone/>
                </a:pPr>
                <a:r>
                  <a:rPr lang="es-MX" b="1" dirty="0" err="1"/>
                  <a:t>frec</a:t>
                </a:r>
                <a:r>
                  <a:rPr lang="es-MX" dirty="0"/>
                  <a:t>= número de días al mes que se distribuye la fruta (20 es el número máximo de días al mes)</a:t>
                </a:r>
              </a:p>
              <a:p>
                <a:pPr marL="457200" lvl="1" indent="0" algn="ctr">
                  <a:buNone/>
                </a:pPr>
                <a:r>
                  <a:rPr lang="es-MX" sz="3200" b="1" dirty="0">
                    <a:solidFill>
                      <a:srgbClr val="C00000"/>
                    </a:solidFill>
                  </a:rPr>
                  <a:t>(</a:t>
                </a:r>
                <a14:m>
                  <m:oMath xmlns:m="http://schemas.openxmlformats.org/officeDocument/2006/math">
                    <m:f>
                      <m:fPr>
                        <m:ctrlPr>
                          <a:rPr lang="es-MX" sz="3200" b="1" i="1">
                            <a:solidFill>
                              <a:srgbClr val="C00000"/>
                            </a:solidFill>
                            <a:latin typeface="Cambria Math" panose="02040503050406030204" pitchFamily="18" charset="0"/>
                          </a:rPr>
                        </m:ctrlPr>
                      </m:fPr>
                      <m:num>
                        <m:r>
                          <a:rPr lang="es-MX" sz="3200" b="1" i="1">
                            <a:solidFill>
                              <a:srgbClr val="C00000"/>
                            </a:solidFill>
                            <a:latin typeface="Cambria Math" panose="02040503050406030204" pitchFamily="18" charset="0"/>
                          </a:rPr>
                          <m:t>𝒅𝒇𝒇</m:t>
                        </m:r>
                      </m:num>
                      <m:den>
                        <m:r>
                          <a:rPr lang="es-MX" sz="3200" b="1" i="1">
                            <a:solidFill>
                              <a:srgbClr val="C00000"/>
                            </a:solidFill>
                            <a:latin typeface="Cambria Math" panose="02040503050406030204" pitchFamily="18" charset="0"/>
                          </a:rPr>
                          <m:t>𝟐𝟎</m:t>
                        </m:r>
                      </m:den>
                    </m:f>
                  </m:oMath>
                </a14:m>
                <a:r>
                  <a:rPr lang="es-MX" sz="3200" b="1" dirty="0">
                    <a:solidFill>
                      <a:srgbClr val="C00000"/>
                    </a:solidFill>
                  </a:rPr>
                  <a:t>)</a:t>
                </a:r>
                <a:r>
                  <a:rPr lang="es-MX" dirty="0"/>
                  <a:t> </a:t>
                </a:r>
              </a:p>
              <a:p>
                <a:pPr lvl="1"/>
                <a:endParaRPr lang="es-MX" dirty="0"/>
              </a:p>
              <a:p>
                <a:pPr marL="0" indent="0">
                  <a:buNone/>
                </a:pPr>
                <a:r>
                  <a:rPr lang="es-MX" b="1" dirty="0" err="1"/>
                  <a:t>cob</a:t>
                </a:r>
                <a:r>
                  <a:rPr lang="es-MX" dirty="0"/>
                  <a:t>= número de municipios en la entidad federativa, en que se implementa la estrategia de fruta fresca, entre el total de municipios que opera el programa Desayunos escolares en la entidad federativa.</a:t>
                </a:r>
              </a:p>
              <a:p>
                <a:pPr marL="457200" lvl="1" indent="0" algn="ctr">
                  <a:buNone/>
                </a:pPr>
                <a:r>
                  <a:rPr lang="es-MX" sz="3400" b="1" dirty="0">
                    <a:solidFill>
                      <a:srgbClr val="C00000"/>
                    </a:solidFill>
                  </a:rPr>
                  <a:t>(</a:t>
                </a:r>
                <a14:m>
                  <m:oMath xmlns:m="http://schemas.openxmlformats.org/officeDocument/2006/math">
                    <m:f>
                      <m:fPr>
                        <m:ctrlPr>
                          <a:rPr lang="es-MX" sz="3400" b="1" i="1">
                            <a:solidFill>
                              <a:srgbClr val="C00000"/>
                            </a:solidFill>
                            <a:latin typeface="Cambria Math" panose="02040503050406030204" pitchFamily="18" charset="0"/>
                          </a:rPr>
                        </m:ctrlPr>
                      </m:fPr>
                      <m:num>
                        <m:r>
                          <a:rPr lang="es-MX" sz="3400" b="1" i="1">
                            <a:solidFill>
                              <a:srgbClr val="C00000"/>
                            </a:solidFill>
                            <a:latin typeface="Cambria Math" panose="02040503050406030204" pitchFamily="18" charset="0"/>
                          </a:rPr>
                          <m:t>𝒎𝒑𝒐𝒔</m:t>
                        </m:r>
                        <m:r>
                          <a:rPr lang="es-MX" sz="3400" b="1" i="1">
                            <a:solidFill>
                              <a:srgbClr val="C00000"/>
                            </a:solidFill>
                            <a:latin typeface="Cambria Math" panose="02040503050406030204" pitchFamily="18" charset="0"/>
                          </a:rPr>
                          <m:t> </m:t>
                        </m:r>
                        <m:r>
                          <a:rPr lang="es-MX" sz="3400" b="1" i="1">
                            <a:solidFill>
                              <a:srgbClr val="C00000"/>
                            </a:solidFill>
                            <a:latin typeface="Cambria Math" panose="02040503050406030204" pitchFamily="18" charset="0"/>
                          </a:rPr>
                          <m:t>𝒇𝒇</m:t>
                        </m:r>
                      </m:num>
                      <m:den>
                        <m:r>
                          <a:rPr lang="es-MX" sz="3400" b="1" i="1">
                            <a:solidFill>
                              <a:srgbClr val="C00000"/>
                            </a:solidFill>
                            <a:latin typeface="Cambria Math" panose="02040503050406030204" pitchFamily="18" charset="0"/>
                          </a:rPr>
                          <m:t>𝒕𝒐𝒕𝒂𝒍</m:t>
                        </m:r>
                        <m:r>
                          <a:rPr lang="es-MX" sz="3400" b="1" i="1">
                            <a:solidFill>
                              <a:srgbClr val="C00000"/>
                            </a:solidFill>
                            <a:latin typeface="Cambria Math" panose="02040503050406030204" pitchFamily="18" charset="0"/>
                          </a:rPr>
                          <m:t> </m:t>
                        </m:r>
                        <m:r>
                          <a:rPr lang="es-MX" sz="3400" b="1" i="1">
                            <a:solidFill>
                              <a:srgbClr val="C00000"/>
                            </a:solidFill>
                            <a:latin typeface="Cambria Math" panose="02040503050406030204" pitchFamily="18" charset="0"/>
                          </a:rPr>
                          <m:t>𝒎𝒑𝒐𝒔</m:t>
                        </m:r>
                      </m:den>
                    </m:f>
                  </m:oMath>
                </a14:m>
                <a:r>
                  <a:rPr lang="es-MX" sz="3400" b="1" dirty="0">
                    <a:solidFill>
                      <a:srgbClr val="C00000"/>
                    </a:solidFill>
                  </a:rPr>
                  <a:t>)</a:t>
                </a:r>
                <a:r>
                  <a:rPr lang="es-MX" dirty="0">
                    <a:solidFill>
                      <a:srgbClr val="C00000"/>
                    </a:solidFill>
                  </a:rPr>
                  <a:t> </a:t>
                </a:r>
              </a:p>
              <a:p>
                <a:pPr lvl="1"/>
                <a:endParaRPr lang="es-MX"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80474" y="1931329"/>
                <a:ext cx="8746958" cy="4902617"/>
              </a:xfrm>
              <a:blipFill>
                <a:blip r:embed="rId2"/>
                <a:stretch>
                  <a:fillRect l="-907" t="-2114" r="-1534"/>
                </a:stretch>
              </a:blipFill>
            </p:spPr>
            <p:txBody>
              <a:bodyPr/>
              <a:lstStyle/>
              <a:p>
                <a:r>
                  <a:rPr lang="es-MX">
                    <a:noFill/>
                  </a:rPr>
                  <a:t> </a:t>
                </a:r>
              </a:p>
            </p:txBody>
          </p:sp>
        </mc:Fallback>
      </mc:AlternateContent>
    </p:spTree>
    <p:extLst>
      <p:ext uri="{BB962C8B-B14F-4D97-AF65-F5344CB8AC3E}">
        <p14:creationId xmlns:p14="http://schemas.microsoft.com/office/powerpoint/2010/main" val="2139301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4694" y="499744"/>
            <a:ext cx="8229600" cy="1143000"/>
          </a:xfrm>
        </p:spPr>
        <p:txBody>
          <a:bodyPr/>
          <a:lstStyle/>
          <a:p>
            <a:r>
              <a:rPr lang="es-MX" dirty="0"/>
              <a:t>Propuesta  </a:t>
            </a:r>
          </a:p>
        </p:txBody>
      </p:sp>
      <p:sp>
        <p:nvSpPr>
          <p:cNvPr id="3" name="Marcador de contenido 2"/>
          <p:cNvSpPr>
            <a:spLocks noGrp="1"/>
          </p:cNvSpPr>
          <p:nvPr>
            <p:ph idx="1"/>
          </p:nvPr>
        </p:nvSpPr>
        <p:spPr>
          <a:xfrm>
            <a:off x="457200" y="1401756"/>
            <a:ext cx="8229600" cy="2602835"/>
          </a:xfrm>
        </p:spPr>
        <p:txBody>
          <a:bodyPr>
            <a:normAutofit fontScale="92500" lnSpcReduction="20000"/>
          </a:bodyPr>
          <a:lstStyle/>
          <a:p>
            <a:pPr marL="0" indent="0" algn="just">
              <a:buNone/>
            </a:pPr>
            <a:r>
              <a:rPr lang="es-MX" dirty="0"/>
              <a:t>La revisión cada año del Índice de Desempeño para que de manera gradual se incremente el porcentaje que corresponde a éste.</a:t>
            </a:r>
          </a:p>
          <a:p>
            <a:pPr marL="0" indent="0" algn="just">
              <a:buNone/>
            </a:pPr>
            <a:r>
              <a:rPr lang="es-MX" dirty="0"/>
              <a:t>En consecuencia el IVS disminuiría de manera proporcional. Se analizará y enviará por oficio considerando aumentar a 2.5%</a:t>
            </a:r>
          </a:p>
        </p:txBody>
      </p:sp>
      <p:sp>
        <p:nvSpPr>
          <p:cNvPr id="9" name="CuadroTexto 8"/>
          <p:cNvSpPr txBox="1"/>
          <p:nvPr/>
        </p:nvSpPr>
        <p:spPr>
          <a:xfrm>
            <a:off x="968188" y="5805264"/>
            <a:ext cx="7207623" cy="646331"/>
          </a:xfrm>
          <a:prstGeom prst="rect">
            <a:avLst/>
          </a:prstGeom>
          <a:noFill/>
        </p:spPr>
        <p:txBody>
          <a:bodyPr wrap="square" rtlCol="0">
            <a:spAutoFit/>
          </a:bodyPr>
          <a:lstStyle/>
          <a:p>
            <a:r>
              <a:rPr lang="es-MX" dirty="0"/>
              <a:t>El último cambio fue acordado en el Encuentro Nacional de Alimentación y Desarrollo Comunitario de 2014.</a:t>
            </a:r>
          </a:p>
        </p:txBody>
      </p:sp>
    </p:spTree>
    <p:extLst>
      <p:ext uri="{BB962C8B-B14F-4D97-AF65-F5344CB8AC3E}">
        <p14:creationId xmlns:p14="http://schemas.microsoft.com/office/powerpoint/2010/main" val="2349943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98119"/>
            <a:ext cx="6858000" cy="1790700"/>
          </a:xfrm>
        </p:spPr>
        <p:txBody>
          <a:bodyPr>
            <a:normAutofit/>
          </a:bodyPr>
          <a:lstStyle/>
          <a:p>
            <a:pPr>
              <a:lnSpc>
                <a:spcPct val="90000"/>
              </a:lnSpc>
            </a:pPr>
            <a:r>
              <a:rPr lang="es-MX" sz="3200" b="1" dirty="0">
                <a:solidFill>
                  <a:srgbClr val="C00000"/>
                </a:solidFill>
              </a:rPr>
              <a:t>PARTICIPACIÓN SOCIAL EN EL PROGRAMA DE DESAYUNOS ESCOLARES 2018</a:t>
            </a:r>
          </a:p>
        </p:txBody>
      </p:sp>
      <p:pic>
        <p:nvPicPr>
          <p:cNvPr id="3" name="Imagen 2"/>
          <p:cNvPicPr>
            <a:picLocks noChangeAspect="1"/>
          </p:cNvPicPr>
          <p:nvPr/>
        </p:nvPicPr>
        <p:blipFill rotWithShape="1">
          <a:blip r:embed="rId2"/>
          <a:srcRect l="33530" t="6580" r="33823" b="13903"/>
          <a:stretch/>
        </p:blipFill>
        <p:spPr>
          <a:xfrm>
            <a:off x="3176536" y="2847152"/>
            <a:ext cx="2790928" cy="3821813"/>
          </a:xfrm>
          <a:prstGeom prst="rect">
            <a:avLst/>
          </a:prstGeom>
        </p:spPr>
      </p:pic>
    </p:spTree>
    <p:extLst>
      <p:ext uri="{BB962C8B-B14F-4D97-AF65-F5344CB8AC3E}">
        <p14:creationId xmlns:p14="http://schemas.microsoft.com/office/powerpoint/2010/main" val="359647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 </a:t>
            </a:r>
          </a:p>
        </p:txBody>
      </p:sp>
      <p:sp>
        <p:nvSpPr>
          <p:cNvPr id="3" name="Marcador de contenido 2"/>
          <p:cNvSpPr>
            <a:spLocks noGrp="1"/>
          </p:cNvSpPr>
          <p:nvPr>
            <p:ph idx="1"/>
          </p:nvPr>
        </p:nvSpPr>
        <p:spPr>
          <a:xfrm>
            <a:off x="457200" y="1707777"/>
            <a:ext cx="8229600" cy="4525963"/>
          </a:xfrm>
        </p:spPr>
        <p:txBody>
          <a:bodyPr>
            <a:normAutofit fontScale="92500"/>
          </a:bodyPr>
          <a:lstStyle/>
          <a:p>
            <a:pPr marL="0" indent="0" algn="just">
              <a:buNone/>
            </a:pPr>
            <a:r>
              <a:rPr lang="es-MX" dirty="0"/>
              <a:t>Con el objetivo de diagnosticar de manera general cuál es la condición actual de la participación social en el programa de desayunos escolares. Se elabora un cuestionario enfocado en este tema, el cual se aplicó durante las visitas de seguimiento a los centros escolares donde opera el programa, con la participación de directores, profesores, padres de familia y beneficiarios. Dicha información permitió vislumbrar un panorama general a nivel nacional.</a:t>
            </a:r>
          </a:p>
        </p:txBody>
      </p:sp>
    </p:spTree>
    <p:extLst>
      <p:ext uri="{BB962C8B-B14F-4D97-AF65-F5344CB8AC3E}">
        <p14:creationId xmlns:p14="http://schemas.microsoft.com/office/powerpoint/2010/main" val="837859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bwMode="auto">
          <a:xfrm>
            <a:off x="2216935" y="762403"/>
            <a:ext cx="4710129" cy="6095597"/>
          </a:xfrm>
          <a:prstGeom prst="rect">
            <a:avLst/>
          </a:prstGeom>
          <a:noFill/>
          <a:ln>
            <a:noFill/>
          </a:ln>
        </p:spPr>
      </p:pic>
    </p:spTree>
    <p:extLst>
      <p:ext uri="{BB962C8B-B14F-4D97-AF65-F5344CB8AC3E}">
        <p14:creationId xmlns:p14="http://schemas.microsoft.com/office/powerpoint/2010/main" val="4005877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8906" y="602560"/>
            <a:ext cx="7886700" cy="994172"/>
          </a:xfrm>
        </p:spPr>
        <p:txBody>
          <a:bodyPr>
            <a:normAutofit/>
          </a:bodyPr>
          <a:lstStyle/>
          <a:p>
            <a:r>
              <a:rPr lang="es-MX" sz="3200" b="1" dirty="0">
                <a:solidFill>
                  <a:srgbClr val="C00000"/>
                </a:solidFill>
              </a:rPr>
              <a:t>HISTÓRICO DE COMITÉS EN EL PROGRAMA</a:t>
            </a:r>
          </a:p>
        </p:txBody>
      </p:sp>
      <p:graphicFrame>
        <p:nvGraphicFramePr>
          <p:cNvPr id="4" name="Marcador de contenido 3">
            <a:extLst>
              <a:ext uri="{FF2B5EF4-FFF2-40B4-BE49-F238E27FC236}">
                <a16:creationId xmlns="" xmlns:a16="http://schemas.microsoft.com/office/drawing/2014/main" id="{19AA09B9-B846-4734-A7BF-98D96468739A}"/>
              </a:ext>
            </a:extLst>
          </p:cNvPr>
          <p:cNvGraphicFramePr>
            <a:graphicFrameLocks noGrp="1"/>
          </p:cNvGraphicFramePr>
          <p:nvPr>
            <p:ph idx="1"/>
            <p:extLst>
              <p:ext uri="{D42A27DB-BD31-4B8C-83A1-F6EECF244321}">
                <p14:modId xmlns:p14="http://schemas.microsoft.com/office/powerpoint/2010/main" val="3294100098"/>
              </p:ext>
            </p:extLst>
          </p:nvPr>
        </p:nvGraphicFramePr>
        <p:xfrm>
          <a:off x="0" y="1596732"/>
          <a:ext cx="4419133" cy="2867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 xmlns:a16="http://schemas.microsoft.com/office/drawing/2014/main" id="{BB9B2C7D-D282-4288-B4DE-0873B31A6146}"/>
              </a:ext>
            </a:extLst>
          </p:cNvPr>
          <p:cNvGraphicFramePr/>
          <p:nvPr>
            <p:extLst>
              <p:ext uri="{D42A27DB-BD31-4B8C-83A1-F6EECF244321}">
                <p14:modId xmlns:p14="http://schemas.microsoft.com/office/powerpoint/2010/main" val="3943552974"/>
              </p:ext>
            </p:extLst>
          </p:nvPr>
        </p:nvGraphicFramePr>
        <p:xfrm>
          <a:off x="4276166" y="2938279"/>
          <a:ext cx="4625788" cy="3052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2803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074430405"/>
              </p:ext>
            </p:extLst>
          </p:nvPr>
        </p:nvGraphicFramePr>
        <p:xfrm>
          <a:off x="110496" y="1637634"/>
          <a:ext cx="4757340" cy="29549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2340983896"/>
              </p:ext>
            </p:extLst>
          </p:nvPr>
        </p:nvGraphicFramePr>
        <p:xfrm>
          <a:off x="4078792" y="1718630"/>
          <a:ext cx="5065208" cy="3021772"/>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a:spLocks noGrp="1"/>
          </p:cNvSpPr>
          <p:nvPr>
            <p:ph type="title"/>
          </p:nvPr>
        </p:nvSpPr>
        <p:spPr>
          <a:xfrm>
            <a:off x="531161" y="643462"/>
            <a:ext cx="7886700" cy="994172"/>
          </a:xfrm>
        </p:spPr>
        <p:txBody>
          <a:bodyPr>
            <a:normAutofit/>
          </a:bodyPr>
          <a:lstStyle/>
          <a:p>
            <a:r>
              <a:rPr lang="es-MX" sz="3200" b="1" dirty="0">
                <a:solidFill>
                  <a:srgbClr val="C00000"/>
                </a:solidFill>
              </a:rPr>
              <a:t>PRINCIPALES HALLAZGOS</a:t>
            </a:r>
          </a:p>
        </p:txBody>
      </p:sp>
      <p:sp>
        <p:nvSpPr>
          <p:cNvPr id="7" name="CuadroTexto 6"/>
          <p:cNvSpPr txBox="1"/>
          <p:nvPr/>
        </p:nvSpPr>
        <p:spPr>
          <a:xfrm>
            <a:off x="961464" y="5214098"/>
            <a:ext cx="7221071" cy="1015663"/>
          </a:xfrm>
          <a:prstGeom prst="rect">
            <a:avLst/>
          </a:prstGeom>
          <a:noFill/>
        </p:spPr>
        <p:txBody>
          <a:bodyPr wrap="square" rtlCol="0">
            <a:spAutoFit/>
          </a:bodyPr>
          <a:lstStyle/>
          <a:p>
            <a:pPr algn="just"/>
            <a:r>
              <a:rPr lang="es-MX" sz="2000" dirty="0"/>
              <a:t>A 2018 se ha avanzado en la integración de comités de padres de familia en las escuelas donde opera el programa de desayunos escolares.</a:t>
            </a:r>
          </a:p>
        </p:txBody>
      </p:sp>
    </p:spTree>
    <p:extLst>
      <p:ext uri="{BB962C8B-B14F-4D97-AF65-F5344CB8AC3E}">
        <p14:creationId xmlns:p14="http://schemas.microsoft.com/office/powerpoint/2010/main" val="3054978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4164418007"/>
              </p:ext>
            </p:extLst>
          </p:nvPr>
        </p:nvGraphicFramePr>
        <p:xfrm>
          <a:off x="1410260" y="1008529"/>
          <a:ext cx="6323479" cy="3721474"/>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282388" y="5003474"/>
            <a:ext cx="8767482" cy="1574149"/>
          </a:xfrm>
          <a:prstGeom prst="rect">
            <a:avLst/>
          </a:prstGeom>
        </p:spPr>
        <p:txBody>
          <a:bodyPr wrap="square">
            <a:spAutoFit/>
          </a:bodyPr>
          <a:lstStyle/>
          <a:p>
            <a:pPr algn="just">
              <a:lnSpc>
                <a:spcPct val="107000"/>
              </a:lnSpc>
              <a:spcAft>
                <a:spcPts val="600"/>
              </a:spcAft>
            </a:pPr>
            <a:r>
              <a:rPr lang="es-MX" dirty="0">
                <a:latin typeface="Calibri" panose="020F0502020204030204" pitchFamily="34" charset="0"/>
                <a:ea typeface="Calibri" panose="020F0502020204030204" pitchFamily="34" charset="0"/>
                <a:cs typeface="Times New Roman" panose="02020603050405020304" pitchFamily="18" charset="0"/>
              </a:rPr>
              <a:t>Las acciones de participación social como mecanismo de corresponsabilidad activa requieren seguir siendo fomentadas más allá de la ejecución de este tipo de actividades, que responden sobre todo a la logística del programa, es decir se requieren generar acciones donde los comités promuevan la importancia del programa y su corresponsabilidad.</a:t>
            </a:r>
          </a:p>
        </p:txBody>
      </p:sp>
    </p:spTree>
    <p:extLst>
      <p:ext uri="{BB962C8B-B14F-4D97-AF65-F5344CB8AC3E}">
        <p14:creationId xmlns:p14="http://schemas.microsoft.com/office/powerpoint/2010/main" val="2009683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54768"/>
            <a:ext cx="8229600" cy="1143000"/>
          </a:xfrm>
        </p:spPr>
        <p:txBody>
          <a:bodyPr>
            <a:normAutofit/>
          </a:bodyPr>
          <a:lstStyle/>
          <a:p>
            <a:r>
              <a:rPr lang="es-MX" sz="3200" b="1" dirty="0">
                <a:solidFill>
                  <a:srgbClr val="C00000"/>
                </a:solidFill>
              </a:rPr>
              <a:t>LINEAMIENTOS DE LA EIASA 2019</a:t>
            </a:r>
          </a:p>
        </p:txBody>
      </p:sp>
    </p:spTree>
    <p:extLst>
      <p:ext uri="{BB962C8B-B14F-4D97-AF65-F5344CB8AC3E}">
        <p14:creationId xmlns:p14="http://schemas.microsoft.com/office/powerpoint/2010/main" val="297210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696809337"/>
              </p:ext>
            </p:extLst>
          </p:nvPr>
        </p:nvGraphicFramePr>
        <p:xfrm>
          <a:off x="494417" y="914400"/>
          <a:ext cx="8155166" cy="44677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233908" y="5382100"/>
            <a:ext cx="8676184" cy="1277786"/>
          </a:xfrm>
          <a:prstGeom prst="rect">
            <a:avLst/>
          </a:prstGeom>
        </p:spPr>
        <p:txBody>
          <a:bodyPr wrap="square">
            <a:spAutoFit/>
          </a:bodyPr>
          <a:lstStyle/>
          <a:p>
            <a:pPr algn="just">
              <a:lnSpc>
                <a:spcPct val="107000"/>
              </a:lnSpc>
              <a:spcAft>
                <a:spcPts val="600"/>
              </a:spcAft>
            </a:pPr>
            <a:r>
              <a:rPr lang="es-MX" dirty="0">
                <a:latin typeface="Calibri" panose="020F0502020204030204" pitchFamily="34" charset="0"/>
                <a:ea typeface="Calibri" panose="020F0502020204030204" pitchFamily="34" charset="0"/>
                <a:cs typeface="Times New Roman" panose="02020603050405020304" pitchFamily="18" charset="0"/>
              </a:rPr>
              <a:t>La percepción del impacto del trabajo de los comités reflejó una mayor concientización en todos los ámbitos, siendo los más sobresalientes: </a:t>
            </a:r>
            <a:r>
              <a:rPr lang="es-MX" i="1" dirty="0">
                <a:latin typeface="Calibri" panose="020F0502020204030204" pitchFamily="34" charset="0"/>
                <a:ea typeface="Calibri" panose="020F0502020204030204" pitchFamily="34" charset="0"/>
                <a:cs typeface="Times New Roman" panose="02020603050405020304" pitchFamily="18" charset="0"/>
              </a:rPr>
              <a:t>Ayuda a que los niños coman bien </a:t>
            </a:r>
            <a:r>
              <a:rPr lang="es-MX" dirty="0">
                <a:latin typeface="Calibri" panose="020F0502020204030204" pitchFamily="34" charset="0"/>
                <a:ea typeface="Calibri" panose="020F0502020204030204" pitchFamily="34" charset="0"/>
                <a:cs typeface="Times New Roman" panose="02020603050405020304" pitchFamily="18" charset="0"/>
              </a:rPr>
              <a:t>, </a:t>
            </a:r>
            <a:r>
              <a:rPr lang="es-MX" i="1" dirty="0">
                <a:latin typeface="Calibri" panose="020F0502020204030204" pitchFamily="34" charset="0"/>
                <a:ea typeface="Calibri" panose="020F0502020204030204" pitchFamily="34" charset="0"/>
                <a:cs typeface="Times New Roman" panose="02020603050405020304" pitchFamily="18" charset="0"/>
              </a:rPr>
              <a:t>Ayuda a que el programa de desayunos funcione mejor, </a:t>
            </a:r>
            <a:r>
              <a:rPr lang="es-MX" dirty="0">
                <a:latin typeface="Calibri" panose="020F0502020204030204" pitchFamily="34" charset="0"/>
                <a:ea typeface="Calibri" panose="020F0502020204030204" pitchFamily="34" charset="0"/>
                <a:cs typeface="Times New Roman" panose="02020603050405020304" pitchFamily="18" charset="0"/>
              </a:rPr>
              <a:t>junto con </a:t>
            </a:r>
            <a:r>
              <a:rPr lang="es-MX" i="1" dirty="0">
                <a:latin typeface="Calibri" panose="020F0502020204030204" pitchFamily="34" charset="0"/>
                <a:ea typeface="Calibri" panose="020F0502020204030204" pitchFamily="34" charset="0"/>
                <a:cs typeface="Times New Roman" panose="02020603050405020304" pitchFamily="18" charset="0"/>
              </a:rPr>
              <a:t>Ayuda a que más niños reciban desayuno.</a:t>
            </a:r>
          </a:p>
        </p:txBody>
      </p:sp>
    </p:spTree>
    <p:extLst>
      <p:ext uri="{BB962C8B-B14F-4D97-AF65-F5344CB8AC3E}">
        <p14:creationId xmlns:p14="http://schemas.microsoft.com/office/powerpoint/2010/main" val="373298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475786930"/>
              </p:ext>
            </p:extLst>
          </p:nvPr>
        </p:nvGraphicFramePr>
        <p:xfrm>
          <a:off x="763780" y="766800"/>
          <a:ext cx="7616439" cy="489441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252132" y="5661212"/>
            <a:ext cx="8636373" cy="646331"/>
          </a:xfrm>
          <a:prstGeom prst="rect">
            <a:avLst/>
          </a:prstGeom>
        </p:spPr>
        <p:txBody>
          <a:bodyPr wrap="square">
            <a:spAutoFit/>
          </a:bodyPr>
          <a:lstStyle/>
          <a:p>
            <a:pPr algn="just"/>
            <a:r>
              <a:rPr lang="es-MX" dirty="0">
                <a:latin typeface="Calibri" panose="020F0502020204030204" pitchFamily="34" charset="0"/>
                <a:ea typeface="Calibri" panose="020F0502020204030204" pitchFamily="34" charset="0"/>
                <a:cs typeface="Times New Roman" panose="02020603050405020304" pitchFamily="18" charset="0"/>
              </a:rPr>
              <a:t>El reconocimiento de la participación es un factor que ha incrementado, y que valora los beneficios de ser implementada en el programa Desayunos Escolares.</a:t>
            </a:r>
            <a:endParaRPr lang="es-MX" dirty="0"/>
          </a:p>
        </p:txBody>
      </p:sp>
    </p:spTree>
    <p:extLst>
      <p:ext uri="{BB962C8B-B14F-4D97-AF65-F5344CB8AC3E}">
        <p14:creationId xmlns:p14="http://schemas.microsoft.com/office/powerpoint/2010/main" val="3107211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5750" y="691497"/>
            <a:ext cx="8229600" cy="1143000"/>
          </a:xfrm>
        </p:spPr>
        <p:txBody>
          <a:bodyPr>
            <a:normAutofit/>
          </a:bodyPr>
          <a:lstStyle/>
          <a:p>
            <a:r>
              <a:rPr lang="es-MX" sz="3200" b="1" dirty="0">
                <a:solidFill>
                  <a:srgbClr val="C00000"/>
                </a:solidFill>
              </a:rPr>
              <a:t>PERSPECTIVAS Y RETOS</a:t>
            </a:r>
          </a:p>
        </p:txBody>
      </p:sp>
      <p:sp>
        <p:nvSpPr>
          <p:cNvPr id="3" name="Marcador de contenido 2"/>
          <p:cNvSpPr>
            <a:spLocks noGrp="1"/>
          </p:cNvSpPr>
          <p:nvPr>
            <p:ph idx="1"/>
          </p:nvPr>
        </p:nvSpPr>
        <p:spPr>
          <a:xfrm>
            <a:off x="628650" y="1974336"/>
            <a:ext cx="7886700" cy="4362070"/>
          </a:xfrm>
        </p:spPr>
        <p:txBody>
          <a:bodyPr>
            <a:normAutofit fontScale="70000" lnSpcReduction="20000"/>
          </a:bodyPr>
          <a:lstStyle/>
          <a:p>
            <a:pPr algn="just"/>
            <a:r>
              <a:rPr lang="es-MX" dirty="0">
                <a:effectLst/>
                <a:latin typeface="Calibri" panose="020F0502020204030204" pitchFamily="34" charset="0"/>
                <a:ea typeface="Calibri" panose="020F0502020204030204" pitchFamily="34" charset="0"/>
                <a:cs typeface="Times New Roman" panose="02020603050405020304" pitchFamily="18" charset="0"/>
              </a:rPr>
              <a:t>Continuar </a:t>
            </a:r>
            <a:r>
              <a:rPr lang="es-MX" b="1" dirty="0">
                <a:effectLst/>
                <a:latin typeface="Calibri" panose="020F0502020204030204" pitchFamily="34" charset="0"/>
                <a:ea typeface="Calibri" panose="020F0502020204030204" pitchFamily="34" charset="0"/>
                <a:cs typeface="Times New Roman" panose="02020603050405020304" pitchFamily="18" charset="0"/>
              </a:rPr>
              <a:t>con el impulso y fortalecimiento de estas figuras sociales</a:t>
            </a:r>
            <a:r>
              <a:rPr lang="es-MX" dirty="0">
                <a:effectLst/>
                <a:latin typeface="Calibri" panose="020F0502020204030204" pitchFamily="34" charset="0"/>
                <a:ea typeface="Calibri" panose="020F0502020204030204" pitchFamily="34" charset="0"/>
                <a:cs typeface="Times New Roman" panose="02020603050405020304" pitchFamily="18" charset="0"/>
              </a:rPr>
              <a:t>, avanzando hacia su formalización.</a:t>
            </a:r>
          </a:p>
          <a:p>
            <a:pPr algn="just"/>
            <a:endParaRPr lang="es-MX"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MX" b="1" dirty="0">
                <a:effectLst/>
                <a:latin typeface="Calibri" panose="020F0502020204030204" pitchFamily="34" charset="0"/>
                <a:ea typeface="Calibri" panose="020F0502020204030204" pitchFamily="34" charset="0"/>
                <a:cs typeface="Times New Roman" panose="02020603050405020304" pitchFamily="18" charset="0"/>
              </a:rPr>
              <a:t>Concientizar sobre </a:t>
            </a:r>
            <a:r>
              <a:rPr lang="es-MX" b="1" dirty="0">
                <a:latin typeface="Calibri" panose="020F0502020204030204" pitchFamily="34" charset="0"/>
                <a:ea typeface="Calibri" panose="020F0502020204030204" pitchFamily="34" charset="0"/>
                <a:cs typeface="Times New Roman" panose="02020603050405020304" pitchFamily="18" charset="0"/>
              </a:rPr>
              <a:t>la </a:t>
            </a:r>
            <a:r>
              <a:rPr lang="es-MX" b="1" dirty="0">
                <a:effectLst/>
                <a:latin typeface="Calibri" panose="020F0502020204030204" pitchFamily="34" charset="0"/>
                <a:ea typeface="Calibri" panose="020F0502020204030204" pitchFamily="34" charset="0"/>
                <a:cs typeface="Times New Roman" panose="02020603050405020304" pitchFamily="18" charset="0"/>
              </a:rPr>
              <a:t>participación social </a:t>
            </a:r>
            <a:r>
              <a:rPr lang="es-MX" b="1" dirty="0" smtClean="0">
                <a:effectLst/>
                <a:latin typeface="Calibri" panose="020F0502020204030204" pitchFamily="34" charset="0"/>
                <a:ea typeface="Calibri" panose="020F0502020204030204" pitchFamily="34" charset="0"/>
                <a:cs typeface="Times New Roman" panose="02020603050405020304" pitchFamily="18" charset="0"/>
              </a:rPr>
              <a:t>activa de los comit</a:t>
            </a:r>
            <a:r>
              <a:rPr lang="es-ES" b="1" dirty="0" err="1" smtClean="0">
                <a:effectLst/>
                <a:latin typeface="Calibri" panose="020F0502020204030204" pitchFamily="34" charset="0"/>
                <a:ea typeface="Calibri" panose="020F0502020204030204" pitchFamily="34" charset="0"/>
                <a:cs typeface="Times New Roman" panose="02020603050405020304" pitchFamily="18" charset="0"/>
              </a:rPr>
              <a:t>és</a:t>
            </a:r>
            <a:r>
              <a:rPr lang="es-MX" dirty="0" smtClean="0">
                <a:effectLst/>
                <a:latin typeface="Calibri" panose="020F0502020204030204" pitchFamily="34" charset="0"/>
                <a:ea typeface="Calibri" panose="020F0502020204030204" pitchFamily="34" charset="0"/>
                <a:cs typeface="Times New Roman" panose="02020603050405020304" pitchFamily="18" charset="0"/>
              </a:rPr>
              <a:t>, </a:t>
            </a:r>
            <a:r>
              <a:rPr lang="es-MX" dirty="0">
                <a:effectLst/>
                <a:latin typeface="Calibri" panose="020F0502020204030204" pitchFamily="34" charset="0"/>
                <a:ea typeface="Calibri" panose="020F0502020204030204" pitchFamily="34" charset="0"/>
                <a:cs typeface="Times New Roman" panose="02020603050405020304" pitchFamily="18" charset="0"/>
              </a:rPr>
              <a:t>con un </a:t>
            </a:r>
            <a:r>
              <a:rPr lang="es-MX" b="1" dirty="0">
                <a:effectLst/>
                <a:latin typeface="Calibri" panose="020F0502020204030204" pitchFamily="34" charset="0"/>
                <a:ea typeface="Calibri" panose="020F0502020204030204" pitchFamily="34" charset="0"/>
                <a:cs typeface="Times New Roman" panose="02020603050405020304" pitchFamily="18" charset="0"/>
              </a:rPr>
              <a:t>enfoque </a:t>
            </a:r>
            <a:r>
              <a:rPr lang="es-MX" dirty="0">
                <a:effectLst/>
                <a:latin typeface="Calibri" panose="020F0502020204030204" pitchFamily="34" charset="0"/>
                <a:ea typeface="Calibri" panose="020F0502020204030204" pitchFamily="34" charset="0"/>
                <a:cs typeface="Times New Roman" panose="02020603050405020304" pitchFamily="18" charset="0"/>
              </a:rPr>
              <a:t>donde las personas que </a:t>
            </a:r>
            <a:r>
              <a:rPr lang="es-MX" dirty="0" smtClean="0">
                <a:latin typeface="Calibri" panose="020F0502020204030204" pitchFamily="34" charset="0"/>
                <a:ea typeface="Calibri" panose="020F0502020204030204" pitchFamily="34" charset="0"/>
                <a:cs typeface="Times New Roman" panose="02020603050405020304" pitchFamily="18" charset="0"/>
              </a:rPr>
              <a:t>se atiendan con los </a:t>
            </a:r>
            <a:r>
              <a:rPr lang="es-MX" dirty="0" smtClean="0">
                <a:effectLst/>
                <a:latin typeface="Calibri" panose="020F0502020204030204" pitchFamily="34" charset="0"/>
                <a:ea typeface="Calibri" panose="020F0502020204030204" pitchFamily="34" charset="0"/>
                <a:cs typeface="Times New Roman" panose="02020603050405020304" pitchFamily="18" charset="0"/>
              </a:rPr>
              <a:t>programas </a:t>
            </a:r>
            <a:r>
              <a:rPr lang="es-MX" dirty="0">
                <a:effectLst/>
                <a:latin typeface="Calibri" panose="020F0502020204030204" pitchFamily="34" charset="0"/>
                <a:ea typeface="Calibri" panose="020F0502020204030204" pitchFamily="34" charset="0"/>
                <a:cs typeface="Times New Roman" panose="02020603050405020304" pitchFamily="18" charset="0"/>
              </a:rPr>
              <a:t>alimentarios se consideren sujetos </a:t>
            </a:r>
            <a:r>
              <a:rPr lang="es-MX" b="1" dirty="0">
                <a:effectLst/>
                <a:latin typeface="Calibri" panose="020F0502020204030204" pitchFamily="34" charset="0"/>
                <a:ea typeface="Calibri" panose="020F0502020204030204" pitchFamily="34" charset="0"/>
                <a:cs typeface="Times New Roman" panose="02020603050405020304" pitchFamily="18" charset="0"/>
              </a:rPr>
              <a:t>de derechos </a:t>
            </a:r>
            <a:r>
              <a:rPr lang="es-MX" dirty="0">
                <a:effectLst/>
                <a:latin typeface="Calibri" panose="020F0502020204030204" pitchFamily="34" charset="0"/>
                <a:ea typeface="Calibri" panose="020F0502020204030204" pitchFamily="34" charset="0"/>
                <a:cs typeface="Times New Roman" panose="02020603050405020304" pitchFamily="18" charset="0"/>
              </a:rPr>
              <a:t>para impulsar su propio desarrollo y propiciar </a:t>
            </a:r>
            <a:r>
              <a:rPr lang="es-MX" dirty="0" smtClean="0">
                <a:effectLst/>
                <a:latin typeface="Calibri" panose="020F0502020204030204" pitchFamily="34" charset="0"/>
                <a:ea typeface="Calibri" panose="020F0502020204030204" pitchFamily="34" charset="0"/>
                <a:cs typeface="Times New Roman" panose="02020603050405020304" pitchFamily="18" charset="0"/>
              </a:rPr>
              <a:t>la salud </a:t>
            </a:r>
            <a:r>
              <a:rPr lang="es-MX" dirty="0">
                <a:effectLst/>
                <a:latin typeface="Calibri" panose="020F0502020204030204" pitchFamily="34" charset="0"/>
                <a:ea typeface="Calibri" panose="020F0502020204030204" pitchFamily="34" charset="0"/>
                <a:cs typeface="Times New Roman" panose="02020603050405020304" pitchFamily="18" charset="0"/>
              </a:rPr>
              <a:t>comunitaria, asumiéndose </a:t>
            </a:r>
            <a:r>
              <a:rPr lang="es-MX" dirty="0" smtClean="0">
                <a:effectLst/>
                <a:latin typeface="Calibri" panose="020F0502020204030204" pitchFamily="34" charset="0"/>
                <a:ea typeface="Calibri" panose="020F0502020204030204" pitchFamily="34" charset="0"/>
                <a:cs typeface="Times New Roman" panose="02020603050405020304" pitchFamily="18" charset="0"/>
              </a:rPr>
              <a:t>como </a:t>
            </a:r>
            <a:r>
              <a:rPr lang="es-MX" dirty="0">
                <a:effectLst/>
                <a:latin typeface="Calibri" panose="020F0502020204030204" pitchFamily="34" charset="0"/>
                <a:ea typeface="Calibri" panose="020F0502020204030204" pitchFamily="34" charset="0"/>
                <a:cs typeface="Times New Roman" panose="02020603050405020304" pitchFamily="18" charset="0"/>
              </a:rPr>
              <a:t>agentes de cambio</a:t>
            </a:r>
            <a:r>
              <a:rPr lang="es-MX" dirty="0" smtClean="0">
                <a:effectLst/>
                <a:latin typeface="Calibri" panose="020F0502020204030204" pitchFamily="34" charset="0"/>
                <a:ea typeface="Calibri" panose="020F0502020204030204" pitchFamily="34" charset="0"/>
                <a:cs typeface="Times New Roman" panose="02020603050405020304" pitchFamily="18" charset="0"/>
              </a:rPr>
              <a:t>.</a:t>
            </a:r>
          </a:p>
          <a:p>
            <a:pPr algn="just"/>
            <a:endParaRPr lang="es-MX" dirty="0">
              <a:effectLst/>
              <a:latin typeface="Calibri" panose="020F0502020204030204" pitchFamily="34" charset="0"/>
              <a:ea typeface="Calibri" panose="020F0502020204030204" pitchFamily="34" charset="0"/>
              <a:cs typeface="Times New Roman" panose="02020603050405020304" pitchFamily="18" charset="0"/>
            </a:endParaRPr>
          </a:p>
          <a:p>
            <a:pPr marL="363538" indent="0" algn="just">
              <a:buNone/>
            </a:pPr>
            <a:r>
              <a:rPr lang="es-MX" dirty="0">
                <a:latin typeface="Calibri" panose="020F0502020204030204" pitchFamily="34" charset="0"/>
                <a:ea typeface="Calibri" panose="020F0502020204030204" pitchFamily="34" charset="0"/>
                <a:cs typeface="Times New Roman" panose="02020603050405020304" pitchFamily="18" charset="0"/>
              </a:rPr>
              <a:t>Recordar que la participación social es el derecho de todos los ciudadanos y todas las ciudadanas, para la toma de consciencia, decisiones y acciones sobre los recursos y programas públicos, en la que la ciudadanía se apropie los programas sociales, les imprima trabajo y creatividad para su mejora y trascendencia.</a:t>
            </a:r>
            <a:endParaRPr lang="es-MX"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Tree>
    <p:extLst>
      <p:ext uri="{BB962C8B-B14F-4D97-AF65-F5344CB8AC3E}">
        <p14:creationId xmlns:p14="http://schemas.microsoft.com/office/powerpoint/2010/main" val="2655592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05169" y="2207651"/>
            <a:ext cx="7080281" cy="4044056"/>
          </a:xfrm>
          <a:prstGeom prst="rect">
            <a:avLst/>
          </a:prstGeom>
        </p:spPr>
        <p:txBody>
          <a:bodyPr wrap="square">
            <a:spAutoFit/>
          </a:bodyPr>
          <a:lstStyle/>
          <a:p>
            <a:pPr algn="just">
              <a:lnSpc>
                <a:spcPct val="107000"/>
              </a:lnSpc>
              <a:spcAft>
                <a:spcPts val="600"/>
              </a:spcAft>
            </a:pPr>
            <a:r>
              <a:rPr lang="es-MX" sz="2400" dirty="0">
                <a:latin typeface="Calibri" panose="020F0502020204030204" pitchFamily="34" charset="0"/>
                <a:ea typeface="Calibri" panose="020F0502020204030204" pitchFamily="34" charset="0"/>
                <a:cs typeface="Times New Roman" panose="02020603050405020304" pitchFamily="18" charset="0"/>
              </a:rPr>
              <a:t>Sobre los comentarios finales que agregaron las personas, se encontraron agradecimientos hacia el programa, la importancia de mantenerlos y los beneficios alimenticios que tienen los niños y niñas; aunque también se manifestaron sugerencias y solicitudes para apoyar a los espacios alimentarios con mobiliario y utensilios, ya que se encuentran en constante desgaste, así como propuestas para que los insumos destinados a los desayunos sean consultados con la comunidad.</a:t>
            </a:r>
          </a:p>
        </p:txBody>
      </p:sp>
      <p:sp>
        <p:nvSpPr>
          <p:cNvPr id="3" name="Título 1"/>
          <p:cNvSpPr txBox="1">
            <a:spLocks/>
          </p:cNvSpPr>
          <p:nvPr/>
        </p:nvSpPr>
        <p:spPr>
          <a:xfrm>
            <a:off x="628650" y="1292459"/>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r>
              <a:rPr lang="es-MX" sz="3200" b="1" dirty="0">
                <a:solidFill>
                  <a:srgbClr val="C00000"/>
                </a:solidFill>
              </a:rPr>
              <a:t>CONSIDERACIONES</a:t>
            </a:r>
          </a:p>
        </p:txBody>
      </p:sp>
    </p:spTree>
    <p:extLst>
      <p:ext uri="{BB962C8B-B14F-4D97-AF65-F5344CB8AC3E}">
        <p14:creationId xmlns:p14="http://schemas.microsoft.com/office/powerpoint/2010/main" val="471896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E7AAE7FB-028E-41A3-AFE6-6C0C2FC82175}"/>
              </a:ext>
            </a:extLst>
          </p:cNvPr>
          <p:cNvSpPr txBox="1"/>
          <p:nvPr/>
        </p:nvSpPr>
        <p:spPr>
          <a:xfrm>
            <a:off x="867364" y="2889907"/>
            <a:ext cx="7739270" cy="954107"/>
          </a:xfrm>
          <a:prstGeom prst="rect">
            <a:avLst/>
          </a:prstGeom>
          <a:noFill/>
        </p:spPr>
        <p:txBody>
          <a:bodyPr wrap="square" rtlCol="0">
            <a:spAutoFit/>
          </a:bodyPr>
          <a:lstStyle/>
          <a:p>
            <a:pPr algn="ctr"/>
            <a:r>
              <a:rPr lang="es-MX" sz="2800" dirty="0"/>
              <a:t>TALLER FODA SEDIF Y ÁREAS DE VINCULACIÓN CON DESARROLLO COMUNITARIO</a:t>
            </a:r>
          </a:p>
        </p:txBody>
      </p:sp>
    </p:spTree>
    <p:extLst>
      <p:ext uri="{BB962C8B-B14F-4D97-AF65-F5344CB8AC3E}">
        <p14:creationId xmlns:p14="http://schemas.microsoft.com/office/powerpoint/2010/main" val="3156406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 xmlns:a16="http://schemas.microsoft.com/office/drawing/2014/main" id="{753E2576-A123-428B-BB4B-D914F8FFBAFA}"/>
              </a:ext>
            </a:extLst>
          </p:cNvPr>
          <p:cNvGraphicFramePr>
            <a:graphicFrameLocks noGrp="1"/>
          </p:cNvGraphicFramePr>
          <p:nvPr>
            <p:extLst>
              <p:ext uri="{D42A27DB-BD31-4B8C-83A1-F6EECF244321}">
                <p14:modId xmlns:p14="http://schemas.microsoft.com/office/powerpoint/2010/main" val="31779566"/>
              </p:ext>
            </p:extLst>
          </p:nvPr>
        </p:nvGraphicFramePr>
        <p:xfrm>
          <a:off x="357809" y="914400"/>
          <a:ext cx="7885044" cy="5904971"/>
        </p:xfrm>
        <a:graphic>
          <a:graphicData uri="http://schemas.openxmlformats.org/drawingml/2006/table">
            <a:tbl>
              <a:tblPr firstRow="1" firstCol="1" bandRow="1">
                <a:tableStyleId>{5C22544A-7EE6-4342-B048-85BDC9FD1C3A}</a:tableStyleId>
              </a:tblPr>
              <a:tblGrid>
                <a:gridCol w="3942522">
                  <a:extLst>
                    <a:ext uri="{9D8B030D-6E8A-4147-A177-3AD203B41FA5}">
                      <a16:colId xmlns="" xmlns:a16="http://schemas.microsoft.com/office/drawing/2014/main" val="423504416"/>
                    </a:ext>
                  </a:extLst>
                </a:gridCol>
                <a:gridCol w="3942522">
                  <a:extLst>
                    <a:ext uri="{9D8B030D-6E8A-4147-A177-3AD203B41FA5}">
                      <a16:colId xmlns="" xmlns:a16="http://schemas.microsoft.com/office/drawing/2014/main" val="579896817"/>
                    </a:ext>
                  </a:extLst>
                </a:gridCol>
              </a:tblGrid>
              <a:tr h="159274">
                <a:tc>
                  <a:txBody>
                    <a:bodyPr/>
                    <a:lstStyle/>
                    <a:p>
                      <a:pPr algn="ctr">
                        <a:lnSpc>
                          <a:spcPct val="107000"/>
                        </a:lnSpc>
                        <a:spcAft>
                          <a:spcPts val="0"/>
                        </a:spcAft>
                      </a:pPr>
                      <a:r>
                        <a:rPr lang="es-MX" sz="1800" dirty="0">
                          <a:effectLst/>
                        </a:rPr>
                        <a:t>FORTALEZAS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tc>
                  <a:txBody>
                    <a:bodyPr/>
                    <a:lstStyle/>
                    <a:p>
                      <a:pPr algn="ctr">
                        <a:lnSpc>
                          <a:spcPct val="107000"/>
                        </a:lnSpc>
                        <a:spcAft>
                          <a:spcPts val="0"/>
                        </a:spcAft>
                      </a:pPr>
                      <a:r>
                        <a:rPr lang="es-MX" sz="1800" dirty="0">
                          <a:effectLst/>
                        </a:rPr>
                        <a:t>OPORTUNIDADES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extLst>
                  <a:ext uri="{0D108BD9-81ED-4DB2-BD59-A6C34878D82A}">
                    <a16:rowId xmlns="" xmlns:a16="http://schemas.microsoft.com/office/drawing/2014/main" val="3340053243"/>
                  </a:ext>
                </a:extLst>
              </a:tr>
              <a:tr h="3158931">
                <a:tc>
                  <a:txBody>
                    <a:bodyPr/>
                    <a:lstStyle/>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r>
                        <a:rPr lang="es-MX" sz="1100" dirty="0" smtClean="0">
                          <a:effectLst/>
                        </a:rPr>
                        <a:t>1</a:t>
                      </a:r>
                      <a:r>
                        <a:rPr lang="es-MX" sz="1100" dirty="0">
                          <a:effectLst/>
                        </a:rPr>
                        <a:t>.- COORDINACIÓN EFECTIVA</a:t>
                      </a:r>
                    </a:p>
                    <a:p>
                      <a:pPr algn="ctr">
                        <a:lnSpc>
                          <a:spcPct val="107000"/>
                        </a:lnSpc>
                        <a:spcAft>
                          <a:spcPts val="0"/>
                        </a:spcAft>
                      </a:pPr>
                      <a:r>
                        <a:rPr lang="es-MX" sz="1100" dirty="0">
                          <a:effectLst/>
                        </a:rPr>
                        <a:t>2.- ESPECIFICACIONES TÉCNICAS DE CALIDAD INTEGRALES, ANÁLISIS DE LABORATORIO Y CUMPLIMIENTO CON ETIQUETADO</a:t>
                      </a:r>
                    </a:p>
                    <a:p>
                      <a:pPr algn="ctr">
                        <a:lnSpc>
                          <a:spcPct val="107000"/>
                        </a:lnSpc>
                        <a:spcAft>
                          <a:spcPts val="0"/>
                        </a:spcAft>
                      </a:pPr>
                      <a:r>
                        <a:rPr lang="es-MX" sz="1100" dirty="0">
                          <a:effectLst/>
                        </a:rPr>
                        <a:t>3.- CUMPLIMIENTO DE LOS CCN (ESTRATEGIA F Y V Y HUERTOS)</a:t>
                      </a:r>
                    </a:p>
                    <a:p>
                      <a:pPr algn="ctr">
                        <a:lnSpc>
                          <a:spcPct val="107000"/>
                        </a:lnSpc>
                        <a:spcAft>
                          <a:spcPts val="0"/>
                        </a:spcAft>
                      </a:pPr>
                      <a:r>
                        <a:rPr lang="es-MX" sz="1100" dirty="0">
                          <a:effectLst/>
                        </a:rPr>
                        <a:t>4.- AVANCE EN ACTUALIZACIÓN DE ROP</a:t>
                      </a:r>
                    </a:p>
                    <a:p>
                      <a:pPr algn="ctr">
                        <a:lnSpc>
                          <a:spcPct val="107000"/>
                        </a:lnSpc>
                        <a:spcAft>
                          <a:spcPts val="0"/>
                        </a:spcAft>
                      </a:pPr>
                      <a:r>
                        <a:rPr lang="es-MX" sz="1100" dirty="0">
                          <a:effectLst/>
                        </a:rPr>
                        <a:t>5.- FIRMA CONVENIOS DE COLABORACIÓN CON LOS SMDIF</a:t>
                      </a:r>
                    </a:p>
                    <a:p>
                      <a:pPr algn="ctr">
                        <a:lnSpc>
                          <a:spcPct val="107000"/>
                        </a:lnSpc>
                        <a:spcAft>
                          <a:spcPts val="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tc>
                  <a:txBody>
                    <a:bodyPr/>
                    <a:lstStyle/>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r>
                        <a:rPr lang="es-MX" sz="1100" dirty="0" smtClean="0">
                          <a:effectLst/>
                        </a:rPr>
                        <a:t>1</a:t>
                      </a:r>
                      <a:r>
                        <a:rPr lang="es-MX" sz="1100" dirty="0">
                          <a:effectLst/>
                        </a:rPr>
                        <a:t>.- ENTREGA EN FORMA DE INFORMACIÓN</a:t>
                      </a:r>
                    </a:p>
                    <a:p>
                      <a:pPr algn="ctr">
                        <a:lnSpc>
                          <a:spcPct val="107000"/>
                        </a:lnSpc>
                        <a:spcAft>
                          <a:spcPts val="0"/>
                        </a:spcAft>
                      </a:pPr>
                      <a:r>
                        <a:rPr lang="es-MX" sz="1100" dirty="0">
                          <a:effectLst/>
                        </a:rPr>
                        <a:t>2.- REVISIÓN Y CRUCE DE LA INFORMACIÓN ENTREGADA AL SNDIF</a:t>
                      </a:r>
                    </a:p>
                    <a:p>
                      <a:pPr algn="ctr">
                        <a:lnSpc>
                          <a:spcPct val="107000"/>
                        </a:lnSpc>
                        <a:spcAft>
                          <a:spcPts val="0"/>
                        </a:spcAft>
                      </a:pPr>
                      <a:r>
                        <a:rPr lang="es-MX" sz="1100" dirty="0">
                          <a:effectLst/>
                        </a:rPr>
                        <a:t>3.- REVISIÓN DE ETIQUETAS E INTERPRETACIÓN DE LOS RESULTADOS DE LOS ANÁLISIS DE LABORATORIO</a:t>
                      </a:r>
                    </a:p>
                    <a:p>
                      <a:pPr algn="ctr">
                        <a:lnSpc>
                          <a:spcPct val="107000"/>
                        </a:lnSpc>
                        <a:spcAft>
                          <a:spcPts val="0"/>
                        </a:spcAft>
                      </a:pPr>
                      <a:r>
                        <a:rPr lang="es-MX" sz="1100" dirty="0">
                          <a:effectLst/>
                        </a:rPr>
                        <a:t>4. PUBLICACIÓN DE LAS ROP</a:t>
                      </a:r>
                    </a:p>
                    <a:p>
                      <a:pPr algn="ctr">
                        <a:lnSpc>
                          <a:spcPct val="107000"/>
                        </a:lnSpc>
                        <a:spcAft>
                          <a:spcPts val="0"/>
                        </a:spcAft>
                      </a:pPr>
                      <a:r>
                        <a:rPr lang="es-MX" sz="1100" dirty="0">
                          <a:effectLst/>
                        </a:rPr>
                        <a:t>5.- EJERCICIO DE </a:t>
                      </a:r>
                      <a:r>
                        <a:rPr lang="es-MX" sz="1100" dirty="0" smtClean="0">
                          <a:effectLst/>
                        </a:rPr>
                        <a:t>RECURSO </a:t>
                      </a:r>
                      <a:r>
                        <a:rPr lang="es-MX" sz="1100" dirty="0">
                          <a:effectLst/>
                        </a:rPr>
                        <a:t>POR AÑO FISCAL</a:t>
                      </a:r>
                    </a:p>
                    <a:p>
                      <a:pPr algn="ctr">
                        <a:lnSpc>
                          <a:spcPct val="107000"/>
                        </a:lnSpc>
                        <a:spcAft>
                          <a:spcPts val="0"/>
                        </a:spcAft>
                      </a:pPr>
                      <a:r>
                        <a:rPr lang="es-MX" sz="1100" dirty="0">
                          <a:effectLst/>
                        </a:rPr>
                        <a:t>6.- ESTRATEGIA DE FRUTA FRESCA</a:t>
                      </a:r>
                    </a:p>
                    <a:p>
                      <a:pPr algn="ctr">
                        <a:lnSpc>
                          <a:spcPct val="107000"/>
                        </a:lnSpc>
                        <a:spcAft>
                          <a:spcPts val="0"/>
                        </a:spcAft>
                      </a:pPr>
                      <a:r>
                        <a:rPr lang="es-MX" sz="1100" dirty="0">
                          <a:effectLst/>
                        </a:rPr>
                        <a:t>7.- CUOTAS DE RECUPERACIÓN PARA </a:t>
                      </a:r>
                      <a:r>
                        <a:rPr lang="es-MX" sz="1100" dirty="0" smtClean="0">
                          <a:effectLst/>
                        </a:rPr>
                        <a:t>FORTALECIMIENTO </a:t>
                      </a:r>
                      <a:r>
                        <a:rPr lang="es-MX" sz="1100" dirty="0">
                          <a:effectLst/>
                        </a:rPr>
                        <a:t>DE LOS PROGRAMAS ALIMENTARIOS</a:t>
                      </a:r>
                    </a:p>
                    <a:p>
                      <a:pPr algn="ctr">
                        <a:lnSpc>
                          <a:spcPct val="107000"/>
                        </a:lnSpc>
                        <a:spcAft>
                          <a:spcPts val="0"/>
                        </a:spcAft>
                      </a:pPr>
                      <a:r>
                        <a:rPr lang="es-MX" sz="1100" dirty="0">
                          <a:effectLst/>
                        </a:rPr>
                        <a:t>8.- FORTALECER EL SEGUIMIENTO DE LA OPERACIÓN DE LOS PROGRAMAS</a:t>
                      </a:r>
                    </a:p>
                    <a:p>
                      <a:pPr algn="ctr">
                        <a:lnSpc>
                          <a:spcPct val="107000"/>
                        </a:lnSpc>
                        <a:spcAft>
                          <a:spcPts val="0"/>
                        </a:spcAft>
                      </a:pPr>
                      <a:r>
                        <a:rPr lang="es-MX" sz="1100" dirty="0">
                          <a:effectLst/>
                        </a:rPr>
                        <a:t>9.- ÁREAS ESPECIALIZADAS HOMOLOGADAS CON EL SNDIF DE ORIENTACIÓN ALIMENTARIA Y ASEGURAMIENTO DE LA CALIDAD ALIMENTARIA</a:t>
                      </a:r>
                    </a:p>
                    <a:p>
                      <a:pPr algn="ctr">
                        <a:lnSpc>
                          <a:spcPct val="107000"/>
                        </a:lnSpc>
                        <a:spcAft>
                          <a:spcPts val="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extLst>
                  <a:ext uri="{0D108BD9-81ED-4DB2-BD59-A6C34878D82A}">
                    <a16:rowId xmlns="" xmlns:a16="http://schemas.microsoft.com/office/drawing/2014/main" val="4033844211"/>
                  </a:ext>
                </a:extLst>
              </a:tr>
              <a:tr h="159274">
                <a:tc>
                  <a:txBody>
                    <a:bodyPr/>
                    <a:lstStyle/>
                    <a:p>
                      <a:pPr algn="ctr">
                        <a:lnSpc>
                          <a:spcPct val="107000"/>
                        </a:lnSpc>
                        <a:spcAft>
                          <a:spcPts val="0"/>
                        </a:spcAft>
                      </a:pPr>
                      <a:r>
                        <a:rPr lang="es-MX" sz="1800" dirty="0">
                          <a:effectLst/>
                        </a:rPr>
                        <a:t>DEBILIDADES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tc>
                  <a:txBody>
                    <a:bodyPr/>
                    <a:lstStyle/>
                    <a:p>
                      <a:pPr algn="ctr">
                        <a:lnSpc>
                          <a:spcPct val="107000"/>
                        </a:lnSpc>
                        <a:spcAft>
                          <a:spcPts val="0"/>
                        </a:spcAft>
                      </a:pPr>
                      <a:r>
                        <a:rPr lang="es-MX" sz="1800" dirty="0">
                          <a:effectLst/>
                        </a:rPr>
                        <a:t>AMENAZAS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extLst>
                  <a:ext uri="{0D108BD9-81ED-4DB2-BD59-A6C34878D82A}">
                    <a16:rowId xmlns="" xmlns:a16="http://schemas.microsoft.com/office/drawing/2014/main" val="1178829362"/>
                  </a:ext>
                </a:extLst>
              </a:tr>
              <a:tr h="2159046">
                <a:tc>
                  <a:txBody>
                    <a:bodyPr/>
                    <a:lstStyle/>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r>
                        <a:rPr lang="es-MX" sz="1100" dirty="0" smtClean="0">
                          <a:effectLst/>
                        </a:rPr>
                        <a:t>1</a:t>
                      </a:r>
                      <a:r>
                        <a:rPr lang="es-MX" sz="1100" dirty="0">
                          <a:effectLst/>
                        </a:rPr>
                        <a:t>.- OPERACIÓN DEL PROGRAMA DE ATENCIÓN ALIMENTARIA A MENORES DE 5 AÑOS EN RIESGO, NO ESCOLARIZADOS</a:t>
                      </a:r>
                    </a:p>
                    <a:p>
                      <a:pPr algn="ctr">
                        <a:lnSpc>
                          <a:spcPct val="107000"/>
                        </a:lnSpc>
                        <a:spcAft>
                          <a:spcPts val="0"/>
                        </a:spcAft>
                      </a:pPr>
                      <a:r>
                        <a:rPr lang="es-MX" sz="1100" dirty="0">
                          <a:effectLst/>
                        </a:rPr>
                        <a:t>2.- ÁREAS DE ASEGURAMIENTO DE LA CALIDAD EN LOS </a:t>
                      </a:r>
                      <a:r>
                        <a:rPr lang="es-MX" sz="1100" dirty="0" smtClean="0">
                          <a:effectLst/>
                        </a:rPr>
                        <a:t>SEDIF</a:t>
                      </a:r>
                      <a:endParaRPr lang="es-MX" sz="1100" dirty="0">
                        <a:effectLst/>
                      </a:endParaRPr>
                    </a:p>
                    <a:p>
                      <a:pPr algn="ctr">
                        <a:lnSpc>
                          <a:spcPct val="107000"/>
                        </a:lnSpc>
                        <a:spcAft>
                          <a:spcPts val="0"/>
                        </a:spcAft>
                      </a:pPr>
                      <a:r>
                        <a:rPr lang="es-MX" sz="1100" dirty="0">
                          <a:effectLst/>
                        </a:rPr>
                        <a:t>3</a:t>
                      </a:r>
                      <a:r>
                        <a:rPr lang="es-MX" sz="1100" dirty="0" smtClean="0">
                          <a:effectLst/>
                        </a:rPr>
                        <a:t>.-</a:t>
                      </a:r>
                      <a:r>
                        <a:rPr lang="es-MX" sz="1100" baseline="0" dirty="0" smtClean="0">
                          <a:effectLst/>
                        </a:rPr>
                        <a:t> ESTANDARIZACI</a:t>
                      </a:r>
                      <a:r>
                        <a:rPr lang="es-ES" sz="1100" baseline="0" dirty="0" smtClean="0">
                          <a:effectLst/>
                        </a:rPr>
                        <a:t>ÓN </a:t>
                      </a:r>
                      <a:r>
                        <a:rPr lang="es-ES" sz="1100" dirty="0" smtClean="0">
                          <a:effectLst/>
                        </a:rPr>
                        <a:t>DE LA </a:t>
                      </a:r>
                      <a:r>
                        <a:rPr lang="es-MX" sz="1100" dirty="0" smtClean="0">
                          <a:effectLst/>
                        </a:rPr>
                        <a:t>ORIENTACIÓN </a:t>
                      </a:r>
                      <a:r>
                        <a:rPr lang="es-MX" sz="1100" dirty="0">
                          <a:effectLst/>
                        </a:rPr>
                        <a:t>ALIMENTARIA </a:t>
                      </a:r>
                      <a:r>
                        <a:rPr lang="es-MX" sz="1100" dirty="0" smtClean="0">
                          <a:effectLst/>
                        </a:rPr>
                        <a:t>EN</a:t>
                      </a:r>
                      <a:r>
                        <a:rPr lang="es-MX" sz="1100" baseline="0" dirty="0" smtClean="0">
                          <a:effectLst/>
                        </a:rPr>
                        <a:t> </a:t>
                      </a:r>
                      <a:r>
                        <a:rPr lang="es-MX" sz="1100" dirty="0" smtClean="0">
                          <a:effectLst/>
                        </a:rPr>
                        <a:t>LOS </a:t>
                      </a:r>
                      <a:r>
                        <a:rPr lang="es-MX" sz="1100" dirty="0">
                          <a:effectLst/>
                        </a:rPr>
                        <a:t>SEDIF</a:t>
                      </a:r>
                    </a:p>
                    <a:p>
                      <a:pPr algn="ctr">
                        <a:lnSpc>
                          <a:spcPct val="107000"/>
                        </a:lnSpc>
                        <a:spcAft>
                          <a:spcPts val="0"/>
                        </a:spcAft>
                      </a:pPr>
                      <a:r>
                        <a:rPr lang="es-MX" sz="1100" dirty="0">
                          <a:effectLst/>
                        </a:rPr>
                        <a:t>4</a:t>
                      </a:r>
                      <a:r>
                        <a:rPr lang="es-MX" sz="1100" dirty="0" smtClean="0">
                          <a:effectLst/>
                        </a:rPr>
                        <a:t>.- SEGUIMIENTO </a:t>
                      </a:r>
                      <a:r>
                        <a:rPr lang="es-MX" sz="1100" dirty="0">
                          <a:effectLst/>
                        </a:rPr>
                        <a:t>A LA OPERACIÓN DE LOS PROGRAMAS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tc>
                  <a:txBody>
                    <a:bodyPr/>
                    <a:lstStyle/>
                    <a:p>
                      <a:pPr algn="ctr">
                        <a:lnSpc>
                          <a:spcPct val="107000"/>
                        </a:lnSpc>
                        <a:spcAft>
                          <a:spcPts val="0"/>
                        </a:spcAft>
                      </a:pPr>
                      <a:endParaRPr lang="es-MX" sz="1100" dirty="0" smtClean="0">
                        <a:effectLst/>
                      </a:endParaRPr>
                    </a:p>
                    <a:p>
                      <a:pPr algn="ctr">
                        <a:lnSpc>
                          <a:spcPct val="107000"/>
                        </a:lnSpc>
                        <a:spcAft>
                          <a:spcPts val="0"/>
                        </a:spcAft>
                      </a:pPr>
                      <a:endParaRPr lang="es-MX" sz="1100" dirty="0" smtClean="0">
                        <a:effectLst/>
                      </a:endParaRPr>
                    </a:p>
                    <a:p>
                      <a:pPr algn="ctr">
                        <a:lnSpc>
                          <a:spcPct val="107000"/>
                        </a:lnSpc>
                        <a:spcAft>
                          <a:spcPts val="0"/>
                        </a:spcAft>
                      </a:pPr>
                      <a:r>
                        <a:rPr lang="es-MX" sz="1100" dirty="0" smtClean="0">
                          <a:effectLst/>
                        </a:rPr>
                        <a:t>1- </a:t>
                      </a:r>
                      <a:r>
                        <a:rPr lang="es-MX" sz="1100" dirty="0">
                          <a:effectLst/>
                        </a:rPr>
                        <a:t>IMPOSICIÓN DE PROVEEDORES</a:t>
                      </a:r>
                    </a:p>
                    <a:p>
                      <a:pPr algn="ctr">
                        <a:lnSpc>
                          <a:spcPct val="107000"/>
                        </a:lnSpc>
                        <a:spcAft>
                          <a:spcPts val="0"/>
                        </a:spcAft>
                      </a:pPr>
                      <a:r>
                        <a:rPr lang="es-MX" sz="1100" dirty="0">
                          <a:effectLst/>
                        </a:rPr>
                        <a:t>2.- INSEGURIDAD SOCIAL</a:t>
                      </a:r>
                    </a:p>
                    <a:p>
                      <a:pPr algn="ctr">
                        <a:lnSpc>
                          <a:spcPct val="107000"/>
                        </a:lnSpc>
                        <a:spcAft>
                          <a:spcPts val="0"/>
                        </a:spcAft>
                      </a:pPr>
                      <a:r>
                        <a:rPr lang="es-MX" sz="1100" dirty="0">
                          <a:effectLst/>
                        </a:rPr>
                        <a:t>3.- IMPOSICIÓN DE </a:t>
                      </a:r>
                      <a:r>
                        <a:rPr lang="es-MX" sz="1100" dirty="0" smtClean="0">
                          <a:effectLst/>
                        </a:rPr>
                        <a:t>POL</a:t>
                      </a:r>
                      <a:r>
                        <a:rPr lang="es-ES" sz="1100" dirty="0" smtClean="0">
                          <a:effectLst/>
                        </a:rPr>
                        <a:t>Í</a:t>
                      </a:r>
                      <a:r>
                        <a:rPr lang="es-MX" sz="1100" dirty="0" smtClean="0">
                          <a:effectLst/>
                        </a:rPr>
                        <a:t>TICAS </a:t>
                      </a:r>
                      <a:r>
                        <a:rPr lang="es-MX" sz="1100" dirty="0">
                          <a:effectLst/>
                        </a:rPr>
                        <a:t>LOCALES PASAJERAS QUE </a:t>
                      </a:r>
                      <a:r>
                        <a:rPr lang="es-MX" sz="1100" dirty="0" smtClean="0">
                          <a:effectLst/>
                        </a:rPr>
                        <a:t>NO ABONAN A</a:t>
                      </a:r>
                      <a:r>
                        <a:rPr lang="es-MX" sz="1100" baseline="0" dirty="0" smtClean="0">
                          <a:effectLst/>
                        </a:rPr>
                        <a:t> </a:t>
                      </a:r>
                      <a:r>
                        <a:rPr lang="es-MX" sz="1100" dirty="0" smtClean="0">
                          <a:effectLst/>
                        </a:rPr>
                        <a:t>LOS </a:t>
                      </a:r>
                      <a:r>
                        <a:rPr lang="es-MX" sz="1100" dirty="0">
                          <a:effectLst/>
                        </a:rPr>
                        <a:t>OBJETIVOS DE LOS PROGRAMAS ALIMENTARIOS</a:t>
                      </a:r>
                    </a:p>
                    <a:p>
                      <a:pPr algn="ctr">
                        <a:lnSpc>
                          <a:spcPct val="107000"/>
                        </a:lnSpc>
                        <a:spcAft>
                          <a:spcPts val="0"/>
                        </a:spcAft>
                      </a:pPr>
                      <a:r>
                        <a:rPr lang="es-MX" sz="1100" dirty="0">
                          <a:effectLst/>
                        </a:rPr>
                        <a:t>4.- DISPERSIÓN </a:t>
                      </a:r>
                      <a:r>
                        <a:rPr lang="es-MX" sz="1100" dirty="0" smtClean="0">
                          <a:effectLst/>
                        </a:rPr>
                        <a:t>POBLACIONAL</a:t>
                      </a:r>
                      <a:endParaRPr lang="es-MX" sz="1100" dirty="0">
                        <a:effectLst/>
                      </a:endParaRPr>
                    </a:p>
                    <a:p>
                      <a:pPr algn="ctr">
                        <a:lnSpc>
                          <a:spcPct val="107000"/>
                        </a:lnSpc>
                        <a:spcAft>
                          <a:spcPts val="0"/>
                        </a:spcAft>
                      </a:pPr>
                      <a:r>
                        <a:rPr lang="es-MX" sz="1100" dirty="0">
                          <a:effectLst/>
                        </a:rPr>
                        <a:t>5.- FALTA DE POLITICA PÚBLICA ALIMENTARIA A NIVEL NACIONAL</a:t>
                      </a:r>
                    </a:p>
                    <a:p>
                      <a:pPr algn="ctr">
                        <a:lnSpc>
                          <a:spcPct val="107000"/>
                        </a:lnSpc>
                        <a:spcAft>
                          <a:spcPts val="0"/>
                        </a:spcAft>
                      </a:pPr>
                      <a:r>
                        <a:rPr lang="es-MX" sz="1100" dirty="0">
                          <a:effectLst/>
                        </a:rPr>
                        <a:t>6.- CAMBIOS DE ADMINISTRACIÓN </a:t>
                      </a:r>
                      <a:r>
                        <a:rPr lang="es-MX" sz="1100" dirty="0" smtClean="0">
                          <a:effectLst/>
                        </a:rPr>
                        <a:t>MUNICIPAL, </a:t>
                      </a:r>
                      <a:r>
                        <a:rPr lang="es-MX" sz="1100" dirty="0">
                          <a:effectLst/>
                        </a:rPr>
                        <a:t>ESTATAL Y </a:t>
                      </a:r>
                      <a:r>
                        <a:rPr lang="es-MX" sz="1100" dirty="0" smtClean="0">
                          <a:effectLst/>
                        </a:rPr>
                        <a:t>FEDERAL</a:t>
                      </a:r>
                    </a:p>
                    <a:p>
                      <a:pPr algn="ctr">
                        <a:lnSpc>
                          <a:spcPct val="107000"/>
                        </a:lnSpc>
                        <a:spcAft>
                          <a:spcPts val="0"/>
                        </a:spcAft>
                      </a:pPr>
                      <a:r>
                        <a:rPr lang="es-MX" sz="1100" dirty="0" smtClean="0">
                          <a:effectLst/>
                          <a:latin typeface="Calibri" panose="020F0502020204030204" pitchFamily="34" charset="0"/>
                          <a:ea typeface="Calibri" panose="020F0502020204030204" pitchFamily="34" charset="0"/>
                          <a:cs typeface="Times New Roman" panose="02020603050405020304" pitchFamily="18" charset="0"/>
                        </a:rPr>
                        <a:t>7.-FEN</a:t>
                      </a:r>
                      <a:r>
                        <a:rPr lang="es-ES" sz="1100" dirty="0" smtClean="0">
                          <a:effectLst/>
                          <a:latin typeface="Calibri" panose="020F0502020204030204" pitchFamily="34" charset="0"/>
                          <a:ea typeface="Calibri" panose="020F0502020204030204" pitchFamily="34" charset="0"/>
                          <a:cs typeface="Times New Roman" panose="02020603050405020304" pitchFamily="18" charset="0"/>
                        </a:rPr>
                        <a:t>ÓMENOS NATURALES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157" marR="51157" marT="0" marB="0"/>
                </a:tc>
                <a:extLst>
                  <a:ext uri="{0D108BD9-81ED-4DB2-BD59-A6C34878D82A}">
                    <a16:rowId xmlns="" xmlns:a16="http://schemas.microsoft.com/office/drawing/2014/main" val="3423345191"/>
                  </a:ext>
                </a:extLst>
              </a:tr>
            </a:tbl>
          </a:graphicData>
        </a:graphic>
      </p:graphicFrame>
      <p:sp>
        <p:nvSpPr>
          <p:cNvPr id="4" name="Rectangle 1">
            <a:extLst>
              <a:ext uri="{FF2B5EF4-FFF2-40B4-BE49-F238E27FC236}">
                <a16:creationId xmlns="" xmlns:a16="http://schemas.microsoft.com/office/drawing/2014/main" id="{7B3D0159-378C-41B4-81BE-E81B75FB7145}"/>
              </a:ext>
            </a:extLst>
          </p:cNvPr>
          <p:cNvSpPr>
            <a:spLocks noChangeArrowheads="1"/>
          </p:cNvSpPr>
          <p:nvPr/>
        </p:nvSpPr>
        <p:spPr bwMode="auto">
          <a:xfrm>
            <a:off x="-2161997" y="1600200"/>
            <a:ext cx="1724239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spTree>
    <p:extLst>
      <p:ext uri="{BB962C8B-B14F-4D97-AF65-F5344CB8AC3E}">
        <p14:creationId xmlns:p14="http://schemas.microsoft.com/office/powerpoint/2010/main" val="3921750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69A257B-96CB-41D0-BCA2-769F7E46C353}"/>
              </a:ext>
            </a:extLst>
          </p:cNvPr>
          <p:cNvSpPr>
            <a:spLocks noGrp="1"/>
          </p:cNvSpPr>
          <p:nvPr>
            <p:ph type="ctrTitle"/>
          </p:nvPr>
        </p:nvSpPr>
        <p:spPr>
          <a:xfrm>
            <a:off x="1147607" y="1799446"/>
            <a:ext cx="6858000" cy="2387600"/>
          </a:xfrm>
        </p:spPr>
        <p:txBody>
          <a:bodyPr>
            <a:normAutofit fontScale="90000"/>
          </a:bodyPr>
          <a:lstStyle/>
          <a:p>
            <a:r>
              <a:rPr lang="es-MX" sz="6600" b="1" dirty="0">
                <a:solidFill>
                  <a:srgbClr val="9A0000"/>
                </a:solidFill>
                <a:latin typeface="+mn-lt"/>
                <a:ea typeface="+mn-ea"/>
                <a:cs typeface="+mn-cs"/>
              </a:rPr>
              <a:t>Red de Alimentación</a:t>
            </a:r>
            <a:br>
              <a:rPr lang="es-MX" sz="6600" b="1" dirty="0">
                <a:solidFill>
                  <a:srgbClr val="9A0000"/>
                </a:solidFill>
                <a:latin typeface="+mn-lt"/>
                <a:ea typeface="+mn-ea"/>
                <a:cs typeface="+mn-cs"/>
              </a:rPr>
            </a:br>
            <a:r>
              <a:rPr lang="es-MX" sz="3100" b="1" dirty="0">
                <a:solidFill>
                  <a:srgbClr val="9A0000"/>
                </a:solidFill>
                <a:latin typeface="+mn-lt"/>
                <a:ea typeface="+mn-ea"/>
                <a:cs typeface="+mn-cs"/>
              </a:rPr>
              <a:t>2013-2018</a:t>
            </a:r>
            <a:r>
              <a:rPr lang="es-MX" sz="2000" b="1" dirty="0">
                <a:solidFill>
                  <a:srgbClr val="9A0000"/>
                </a:solidFill>
                <a:latin typeface="+mn-lt"/>
                <a:ea typeface="+mn-ea"/>
                <a:cs typeface="+mn-cs"/>
              </a:rPr>
              <a:t/>
            </a:r>
            <a:br>
              <a:rPr lang="es-MX" sz="2000" b="1" dirty="0">
                <a:solidFill>
                  <a:srgbClr val="9A0000"/>
                </a:solidFill>
                <a:latin typeface="+mn-lt"/>
                <a:ea typeface="+mn-ea"/>
                <a:cs typeface="+mn-cs"/>
              </a:rPr>
            </a:br>
            <a:r>
              <a:rPr lang="es-MX" sz="4000" b="1" dirty="0">
                <a:solidFill>
                  <a:schemeClr val="bg1">
                    <a:lumMod val="65000"/>
                  </a:schemeClr>
                </a:solidFill>
                <a:latin typeface="+mn-lt"/>
                <a:ea typeface="+mn-ea"/>
                <a:cs typeface="+mn-cs"/>
              </a:rPr>
              <a:t>Procesos de certificación en estándares de competencia</a:t>
            </a:r>
            <a:br>
              <a:rPr lang="es-MX" sz="4000" b="1" dirty="0">
                <a:solidFill>
                  <a:schemeClr val="bg1">
                    <a:lumMod val="65000"/>
                  </a:schemeClr>
                </a:solidFill>
                <a:latin typeface="+mn-lt"/>
                <a:ea typeface="+mn-ea"/>
                <a:cs typeface="+mn-cs"/>
              </a:rPr>
            </a:br>
            <a:r>
              <a:rPr lang="es-MX" sz="4000" b="1" dirty="0">
                <a:solidFill>
                  <a:schemeClr val="bg1">
                    <a:lumMod val="65000"/>
                  </a:schemeClr>
                </a:solidFill>
                <a:latin typeface="+mn-lt"/>
                <a:ea typeface="+mn-ea"/>
                <a:cs typeface="+mn-cs"/>
              </a:rPr>
              <a:t/>
            </a:r>
            <a:br>
              <a:rPr lang="es-MX" sz="4000" b="1" dirty="0">
                <a:solidFill>
                  <a:schemeClr val="bg1">
                    <a:lumMod val="65000"/>
                  </a:schemeClr>
                </a:solidFill>
                <a:latin typeface="+mn-lt"/>
                <a:ea typeface="+mn-ea"/>
                <a:cs typeface="+mn-cs"/>
              </a:rPr>
            </a:br>
            <a:endParaRPr lang="es-MX" sz="6600" b="1" dirty="0">
              <a:solidFill>
                <a:schemeClr val="bg1">
                  <a:lumMod val="65000"/>
                </a:schemeClr>
              </a:solidFill>
              <a:latin typeface="+mn-lt"/>
              <a:ea typeface="+mn-ea"/>
              <a:cs typeface="+mn-cs"/>
            </a:endParaRPr>
          </a:p>
        </p:txBody>
      </p:sp>
      <p:sp>
        <p:nvSpPr>
          <p:cNvPr id="3" name="CuadroTexto 2">
            <a:extLst>
              <a:ext uri="{FF2B5EF4-FFF2-40B4-BE49-F238E27FC236}">
                <a16:creationId xmlns="" xmlns:a16="http://schemas.microsoft.com/office/drawing/2014/main" id="{816D4323-0CA5-4891-A3DF-4DE42D4ED33E}"/>
              </a:ext>
            </a:extLst>
          </p:cNvPr>
          <p:cNvSpPr txBox="1"/>
          <p:nvPr/>
        </p:nvSpPr>
        <p:spPr>
          <a:xfrm>
            <a:off x="138547" y="6120825"/>
            <a:ext cx="5192896" cy="584775"/>
          </a:xfrm>
          <a:prstGeom prst="rect">
            <a:avLst/>
          </a:prstGeom>
          <a:noFill/>
        </p:spPr>
        <p:txBody>
          <a:bodyPr wrap="none" rtlCol="0">
            <a:spAutoFit/>
          </a:bodyPr>
          <a:lstStyle/>
          <a:p>
            <a:r>
              <a:rPr lang="es-MX" sz="1600" dirty="0">
                <a:solidFill>
                  <a:schemeClr val="tx1">
                    <a:lumMod val="50000"/>
                    <a:lumOff val="50000"/>
                  </a:schemeClr>
                </a:solidFill>
              </a:rPr>
              <a:t>Dirección de Atención Alimentaria</a:t>
            </a:r>
          </a:p>
          <a:p>
            <a:r>
              <a:rPr lang="es-MX" sz="1600" dirty="0">
                <a:solidFill>
                  <a:schemeClr val="tx1">
                    <a:lumMod val="50000"/>
                    <a:lumOff val="50000"/>
                  </a:schemeClr>
                </a:solidFill>
              </a:rPr>
              <a:t>Dirección General de Alimentación y Desarrollo Comunitaria</a:t>
            </a:r>
          </a:p>
        </p:txBody>
      </p:sp>
      <p:grpSp>
        <p:nvGrpSpPr>
          <p:cNvPr id="30" name="Grupo 29">
            <a:extLst>
              <a:ext uri="{FF2B5EF4-FFF2-40B4-BE49-F238E27FC236}">
                <a16:creationId xmlns="" xmlns:a16="http://schemas.microsoft.com/office/drawing/2014/main" id="{C63F2F9B-990F-4EDB-AC15-69FF3E4FF681}"/>
              </a:ext>
            </a:extLst>
          </p:cNvPr>
          <p:cNvGrpSpPr/>
          <p:nvPr/>
        </p:nvGrpSpPr>
        <p:grpSpPr>
          <a:xfrm>
            <a:off x="655329" y="3814735"/>
            <a:ext cx="7965996" cy="2044895"/>
            <a:chOff x="589002" y="3814735"/>
            <a:chExt cx="7965996" cy="2044895"/>
          </a:xfrm>
        </p:grpSpPr>
        <p:pic>
          <p:nvPicPr>
            <p:cNvPr id="12" name="Imagen 11">
              <a:extLst>
                <a:ext uri="{FF2B5EF4-FFF2-40B4-BE49-F238E27FC236}">
                  <a16:creationId xmlns="" xmlns:a16="http://schemas.microsoft.com/office/drawing/2014/main" id="{26DF6229-CF5B-436D-8046-EE4B342BAFC9}"/>
                </a:ext>
              </a:extLst>
            </p:cNvPr>
            <p:cNvPicPr>
              <a:picLocks noChangeAspect="1"/>
            </p:cNvPicPr>
            <p:nvPr/>
          </p:nvPicPr>
          <p:blipFill rotWithShape="1">
            <a:blip r:embed="rId2"/>
            <a:srcRect l="13914" t="11742" b="15025"/>
            <a:stretch/>
          </p:blipFill>
          <p:spPr>
            <a:xfrm>
              <a:off x="589002" y="3832939"/>
              <a:ext cx="1335573" cy="2019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 xmlns:a16="http://schemas.microsoft.com/office/drawing/2014/main" id="{FAEBB183-E6E2-4CC0-956D-2BABCBA4D5CC}"/>
                </a:ext>
              </a:extLst>
            </p:cNvPr>
            <p:cNvPicPr>
              <a:picLocks noChangeAspect="1"/>
            </p:cNvPicPr>
            <p:nvPr/>
          </p:nvPicPr>
          <p:blipFill rotWithShape="1">
            <a:blip r:embed="rId3"/>
            <a:srcRect l="13348" r="5423" b="35920"/>
            <a:stretch/>
          </p:blipFill>
          <p:spPr>
            <a:xfrm>
              <a:off x="3384642" y="3832937"/>
              <a:ext cx="1335573" cy="2019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 xmlns:a16="http://schemas.microsoft.com/office/drawing/2014/main" id="{F2138E69-BE1A-41C4-95EF-EE8479682BE3}"/>
                </a:ext>
              </a:extLst>
            </p:cNvPr>
            <p:cNvPicPr>
              <a:picLocks noChangeAspect="1"/>
            </p:cNvPicPr>
            <p:nvPr/>
          </p:nvPicPr>
          <p:blipFill rotWithShape="1">
            <a:blip r:embed="rId4"/>
            <a:srcRect l="38358" r="33433" b="7612"/>
            <a:stretch/>
          </p:blipFill>
          <p:spPr>
            <a:xfrm>
              <a:off x="1965519" y="3832938"/>
              <a:ext cx="1335573" cy="2019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n 17">
              <a:extLst>
                <a:ext uri="{FF2B5EF4-FFF2-40B4-BE49-F238E27FC236}">
                  <a16:creationId xmlns="" xmlns:a16="http://schemas.microsoft.com/office/drawing/2014/main" id="{05C5FD59-9E8D-4679-BC60-60DD70125F2C}"/>
                </a:ext>
              </a:extLst>
            </p:cNvPr>
            <p:cNvPicPr>
              <a:picLocks noChangeAspect="1"/>
            </p:cNvPicPr>
            <p:nvPr/>
          </p:nvPicPr>
          <p:blipFill>
            <a:blip r:embed="rId5"/>
            <a:stretch>
              <a:fillRect/>
            </a:stretch>
          </p:blipFill>
          <p:spPr>
            <a:xfrm>
              <a:off x="4790563" y="3839759"/>
              <a:ext cx="1134235" cy="2019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 xmlns:a16="http://schemas.microsoft.com/office/drawing/2014/main" id="{81A3FE82-338B-461B-BD3B-123AAF178F51}"/>
                </a:ext>
              </a:extLst>
            </p:cNvPr>
            <p:cNvPicPr>
              <a:picLocks noChangeAspect="1"/>
            </p:cNvPicPr>
            <p:nvPr/>
          </p:nvPicPr>
          <p:blipFill rotWithShape="1">
            <a:blip r:embed="rId6"/>
            <a:srcRect b="9270"/>
            <a:stretch/>
          </p:blipFill>
          <p:spPr>
            <a:xfrm>
              <a:off x="5999187" y="3839760"/>
              <a:ext cx="1192941" cy="2019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Imagen 21">
              <a:extLst>
                <a:ext uri="{FF2B5EF4-FFF2-40B4-BE49-F238E27FC236}">
                  <a16:creationId xmlns="" xmlns:a16="http://schemas.microsoft.com/office/drawing/2014/main" id="{2A471548-5593-4BCB-BCE1-224EC04F9378}"/>
                </a:ext>
              </a:extLst>
            </p:cNvPr>
            <p:cNvPicPr>
              <a:picLocks noChangeAspect="1"/>
            </p:cNvPicPr>
            <p:nvPr/>
          </p:nvPicPr>
          <p:blipFill rotWithShape="1">
            <a:blip r:embed="rId7"/>
            <a:srcRect b="8458"/>
            <a:stretch/>
          </p:blipFill>
          <p:spPr>
            <a:xfrm>
              <a:off x="7244297" y="3832939"/>
              <a:ext cx="1310701" cy="2019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4" name="Conector recto 23">
              <a:extLst>
                <a:ext uri="{FF2B5EF4-FFF2-40B4-BE49-F238E27FC236}">
                  <a16:creationId xmlns="" xmlns:a16="http://schemas.microsoft.com/office/drawing/2014/main" id="{FF324057-6602-49E1-A0A3-A3467006EF7E}"/>
                </a:ext>
              </a:extLst>
            </p:cNvPr>
            <p:cNvCxnSpPr>
              <a:cxnSpLocks/>
            </p:cNvCxnSpPr>
            <p:nvPr/>
          </p:nvCxnSpPr>
          <p:spPr>
            <a:xfrm>
              <a:off x="1924577" y="3832939"/>
              <a:ext cx="0" cy="1997341"/>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Conector recto 25">
              <a:extLst>
                <a:ext uri="{FF2B5EF4-FFF2-40B4-BE49-F238E27FC236}">
                  <a16:creationId xmlns="" xmlns:a16="http://schemas.microsoft.com/office/drawing/2014/main" id="{D44CC645-C458-4375-855A-6CB8B504939F}"/>
                </a:ext>
              </a:extLst>
            </p:cNvPr>
            <p:cNvCxnSpPr>
              <a:cxnSpLocks/>
            </p:cNvCxnSpPr>
            <p:nvPr/>
          </p:nvCxnSpPr>
          <p:spPr>
            <a:xfrm>
              <a:off x="3346224" y="3835211"/>
              <a:ext cx="0" cy="1997342"/>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Conector recto 26">
              <a:extLst>
                <a:ext uri="{FF2B5EF4-FFF2-40B4-BE49-F238E27FC236}">
                  <a16:creationId xmlns="" xmlns:a16="http://schemas.microsoft.com/office/drawing/2014/main" id="{ECBD0159-2201-4036-B5AF-2B65842A1863}"/>
                </a:ext>
              </a:extLst>
            </p:cNvPr>
            <p:cNvCxnSpPr>
              <a:cxnSpLocks/>
            </p:cNvCxnSpPr>
            <p:nvPr/>
          </p:nvCxnSpPr>
          <p:spPr>
            <a:xfrm>
              <a:off x="4767868" y="3837484"/>
              <a:ext cx="0" cy="1997341"/>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8" name="Conector recto 27">
              <a:extLst>
                <a:ext uri="{FF2B5EF4-FFF2-40B4-BE49-F238E27FC236}">
                  <a16:creationId xmlns="" xmlns:a16="http://schemas.microsoft.com/office/drawing/2014/main" id="{37957FCD-77E2-4B49-B0D3-A772282E88CE}"/>
                </a:ext>
              </a:extLst>
            </p:cNvPr>
            <p:cNvCxnSpPr>
              <a:cxnSpLocks/>
            </p:cNvCxnSpPr>
            <p:nvPr/>
          </p:nvCxnSpPr>
          <p:spPr>
            <a:xfrm>
              <a:off x="5957503" y="3839757"/>
              <a:ext cx="0" cy="1997341"/>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Conector recto 28">
              <a:extLst>
                <a:ext uri="{FF2B5EF4-FFF2-40B4-BE49-F238E27FC236}">
                  <a16:creationId xmlns="" xmlns:a16="http://schemas.microsoft.com/office/drawing/2014/main" id="{E94BB2CA-0835-43A9-B803-3DBBA61518A9}"/>
                </a:ext>
              </a:extLst>
            </p:cNvPr>
            <p:cNvCxnSpPr>
              <a:cxnSpLocks/>
            </p:cNvCxnSpPr>
            <p:nvPr/>
          </p:nvCxnSpPr>
          <p:spPr>
            <a:xfrm>
              <a:off x="7229024" y="3814735"/>
              <a:ext cx="0" cy="1997341"/>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7325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F6A7A9C1-DCEA-4F03-BA96-8E272E35E0EF}"/>
              </a:ext>
            </a:extLst>
          </p:cNvPr>
          <p:cNvSpPr txBox="1"/>
          <p:nvPr/>
        </p:nvSpPr>
        <p:spPr>
          <a:xfrm>
            <a:off x="3994484" y="1801505"/>
            <a:ext cx="4903857" cy="4154984"/>
          </a:xfrm>
          <a:prstGeom prst="rect">
            <a:avLst/>
          </a:prstGeom>
          <a:noFill/>
        </p:spPr>
        <p:txBody>
          <a:bodyPr wrap="square" rtlCol="0">
            <a:spAutoFit/>
          </a:bodyPr>
          <a:lstStyle/>
          <a:p>
            <a:pPr algn="just"/>
            <a:r>
              <a:rPr lang="es-MX" sz="2400" b="1" dirty="0">
                <a:solidFill>
                  <a:srgbClr val="C00000"/>
                </a:solidFill>
              </a:rPr>
              <a:t>EC0334</a:t>
            </a:r>
            <a:r>
              <a:rPr lang="es-MX" sz="2400" dirty="0"/>
              <a:t> </a:t>
            </a:r>
            <a:r>
              <a:rPr lang="es-MX" sz="2400" i="1" dirty="0">
                <a:solidFill>
                  <a:schemeClr val="bg1">
                    <a:lumMod val="50000"/>
                  </a:schemeClr>
                </a:solidFill>
              </a:rPr>
              <a:t>Preparación de alimentos para la población sujeta de asistencia social</a:t>
            </a:r>
          </a:p>
          <a:p>
            <a:endParaRPr lang="es-MX" sz="2400" dirty="0"/>
          </a:p>
          <a:p>
            <a:pPr algn="just"/>
            <a:r>
              <a:rPr lang="es-MX" sz="2400" b="1" dirty="0">
                <a:solidFill>
                  <a:srgbClr val="C00000"/>
                </a:solidFill>
              </a:rPr>
              <a:t>EC0076 </a:t>
            </a:r>
            <a:r>
              <a:rPr lang="es-MX" sz="2400" i="1" dirty="0">
                <a:solidFill>
                  <a:schemeClr val="bg1">
                    <a:lumMod val="50000"/>
                  </a:schemeClr>
                </a:solidFill>
              </a:rPr>
              <a:t>Evaluación de la competencia de candidatos con base en estándares de competencia</a:t>
            </a:r>
          </a:p>
          <a:p>
            <a:endParaRPr lang="es-MX" sz="2400" dirty="0"/>
          </a:p>
          <a:p>
            <a:pPr algn="just"/>
            <a:r>
              <a:rPr lang="es-MX" sz="2400" b="1" dirty="0">
                <a:solidFill>
                  <a:srgbClr val="C00000"/>
                </a:solidFill>
              </a:rPr>
              <a:t>EC0217</a:t>
            </a:r>
            <a:r>
              <a:rPr lang="es-MX" sz="2400" dirty="0"/>
              <a:t> </a:t>
            </a:r>
            <a:r>
              <a:rPr lang="es-MX" sz="2400" i="1" dirty="0">
                <a:solidFill>
                  <a:schemeClr val="bg1">
                    <a:lumMod val="50000"/>
                  </a:schemeClr>
                </a:solidFill>
              </a:rPr>
              <a:t>Impartición de cursos de formación del capital humano de manera presencia grupal</a:t>
            </a:r>
          </a:p>
        </p:txBody>
      </p:sp>
      <p:cxnSp>
        <p:nvCxnSpPr>
          <p:cNvPr id="10" name="Conector recto 9">
            <a:extLst>
              <a:ext uri="{FF2B5EF4-FFF2-40B4-BE49-F238E27FC236}">
                <a16:creationId xmlns="" xmlns:a16="http://schemas.microsoft.com/office/drawing/2014/main" id="{39839573-DC53-4AD8-98E5-6E466F1C5D8E}"/>
              </a:ext>
            </a:extLst>
          </p:cNvPr>
          <p:cNvCxnSpPr>
            <a:cxnSpLocks/>
          </p:cNvCxnSpPr>
          <p:nvPr/>
        </p:nvCxnSpPr>
        <p:spPr>
          <a:xfrm>
            <a:off x="3801985" y="1684421"/>
            <a:ext cx="0" cy="4284100"/>
          </a:xfrm>
          <a:prstGeom prst="line">
            <a:avLst/>
          </a:prstGeom>
          <a:ln w="38100">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pic>
        <p:nvPicPr>
          <p:cNvPr id="12" name="Imagen 11">
            <a:extLst>
              <a:ext uri="{FF2B5EF4-FFF2-40B4-BE49-F238E27FC236}">
                <a16:creationId xmlns="" xmlns:a16="http://schemas.microsoft.com/office/drawing/2014/main" id="{74511FA3-A6A3-4053-8494-5F8764F276DE}"/>
              </a:ext>
            </a:extLst>
          </p:cNvPr>
          <p:cNvPicPr>
            <a:picLocks noChangeAspect="1"/>
          </p:cNvPicPr>
          <p:nvPr/>
        </p:nvPicPr>
        <p:blipFill>
          <a:blip r:embed="rId2"/>
          <a:stretch>
            <a:fillRect/>
          </a:stretch>
        </p:blipFill>
        <p:spPr>
          <a:xfrm>
            <a:off x="0" y="1942655"/>
            <a:ext cx="3677331" cy="3767632"/>
          </a:xfrm>
          <a:prstGeom prst="rect">
            <a:avLst/>
          </a:prstGeom>
        </p:spPr>
      </p:pic>
    </p:spTree>
    <p:extLst>
      <p:ext uri="{BB962C8B-B14F-4D97-AF65-F5344CB8AC3E}">
        <p14:creationId xmlns:p14="http://schemas.microsoft.com/office/powerpoint/2010/main" val="1910233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FA77F309-D130-4BF3-8EDB-717DE84265E5}"/>
              </a:ext>
            </a:extLst>
          </p:cNvPr>
          <p:cNvSpPr/>
          <p:nvPr/>
        </p:nvSpPr>
        <p:spPr>
          <a:xfrm>
            <a:off x="0" y="4918364"/>
            <a:ext cx="9144000" cy="193963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r="10304" b="4969"/>
          <a:stretch/>
        </p:blipFill>
        <p:spPr>
          <a:xfrm>
            <a:off x="1287900" y="884699"/>
            <a:ext cx="7392076" cy="5020333"/>
          </a:xfrm>
          <a:prstGeom prst="rect">
            <a:avLst/>
          </a:prstGeom>
        </p:spPr>
      </p:pic>
      <p:sp>
        <p:nvSpPr>
          <p:cNvPr id="3" name="CuadroTexto 2"/>
          <p:cNvSpPr txBox="1"/>
          <p:nvPr/>
        </p:nvSpPr>
        <p:spPr>
          <a:xfrm>
            <a:off x="5796240" y="1598678"/>
            <a:ext cx="3415553" cy="400110"/>
          </a:xfrm>
          <a:prstGeom prst="rect">
            <a:avLst/>
          </a:prstGeom>
          <a:noFill/>
        </p:spPr>
        <p:txBody>
          <a:bodyPr wrap="square" rtlCol="0">
            <a:spAutoFit/>
          </a:bodyPr>
          <a:lstStyle/>
          <a:p>
            <a:r>
              <a:rPr lang="es-MX" sz="2000" b="1" dirty="0"/>
              <a:t>30 Entidades Federativas</a:t>
            </a:r>
          </a:p>
        </p:txBody>
      </p:sp>
      <p:sp>
        <p:nvSpPr>
          <p:cNvPr id="6" name="Título 1">
            <a:extLst>
              <a:ext uri="{FF2B5EF4-FFF2-40B4-BE49-F238E27FC236}">
                <a16:creationId xmlns="" xmlns:a16="http://schemas.microsoft.com/office/drawing/2014/main" id="{CF9BBCC2-15EC-4D58-9008-AE30B6F5450D}"/>
              </a:ext>
            </a:extLst>
          </p:cNvPr>
          <p:cNvSpPr txBox="1">
            <a:spLocks/>
          </p:cNvSpPr>
          <p:nvPr/>
        </p:nvSpPr>
        <p:spPr>
          <a:xfrm>
            <a:off x="6078070" y="898127"/>
            <a:ext cx="1865067" cy="9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4800" b="1" dirty="0">
                <a:solidFill>
                  <a:srgbClr val="C00000"/>
                </a:solidFill>
              </a:rPr>
              <a:t>2013</a:t>
            </a:r>
            <a:endParaRPr lang="es-MX" sz="4800" b="1" dirty="0">
              <a:solidFill>
                <a:srgbClr val="C00000"/>
              </a:solidFill>
            </a:endParaRPr>
          </a:p>
        </p:txBody>
      </p:sp>
      <p:sp>
        <p:nvSpPr>
          <p:cNvPr id="2" name="Rectángulo 1">
            <a:extLst>
              <a:ext uri="{FF2B5EF4-FFF2-40B4-BE49-F238E27FC236}">
                <a16:creationId xmlns="" xmlns:a16="http://schemas.microsoft.com/office/drawing/2014/main" id="{EA7B5B80-7610-4AA8-9597-EB4EEBABC753}"/>
              </a:ext>
            </a:extLst>
          </p:cNvPr>
          <p:cNvSpPr/>
          <p:nvPr/>
        </p:nvSpPr>
        <p:spPr>
          <a:xfrm>
            <a:off x="5909480" y="2170761"/>
            <a:ext cx="3018755" cy="1477328"/>
          </a:xfrm>
          <a:prstGeom prst="rect">
            <a:avLst/>
          </a:prstGeom>
        </p:spPr>
        <p:txBody>
          <a:bodyPr wrap="square">
            <a:spAutoFit/>
          </a:bodyPr>
          <a:lstStyle/>
          <a:p>
            <a:pPr marL="342900" indent="-342900" algn="just">
              <a:buClr>
                <a:srgbClr val="C00000"/>
              </a:buClr>
              <a:buFont typeface="Wingdings" panose="05000000000000000000" pitchFamily="2" charset="2"/>
              <a:buChar char="§"/>
            </a:pPr>
            <a:r>
              <a:rPr lang="es-MX" dirty="0"/>
              <a:t>Alineación EC0334 con 68 participantes</a:t>
            </a:r>
          </a:p>
          <a:p>
            <a:pPr marL="342900" indent="-342900" algn="just">
              <a:buClr>
                <a:srgbClr val="C00000"/>
              </a:buClr>
              <a:buFont typeface="Wingdings" panose="05000000000000000000" pitchFamily="2" charset="2"/>
              <a:buChar char="§"/>
            </a:pPr>
            <a:endParaRPr lang="es-MX" dirty="0"/>
          </a:p>
          <a:p>
            <a:pPr marL="342900" indent="-342900" algn="just">
              <a:buClr>
                <a:srgbClr val="C00000"/>
              </a:buClr>
              <a:buFont typeface="Wingdings" panose="05000000000000000000" pitchFamily="2" charset="2"/>
              <a:buChar char="§"/>
            </a:pPr>
            <a:r>
              <a:rPr lang="es-MX" dirty="0"/>
              <a:t>56 candidatos certificados  (primera generación).</a:t>
            </a:r>
          </a:p>
        </p:txBody>
      </p:sp>
      <p:sp>
        <p:nvSpPr>
          <p:cNvPr id="11" name="Rectángulo 10">
            <a:extLst>
              <a:ext uri="{FF2B5EF4-FFF2-40B4-BE49-F238E27FC236}">
                <a16:creationId xmlns="" xmlns:a16="http://schemas.microsoft.com/office/drawing/2014/main" id="{8C37E0B0-9E4C-4071-A0DA-A737D54406C2}"/>
              </a:ext>
            </a:extLst>
          </p:cNvPr>
          <p:cNvSpPr/>
          <p:nvPr/>
        </p:nvSpPr>
        <p:spPr>
          <a:xfrm>
            <a:off x="229414" y="4015991"/>
            <a:ext cx="2814038" cy="2674864"/>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 xmlns:a16="http://schemas.microsoft.com/office/drawing/2014/main" id="{51A6C3A2-A975-4051-AB12-DFABE5BD07FE}"/>
              </a:ext>
            </a:extLst>
          </p:cNvPr>
          <p:cNvSpPr/>
          <p:nvPr/>
        </p:nvSpPr>
        <p:spPr>
          <a:xfrm>
            <a:off x="1729995" y="4059365"/>
            <a:ext cx="1508077" cy="2631490"/>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Morelos</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Nayarit</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Nuevo León</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Oaxaca</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Puebla</a:t>
            </a:r>
          </a:p>
          <a:p>
            <a:pPr marL="285750" lvl="0" indent="-285750" fontAlgn="ctr">
              <a:buClr>
                <a:srgbClr val="C00000"/>
              </a:buClr>
              <a:buFont typeface="Wingdings" panose="05000000000000000000" pitchFamily="2" charset="2"/>
              <a:buChar char="§"/>
            </a:pPr>
            <a:r>
              <a:rPr lang="es-MX" sz="1100" dirty="0"/>
              <a:t>Querétaro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Quintana Roo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San Luis Potosí</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Sinaloa</a:t>
            </a:r>
          </a:p>
          <a:p>
            <a:pPr marL="285750" lvl="0" indent="-285750" fontAlgn="ctr">
              <a:buClr>
                <a:srgbClr val="C00000"/>
              </a:buClr>
              <a:buFont typeface="Wingdings" panose="05000000000000000000" pitchFamily="2" charset="2"/>
              <a:buChar char="§"/>
            </a:pPr>
            <a:r>
              <a:rPr lang="es-MX" sz="1100" dirty="0"/>
              <a:t>Tabasco</a:t>
            </a:r>
          </a:p>
          <a:p>
            <a:pPr marL="285750" lvl="0" indent="-285750" fontAlgn="ctr">
              <a:buClr>
                <a:srgbClr val="C00000"/>
              </a:buClr>
              <a:buFont typeface="Wingdings" panose="05000000000000000000" pitchFamily="2" charset="2"/>
              <a:buChar char="§"/>
            </a:pPr>
            <a:r>
              <a:rPr lang="es-MX" sz="1100" dirty="0"/>
              <a:t>Tamaulipas</a:t>
            </a:r>
          </a:p>
          <a:p>
            <a:pPr marL="285750" lvl="0" indent="-285750" fontAlgn="ctr">
              <a:buClr>
                <a:srgbClr val="C00000"/>
              </a:buClr>
              <a:buFont typeface="Wingdings" panose="05000000000000000000" pitchFamily="2" charset="2"/>
              <a:buChar char="§"/>
            </a:pPr>
            <a:r>
              <a:rPr lang="es-MX" sz="1100" dirty="0"/>
              <a:t>Tlaxcala</a:t>
            </a:r>
          </a:p>
          <a:p>
            <a:pPr marL="285750" lvl="0" indent="-285750" fontAlgn="ctr">
              <a:buClr>
                <a:srgbClr val="C00000"/>
              </a:buClr>
              <a:buFont typeface="Wingdings" panose="05000000000000000000" pitchFamily="2" charset="2"/>
              <a:buChar char="§"/>
            </a:pPr>
            <a:r>
              <a:rPr lang="es-MX" sz="1100" dirty="0"/>
              <a:t>Veracruz</a:t>
            </a:r>
          </a:p>
          <a:p>
            <a:pPr marL="285750" lvl="0" indent="-285750" fontAlgn="ctr">
              <a:buClr>
                <a:srgbClr val="C00000"/>
              </a:buClr>
              <a:buFont typeface="Wingdings" panose="05000000000000000000" pitchFamily="2" charset="2"/>
              <a:buChar char="§"/>
            </a:pPr>
            <a:r>
              <a:rPr lang="es-MX" sz="1100" dirty="0"/>
              <a:t>Yucatán</a:t>
            </a:r>
          </a:p>
          <a:p>
            <a:pPr marL="285750" lvl="0" indent="-285750" fontAlgn="ctr">
              <a:buClr>
                <a:srgbClr val="C00000"/>
              </a:buClr>
              <a:buFont typeface="Wingdings" panose="05000000000000000000" pitchFamily="2" charset="2"/>
              <a:buChar char="§"/>
            </a:pPr>
            <a:r>
              <a:rPr lang="es-MX" sz="1100" dirty="0"/>
              <a:t>Zacatecas</a:t>
            </a:r>
          </a:p>
        </p:txBody>
      </p:sp>
      <p:graphicFrame>
        <p:nvGraphicFramePr>
          <p:cNvPr id="9" name="Tabla 8">
            <a:extLst>
              <a:ext uri="{FF2B5EF4-FFF2-40B4-BE49-F238E27FC236}">
                <a16:creationId xmlns="" xmlns:a16="http://schemas.microsoft.com/office/drawing/2014/main" id="{F421630C-51EC-421A-A884-32FF70D25172}"/>
              </a:ext>
            </a:extLst>
          </p:cNvPr>
          <p:cNvGraphicFramePr>
            <a:graphicFrameLocks noGrp="1"/>
          </p:cNvGraphicFramePr>
          <p:nvPr>
            <p:extLst/>
          </p:nvPr>
        </p:nvGraphicFramePr>
        <p:xfrm>
          <a:off x="356304" y="3579668"/>
          <a:ext cx="1944216" cy="3554065"/>
        </p:xfrm>
        <a:graphic>
          <a:graphicData uri="http://schemas.openxmlformats.org/drawingml/2006/table">
            <a:tbl>
              <a:tblPr firstRow="1" bandRow="1">
                <a:tableStyleId>{2D5ABB26-0587-4C30-8999-92F81FD0307C}</a:tableStyleId>
              </a:tblPr>
              <a:tblGrid>
                <a:gridCol w="1944216">
                  <a:extLst>
                    <a:ext uri="{9D8B030D-6E8A-4147-A177-3AD203B41FA5}">
                      <a16:colId xmlns="" xmlns:a16="http://schemas.microsoft.com/office/drawing/2014/main" val="20000"/>
                    </a:ext>
                  </a:extLst>
                </a:gridCol>
              </a:tblGrid>
              <a:tr h="3554065">
                <a:tc>
                  <a:txBody>
                    <a:bodyPr/>
                    <a:lstStyle/>
                    <a:p>
                      <a:pPr marL="263525" marR="0" lvl="0" indent="-263525"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effectLst/>
                        </a:rPr>
                        <a:t>Aguascalientes</a:t>
                      </a:r>
                    </a:p>
                    <a:p>
                      <a:pPr marL="263525" marR="0" lvl="0" indent="-263525"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effectLst/>
                        </a:rPr>
                        <a:t>Baja California</a:t>
                      </a:r>
                    </a:p>
                    <a:p>
                      <a:pPr marL="285750" lvl="0" indent="-285750" algn="l" rtl="0" fontAlgn="ctr">
                        <a:buClr>
                          <a:srgbClr val="C00000"/>
                        </a:buClr>
                        <a:buFont typeface="Wingdings" panose="05000000000000000000" pitchFamily="2" charset="2"/>
                        <a:buChar char="§"/>
                      </a:pPr>
                      <a:r>
                        <a:rPr lang="es-MX" sz="1100" u="none" strike="noStrike" dirty="0">
                          <a:effectLst/>
                        </a:rPr>
                        <a:t>Campeche</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Coahuila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Colima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Chihuahua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Chiapas</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Ciudad de México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Durango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Guanajuato</a:t>
                      </a:r>
                    </a:p>
                    <a:p>
                      <a:pPr marL="285750" lvl="0" indent="-285750" algn="l" rtl="0" fontAlgn="ctr">
                        <a:buClr>
                          <a:srgbClr val="C00000"/>
                        </a:buClr>
                        <a:buFont typeface="Wingdings" panose="05000000000000000000" pitchFamily="2" charset="2"/>
                        <a:buChar char="§"/>
                      </a:pPr>
                      <a:r>
                        <a:rPr lang="es-MX" sz="1100" u="none" strike="noStrike" dirty="0">
                          <a:effectLst/>
                        </a:rPr>
                        <a:t>Guerrero</a:t>
                      </a:r>
                      <a:endParaRPr lang="es-MX" sz="1100" b="0" i="0" u="none" strike="noStrike" dirty="0">
                        <a:solidFill>
                          <a:srgbClr val="000000"/>
                        </a:solidFill>
                        <a:effectLst/>
                        <a:latin typeface="Calibri" panose="020F0502020204030204" pitchFamily="34" charset="0"/>
                      </a:endParaRPr>
                    </a:p>
                    <a:p>
                      <a:pPr marL="285750" lvl="0" indent="-285750" algn="l" rtl="0" fontAlgn="ctr">
                        <a:buClr>
                          <a:srgbClr val="C00000"/>
                        </a:buClr>
                        <a:buFont typeface="Wingdings" panose="05000000000000000000" pitchFamily="2" charset="2"/>
                        <a:buChar char="§"/>
                      </a:pPr>
                      <a:r>
                        <a:rPr lang="es-MX" sz="1100" u="none" strike="noStrike" dirty="0">
                          <a:effectLst/>
                        </a:rPr>
                        <a:t>Hidalgo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Jalisco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México</a:t>
                      </a:r>
                    </a:p>
                    <a:p>
                      <a:pPr marL="285750" marR="0" lvl="0" indent="-285750" algn="l" defTabSz="4572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dirty="0">
                          <a:solidFill>
                            <a:srgbClr val="000000"/>
                          </a:solidFill>
                          <a:latin typeface="Calibri" panose="020F0502020204030204" pitchFamily="34" charset="0"/>
                        </a:rPr>
                        <a:t>Michoacán</a:t>
                      </a:r>
                      <a:endParaRPr lang="es-MX" sz="1050" u="none" strike="noStrike" dirty="0">
                        <a:effectLs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019496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FA77F309-D130-4BF3-8EDB-717DE84265E5}"/>
              </a:ext>
            </a:extLst>
          </p:cNvPr>
          <p:cNvSpPr/>
          <p:nvPr/>
        </p:nvSpPr>
        <p:spPr>
          <a:xfrm>
            <a:off x="0" y="4918364"/>
            <a:ext cx="9144000" cy="193963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5" name="Imagen 4" descr="Imagen que contiene texto, mapa&#10;&#10;Descripción generada con confianza muy alta">
            <a:extLst>
              <a:ext uri="{FF2B5EF4-FFF2-40B4-BE49-F238E27FC236}">
                <a16:creationId xmlns="" xmlns:a16="http://schemas.microsoft.com/office/drawing/2014/main" id="{C940AA6C-E2FB-43A1-8B77-781FF55F98EE}"/>
              </a:ext>
            </a:extLst>
          </p:cNvPr>
          <p:cNvPicPr>
            <a:picLocks noChangeAspect="1"/>
          </p:cNvPicPr>
          <p:nvPr/>
        </p:nvPicPr>
        <p:blipFill rotWithShape="1">
          <a:blip r:embed="rId2">
            <a:extLst>
              <a:ext uri="{28A0092B-C50C-407E-A947-70E740481C1C}">
                <a14:useLocalDpi xmlns:a14="http://schemas.microsoft.com/office/drawing/2010/main" val="0"/>
              </a:ext>
            </a:extLst>
          </a:blip>
          <a:srcRect r="9989"/>
          <a:stretch/>
        </p:blipFill>
        <p:spPr>
          <a:xfrm>
            <a:off x="1405339" y="855007"/>
            <a:ext cx="7587075" cy="5550941"/>
          </a:xfrm>
          <a:prstGeom prst="rect">
            <a:avLst/>
          </a:prstGeom>
        </p:spPr>
      </p:pic>
      <p:sp>
        <p:nvSpPr>
          <p:cNvPr id="3" name="CuadroTexto 2"/>
          <p:cNvSpPr txBox="1"/>
          <p:nvPr/>
        </p:nvSpPr>
        <p:spPr>
          <a:xfrm>
            <a:off x="5886958" y="1626760"/>
            <a:ext cx="3415553" cy="400110"/>
          </a:xfrm>
          <a:prstGeom prst="rect">
            <a:avLst/>
          </a:prstGeom>
          <a:noFill/>
        </p:spPr>
        <p:txBody>
          <a:bodyPr wrap="square" rtlCol="0">
            <a:spAutoFit/>
          </a:bodyPr>
          <a:lstStyle/>
          <a:p>
            <a:r>
              <a:rPr lang="es-MX" sz="2000" b="1" dirty="0"/>
              <a:t>31 Entidades Federativas</a:t>
            </a:r>
          </a:p>
        </p:txBody>
      </p:sp>
      <p:sp>
        <p:nvSpPr>
          <p:cNvPr id="6" name="Título 1">
            <a:extLst>
              <a:ext uri="{FF2B5EF4-FFF2-40B4-BE49-F238E27FC236}">
                <a16:creationId xmlns="" xmlns:a16="http://schemas.microsoft.com/office/drawing/2014/main" id="{CF9BBCC2-15EC-4D58-9008-AE30B6F5450D}"/>
              </a:ext>
            </a:extLst>
          </p:cNvPr>
          <p:cNvSpPr txBox="1">
            <a:spLocks/>
          </p:cNvSpPr>
          <p:nvPr/>
        </p:nvSpPr>
        <p:spPr>
          <a:xfrm>
            <a:off x="6078070" y="898127"/>
            <a:ext cx="1865067" cy="9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4800" b="1" dirty="0">
                <a:solidFill>
                  <a:srgbClr val="C00000"/>
                </a:solidFill>
              </a:rPr>
              <a:t>2014</a:t>
            </a:r>
            <a:endParaRPr lang="es-MX" sz="4800" b="1" dirty="0">
              <a:solidFill>
                <a:srgbClr val="C00000"/>
              </a:solidFill>
            </a:endParaRPr>
          </a:p>
        </p:txBody>
      </p:sp>
      <p:sp>
        <p:nvSpPr>
          <p:cNvPr id="9" name="Rectángulo 8">
            <a:extLst>
              <a:ext uri="{FF2B5EF4-FFF2-40B4-BE49-F238E27FC236}">
                <a16:creationId xmlns="" xmlns:a16="http://schemas.microsoft.com/office/drawing/2014/main" id="{D22DF4B6-C941-4D04-9881-ED0277AC97E6}"/>
              </a:ext>
            </a:extLst>
          </p:cNvPr>
          <p:cNvSpPr/>
          <p:nvPr/>
        </p:nvSpPr>
        <p:spPr>
          <a:xfrm>
            <a:off x="229415" y="3906806"/>
            <a:ext cx="2814038" cy="284414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 xmlns:a16="http://schemas.microsoft.com/office/drawing/2014/main" id="{D4995BF2-2850-4537-8E72-C32C87D7D0A9}"/>
              </a:ext>
            </a:extLst>
          </p:cNvPr>
          <p:cNvSpPr/>
          <p:nvPr/>
        </p:nvSpPr>
        <p:spPr>
          <a:xfrm>
            <a:off x="1729996" y="3950181"/>
            <a:ext cx="1508077" cy="2800767"/>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Morelos</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Nayarit</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Nuevo León</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Oaxaca</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Puebla</a:t>
            </a:r>
          </a:p>
          <a:p>
            <a:pPr marL="285750" lvl="0" indent="-285750" fontAlgn="ctr">
              <a:buClr>
                <a:srgbClr val="C00000"/>
              </a:buClr>
              <a:buFont typeface="Wingdings" panose="05000000000000000000" pitchFamily="2" charset="2"/>
              <a:buChar char="§"/>
            </a:pPr>
            <a:r>
              <a:rPr lang="es-MX" sz="1100" dirty="0"/>
              <a:t>Querétaro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Quintana Roo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San Luis Potosí</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Sinaloa</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Sonora</a:t>
            </a:r>
          </a:p>
          <a:p>
            <a:pPr marL="285750" lvl="0" indent="-285750" fontAlgn="ctr">
              <a:buClr>
                <a:srgbClr val="C00000"/>
              </a:buClr>
              <a:buFont typeface="Wingdings" panose="05000000000000000000" pitchFamily="2" charset="2"/>
              <a:buChar char="§"/>
            </a:pPr>
            <a:r>
              <a:rPr lang="es-MX" sz="1100" dirty="0"/>
              <a:t>Tabasco</a:t>
            </a:r>
          </a:p>
          <a:p>
            <a:pPr marL="285750" lvl="0" indent="-285750" fontAlgn="ctr">
              <a:buClr>
                <a:srgbClr val="C00000"/>
              </a:buClr>
              <a:buFont typeface="Wingdings" panose="05000000000000000000" pitchFamily="2" charset="2"/>
              <a:buChar char="§"/>
            </a:pPr>
            <a:r>
              <a:rPr lang="es-MX" sz="1100" dirty="0"/>
              <a:t>Tamaulipas</a:t>
            </a:r>
          </a:p>
          <a:p>
            <a:pPr marL="285750" lvl="0" indent="-285750" fontAlgn="ctr">
              <a:buClr>
                <a:srgbClr val="C00000"/>
              </a:buClr>
              <a:buFont typeface="Wingdings" panose="05000000000000000000" pitchFamily="2" charset="2"/>
              <a:buChar char="§"/>
            </a:pPr>
            <a:r>
              <a:rPr lang="es-MX" sz="1100" dirty="0"/>
              <a:t>Tlaxcala</a:t>
            </a:r>
          </a:p>
          <a:p>
            <a:pPr marL="285750" lvl="0" indent="-285750" fontAlgn="ctr">
              <a:buClr>
                <a:srgbClr val="C00000"/>
              </a:buClr>
              <a:buFont typeface="Wingdings" panose="05000000000000000000" pitchFamily="2" charset="2"/>
              <a:buChar char="§"/>
            </a:pPr>
            <a:r>
              <a:rPr lang="es-MX" sz="1100" dirty="0"/>
              <a:t>Veracruz</a:t>
            </a:r>
          </a:p>
          <a:p>
            <a:pPr marL="285750" lvl="0" indent="-285750" fontAlgn="ctr">
              <a:buClr>
                <a:srgbClr val="C00000"/>
              </a:buClr>
              <a:buFont typeface="Wingdings" panose="05000000000000000000" pitchFamily="2" charset="2"/>
              <a:buChar char="§"/>
            </a:pPr>
            <a:r>
              <a:rPr lang="es-MX" sz="1100" dirty="0"/>
              <a:t>Yucatán</a:t>
            </a:r>
          </a:p>
          <a:p>
            <a:pPr marL="285750" lvl="0" indent="-285750" fontAlgn="ctr">
              <a:buClr>
                <a:srgbClr val="C00000"/>
              </a:buClr>
              <a:buFont typeface="Wingdings" panose="05000000000000000000" pitchFamily="2" charset="2"/>
              <a:buChar char="§"/>
            </a:pPr>
            <a:r>
              <a:rPr lang="es-MX" sz="1100" dirty="0"/>
              <a:t>Zacatecas</a:t>
            </a:r>
          </a:p>
        </p:txBody>
      </p:sp>
      <p:graphicFrame>
        <p:nvGraphicFramePr>
          <p:cNvPr id="11" name="Tabla 10">
            <a:extLst>
              <a:ext uri="{FF2B5EF4-FFF2-40B4-BE49-F238E27FC236}">
                <a16:creationId xmlns="" xmlns:a16="http://schemas.microsoft.com/office/drawing/2014/main" id="{60964A2F-AF25-46BC-8D09-4CBE993495C8}"/>
              </a:ext>
            </a:extLst>
          </p:cNvPr>
          <p:cNvGraphicFramePr>
            <a:graphicFrameLocks noGrp="1"/>
          </p:cNvGraphicFramePr>
          <p:nvPr>
            <p:extLst/>
          </p:nvPr>
        </p:nvGraphicFramePr>
        <p:xfrm>
          <a:off x="356305" y="3470484"/>
          <a:ext cx="1944216" cy="3554065"/>
        </p:xfrm>
        <a:graphic>
          <a:graphicData uri="http://schemas.openxmlformats.org/drawingml/2006/table">
            <a:tbl>
              <a:tblPr firstRow="1" bandRow="1">
                <a:tableStyleId>{2D5ABB26-0587-4C30-8999-92F81FD0307C}</a:tableStyleId>
              </a:tblPr>
              <a:tblGrid>
                <a:gridCol w="1944216">
                  <a:extLst>
                    <a:ext uri="{9D8B030D-6E8A-4147-A177-3AD203B41FA5}">
                      <a16:colId xmlns="" xmlns:a16="http://schemas.microsoft.com/office/drawing/2014/main" val="20000"/>
                    </a:ext>
                  </a:extLst>
                </a:gridCol>
              </a:tblGrid>
              <a:tr h="3554065">
                <a:tc>
                  <a:txBody>
                    <a:bodyPr/>
                    <a:lstStyle/>
                    <a:p>
                      <a:pPr marL="263525" marR="0" lvl="0" indent="-263525"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effectLst/>
                        </a:rPr>
                        <a:t>Aguascalientes</a:t>
                      </a:r>
                    </a:p>
                    <a:p>
                      <a:pPr marL="263525" marR="0" lvl="0" indent="-263525"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effectLst/>
                        </a:rPr>
                        <a:t>Baja California</a:t>
                      </a:r>
                    </a:p>
                    <a:p>
                      <a:pPr marL="285750" lvl="0" indent="-285750" algn="l" rtl="0" fontAlgn="ctr">
                        <a:buClr>
                          <a:srgbClr val="C00000"/>
                        </a:buClr>
                        <a:buFont typeface="Wingdings" panose="05000000000000000000" pitchFamily="2" charset="2"/>
                        <a:buChar char="§"/>
                      </a:pPr>
                      <a:r>
                        <a:rPr lang="es-MX" sz="1100" u="none" strike="noStrike" dirty="0">
                          <a:effectLst/>
                        </a:rPr>
                        <a:t>Campeche</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Coahuila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Colima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Chihuahua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Chiapas</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Ciudad de México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Durango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Guanajuato</a:t>
                      </a:r>
                    </a:p>
                    <a:p>
                      <a:pPr marL="285750" lvl="0" indent="-285750" algn="l" rtl="0" fontAlgn="ctr">
                        <a:buClr>
                          <a:srgbClr val="C00000"/>
                        </a:buClr>
                        <a:buFont typeface="Wingdings" panose="05000000000000000000" pitchFamily="2" charset="2"/>
                        <a:buChar char="§"/>
                      </a:pPr>
                      <a:r>
                        <a:rPr lang="es-MX" sz="1100" u="none" strike="noStrike" dirty="0">
                          <a:effectLst/>
                        </a:rPr>
                        <a:t>Guerrero</a:t>
                      </a:r>
                      <a:endParaRPr lang="es-MX" sz="1100" b="0" i="0" u="none" strike="noStrike" dirty="0">
                        <a:solidFill>
                          <a:srgbClr val="000000"/>
                        </a:solidFill>
                        <a:effectLst/>
                        <a:latin typeface="Calibri" panose="020F0502020204030204" pitchFamily="34" charset="0"/>
                      </a:endParaRPr>
                    </a:p>
                    <a:p>
                      <a:pPr marL="285750" lvl="0" indent="-285750" algn="l" rtl="0" fontAlgn="ctr">
                        <a:buClr>
                          <a:srgbClr val="C00000"/>
                        </a:buClr>
                        <a:buFont typeface="Wingdings" panose="05000000000000000000" pitchFamily="2" charset="2"/>
                        <a:buChar char="§"/>
                      </a:pPr>
                      <a:r>
                        <a:rPr lang="es-MX" sz="1100" u="none" strike="noStrike" dirty="0">
                          <a:effectLst/>
                        </a:rPr>
                        <a:t>Hidalgo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Jalisco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México</a:t>
                      </a:r>
                    </a:p>
                    <a:p>
                      <a:pPr marL="285750" marR="0" lvl="0" indent="-285750" algn="l" defTabSz="4572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dirty="0">
                          <a:solidFill>
                            <a:srgbClr val="000000"/>
                          </a:solidFill>
                          <a:latin typeface="Calibri" panose="020F0502020204030204" pitchFamily="34" charset="0"/>
                        </a:rPr>
                        <a:t>Michoacán</a:t>
                      </a:r>
                      <a:endParaRPr lang="es-MX" sz="1050" u="none" strike="noStrike" dirty="0">
                        <a:effectLs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04067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6328" y="1949797"/>
            <a:ext cx="2374240" cy="369332"/>
          </a:xfrm>
          <a:prstGeom prst="rect">
            <a:avLst/>
          </a:prstGeom>
        </p:spPr>
        <p:txBody>
          <a:bodyPr wrap="none">
            <a:spAutoFit/>
          </a:bodyPr>
          <a:lstStyle/>
          <a:p>
            <a:r>
              <a:rPr lang="es-MX" dirty="0">
                <a:solidFill>
                  <a:srgbClr val="C00000"/>
                </a:solidFill>
                <a:latin typeface="Calibri" panose="020F0502020204030204" pitchFamily="34" charset="0"/>
                <a:ea typeface="Calibri" panose="020F0502020204030204" pitchFamily="34" charset="0"/>
                <a:cs typeface="Times New Roman" panose="02020603050405020304" pitchFamily="18" charset="0"/>
              </a:rPr>
              <a:t>Ley de Asistencia Social</a:t>
            </a:r>
            <a:endParaRPr lang="es-MX" dirty="0"/>
          </a:p>
        </p:txBody>
      </p:sp>
      <p:sp>
        <p:nvSpPr>
          <p:cNvPr id="5" name="Rectángulo 4"/>
          <p:cNvSpPr/>
          <p:nvPr/>
        </p:nvSpPr>
        <p:spPr>
          <a:xfrm>
            <a:off x="686328" y="2320746"/>
            <a:ext cx="8017281" cy="981423"/>
          </a:xfrm>
          <a:prstGeom prst="rect">
            <a:avLst/>
          </a:prstGeom>
        </p:spPr>
        <p:txBody>
          <a:bodyPr wrap="square">
            <a:spAutoFit/>
          </a:bodyPr>
          <a:lstStyle/>
          <a:p>
            <a:pPr algn="just">
              <a:lnSpc>
                <a:spcPct val="107000"/>
              </a:lnSpc>
              <a:spcAft>
                <a:spcPts val="900"/>
              </a:spcAft>
            </a:pPr>
            <a:r>
              <a:rPr lang="es-MX" b="1" dirty="0">
                <a:latin typeface="Calibri" panose="020F0502020204030204" pitchFamily="34" charset="0"/>
                <a:ea typeface="Calibri" panose="020F0502020204030204" pitchFamily="34" charset="0"/>
                <a:cs typeface="Calibri" panose="020F0502020204030204" pitchFamily="34" charset="0"/>
              </a:rPr>
              <a:t>Artículo 4.-</a:t>
            </a:r>
            <a:r>
              <a:rPr lang="es-MX" b="1" dirty="0">
                <a:latin typeface="Calibri" panose="020F0502020204030204" pitchFamily="34" charset="0"/>
                <a:ea typeface="Calibri" panose="020F0502020204030204" pitchFamily="34" charset="0"/>
                <a:cs typeface="Arial" panose="020B0604020202020204" pitchFamily="34" charset="0"/>
              </a:rPr>
              <a:t> </a:t>
            </a:r>
            <a:r>
              <a:rPr lang="es-MX" dirty="0">
                <a:latin typeface="Calibri" panose="020F0502020204030204" pitchFamily="34" charset="0"/>
                <a:ea typeface="Calibri" panose="020F0502020204030204" pitchFamily="34" charset="0"/>
                <a:cs typeface="Calibri" panose="020F0502020204030204" pitchFamily="34" charset="0"/>
              </a:rPr>
              <a:t>Tienen derecho a la asistencia social los individuos y familias que por sus condiciones físicas, mentales, jurídicas, </a:t>
            </a:r>
            <a:r>
              <a:rPr lang="es-MX" dirty="0">
                <a:highlight>
                  <a:srgbClr val="FFFF00"/>
                </a:highlight>
                <a:latin typeface="Calibri" panose="020F0502020204030204" pitchFamily="34" charset="0"/>
                <a:ea typeface="Calibri" panose="020F0502020204030204" pitchFamily="34" charset="0"/>
                <a:cs typeface="Calibri" panose="020F0502020204030204" pitchFamily="34" charset="0"/>
              </a:rPr>
              <a:t>económicas</a:t>
            </a:r>
            <a:r>
              <a:rPr lang="es-MX" dirty="0">
                <a:latin typeface="Calibri" panose="020F0502020204030204" pitchFamily="34" charset="0"/>
                <a:ea typeface="Calibri" panose="020F0502020204030204" pitchFamily="34" charset="0"/>
                <a:cs typeface="Calibri" panose="020F0502020204030204" pitchFamily="34" charset="0"/>
              </a:rPr>
              <a:t> o sociales, requieran de servicios especializados para su protección y su plena integración al bienestar.</a:t>
            </a:r>
            <a:endParaRPr lang="es-MX"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p:cNvSpPr txBox="1"/>
          <p:nvPr/>
        </p:nvSpPr>
        <p:spPr>
          <a:xfrm>
            <a:off x="686328" y="1283090"/>
            <a:ext cx="2393048" cy="461665"/>
          </a:xfrm>
          <a:prstGeom prst="rect">
            <a:avLst/>
          </a:prstGeom>
          <a:noFill/>
        </p:spPr>
        <p:txBody>
          <a:bodyPr wrap="square" rtlCol="0">
            <a:spAutoFit/>
          </a:bodyPr>
          <a:lstStyle/>
          <a:p>
            <a:r>
              <a:rPr lang="es-MX" sz="2400" dirty="0"/>
              <a:t>Modificaciones</a:t>
            </a:r>
          </a:p>
        </p:txBody>
      </p:sp>
      <p:sp>
        <p:nvSpPr>
          <p:cNvPr id="10" name="Rectángulo 9"/>
          <p:cNvSpPr/>
          <p:nvPr/>
        </p:nvSpPr>
        <p:spPr>
          <a:xfrm>
            <a:off x="686328" y="3286596"/>
            <a:ext cx="5766579" cy="369332"/>
          </a:xfrm>
          <a:prstGeom prst="rect">
            <a:avLst/>
          </a:prstGeom>
        </p:spPr>
        <p:txBody>
          <a:bodyPr wrap="none">
            <a:spAutoFit/>
          </a:bodyPr>
          <a:lstStyle/>
          <a:p>
            <a:r>
              <a:rPr lang="es-MX" dirty="0">
                <a:solidFill>
                  <a:srgbClr val="C00000"/>
                </a:solidFill>
                <a:latin typeface="Calibri" panose="020F0502020204030204" pitchFamily="34" charset="0"/>
                <a:ea typeface="Calibri" panose="020F0502020204030204" pitchFamily="34" charset="0"/>
                <a:cs typeface="Times New Roman" panose="02020603050405020304" pitchFamily="18" charset="0"/>
              </a:rPr>
              <a:t>Presupuesto de Egresos de la Federación (DOF 29/11/2017)</a:t>
            </a:r>
            <a:endParaRPr lang="es-MX" dirty="0"/>
          </a:p>
        </p:txBody>
      </p:sp>
      <p:sp>
        <p:nvSpPr>
          <p:cNvPr id="11" name="Rectángulo 10"/>
          <p:cNvSpPr/>
          <p:nvPr/>
        </p:nvSpPr>
        <p:spPr>
          <a:xfrm>
            <a:off x="730031" y="3655928"/>
            <a:ext cx="7848665" cy="2308324"/>
          </a:xfrm>
          <a:prstGeom prst="rect">
            <a:avLst/>
          </a:prstGeom>
        </p:spPr>
        <p:txBody>
          <a:bodyPr wrap="square">
            <a:spAutoFit/>
          </a:bodyPr>
          <a:lstStyle/>
          <a:p>
            <a:pPr algn="just"/>
            <a:r>
              <a:rPr lang="es-MX" dirty="0"/>
              <a:t>Artículo 30 cambia a 28</a:t>
            </a:r>
          </a:p>
          <a:p>
            <a:pPr algn="just"/>
            <a:endParaRPr lang="es-MX" dirty="0"/>
          </a:p>
          <a:p>
            <a:pPr algn="just"/>
            <a:r>
              <a:rPr lang="es-MX" i="1" dirty="0"/>
              <a:t>Artículo 28. Los programas que deberán sujetarse a reglas de operación </a:t>
            </a:r>
          </a:p>
          <a:p>
            <a:pPr algn="just"/>
            <a:endParaRPr lang="es-MX" dirty="0"/>
          </a:p>
          <a:p>
            <a:pPr algn="just"/>
            <a:r>
              <a:rPr lang="es-MX" dirty="0"/>
              <a:t>El inciso J cambia a L</a:t>
            </a:r>
          </a:p>
          <a:p>
            <a:pPr algn="just"/>
            <a:endParaRPr lang="es-MX" dirty="0"/>
          </a:p>
          <a:p>
            <a:pPr algn="just"/>
            <a:r>
              <a:rPr lang="es-MX" i="1" dirty="0"/>
              <a:t>Se promoverá la transparencia y acceso a la información pública, así como la eficiencia y eficacia de los recursos públicos.</a:t>
            </a:r>
          </a:p>
        </p:txBody>
      </p:sp>
    </p:spTree>
    <p:extLst>
      <p:ext uri="{BB962C8B-B14F-4D97-AF65-F5344CB8AC3E}">
        <p14:creationId xmlns:p14="http://schemas.microsoft.com/office/powerpoint/2010/main" val="4041558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5DD0D26E-9FAE-4773-B700-9F4D15E43FF8}"/>
              </a:ext>
            </a:extLst>
          </p:cNvPr>
          <p:cNvSpPr/>
          <p:nvPr/>
        </p:nvSpPr>
        <p:spPr>
          <a:xfrm>
            <a:off x="0" y="4918364"/>
            <a:ext cx="9144000" cy="193963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4" name="Imagen 3"/>
          <p:cNvPicPr>
            <a:picLocks/>
          </p:cNvPicPr>
          <p:nvPr/>
        </p:nvPicPr>
        <p:blipFill rotWithShape="1">
          <a:blip r:embed="rId2">
            <a:extLst>
              <a:ext uri="{28A0092B-C50C-407E-A947-70E740481C1C}">
                <a14:useLocalDpi xmlns:a14="http://schemas.microsoft.com/office/drawing/2010/main" val="0"/>
              </a:ext>
            </a:extLst>
          </a:blip>
          <a:srcRect t="2458" r="10076"/>
          <a:stretch/>
        </p:blipFill>
        <p:spPr>
          <a:xfrm>
            <a:off x="1300406" y="1075275"/>
            <a:ext cx="7578462" cy="5076615"/>
          </a:xfrm>
          <a:prstGeom prst="rect">
            <a:avLst/>
          </a:prstGeom>
        </p:spPr>
      </p:pic>
      <p:sp>
        <p:nvSpPr>
          <p:cNvPr id="6" name="CuadroTexto 5"/>
          <p:cNvSpPr txBox="1"/>
          <p:nvPr/>
        </p:nvSpPr>
        <p:spPr>
          <a:xfrm>
            <a:off x="5983940" y="1974658"/>
            <a:ext cx="3415553" cy="400110"/>
          </a:xfrm>
          <a:prstGeom prst="rect">
            <a:avLst/>
          </a:prstGeom>
          <a:noFill/>
        </p:spPr>
        <p:txBody>
          <a:bodyPr wrap="square" rtlCol="0">
            <a:spAutoFit/>
          </a:bodyPr>
          <a:lstStyle/>
          <a:p>
            <a:r>
              <a:rPr lang="es-MX" sz="2000" b="1" dirty="0"/>
              <a:t>26 Entidades Federativas</a:t>
            </a:r>
          </a:p>
        </p:txBody>
      </p:sp>
      <p:sp>
        <p:nvSpPr>
          <p:cNvPr id="7" name="Título 1">
            <a:extLst>
              <a:ext uri="{FF2B5EF4-FFF2-40B4-BE49-F238E27FC236}">
                <a16:creationId xmlns="" xmlns:a16="http://schemas.microsoft.com/office/drawing/2014/main" id="{CF9BBCC2-15EC-4D58-9008-AE30B6F5450D}"/>
              </a:ext>
            </a:extLst>
          </p:cNvPr>
          <p:cNvSpPr txBox="1">
            <a:spLocks/>
          </p:cNvSpPr>
          <p:nvPr/>
        </p:nvSpPr>
        <p:spPr>
          <a:xfrm>
            <a:off x="6078070" y="1230636"/>
            <a:ext cx="1865067" cy="9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4800" b="1" dirty="0">
                <a:solidFill>
                  <a:srgbClr val="C00000"/>
                </a:solidFill>
              </a:rPr>
              <a:t>2015</a:t>
            </a:r>
            <a:endParaRPr lang="es-MX" sz="4800" b="1" dirty="0">
              <a:solidFill>
                <a:srgbClr val="C00000"/>
              </a:solidFill>
            </a:endParaRPr>
          </a:p>
        </p:txBody>
      </p:sp>
      <p:sp>
        <p:nvSpPr>
          <p:cNvPr id="10" name="Rectángulo 9">
            <a:extLst>
              <a:ext uri="{FF2B5EF4-FFF2-40B4-BE49-F238E27FC236}">
                <a16:creationId xmlns="" xmlns:a16="http://schemas.microsoft.com/office/drawing/2014/main" id="{62382CDA-BABC-4221-9CB7-5385787FCF0E}"/>
              </a:ext>
            </a:extLst>
          </p:cNvPr>
          <p:cNvSpPr/>
          <p:nvPr/>
        </p:nvSpPr>
        <p:spPr>
          <a:xfrm>
            <a:off x="243064" y="4220709"/>
            <a:ext cx="2814038" cy="2447152"/>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 xmlns:a16="http://schemas.microsoft.com/office/drawing/2014/main" id="{A383F691-E353-4FDA-B5F6-E24B148146FD}"/>
              </a:ext>
            </a:extLst>
          </p:cNvPr>
          <p:cNvSpPr/>
          <p:nvPr/>
        </p:nvSpPr>
        <p:spPr>
          <a:xfrm>
            <a:off x="1743645" y="4264083"/>
            <a:ext cx="1508077" cy="2292935"/>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Oaxaca</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Puebla</a:t>
            </a:r>
          </a:p>
          <a:p>
            <a:pPr marL="285750" lvl="0" indent="-285750" fontAlgn="ctr">
              <a:buClr>
                <a:srgbClr val="C00000"/>
              </a:buClr>
              <a:buFont typeface="Wingdings" panose="05000000000000000000" pitchFamily="2" charset="2"/>
              <a:buChar char="§"/>
            </a:pPr>
            <a:r>
              <a:rPr lang="es-MX" sz="1100" dirty="0"/>
              <a:t>Querétaro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Quintana Roo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San Luis Potosí</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Sinaloa</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Sonora</a:t>
            </a:r>
          </a:p>
          <a:p>
            <a:pPr marL="285750" lvl="0" indent="-285750" fontAlgn="ctr">
              <a:buClr>
                <a:srgbClr val="C00000"/>
              </a:buClr>
              <a:buFont typeface="Wingdings" panose="05000000000000000000" pitchFamily="2" charset="2"/>
              <a:buChar char="§"/>
            </a:pPr>
            <a:r>
              <a:rPr lang="es-MX" sz="1100" dirty="0"/>
              <a:t>Tabasco</a:t>
            </a:r>
          </a:p>
          <a:p>
            <a:pPr marL="285750" lvl="0" indent="-285750" fontAlgn="ctr">
              <a:buClr>
                <a:srgbClr val="C00000"/>
              </a:buClr>
              <a:buFont typeface="Wingdings" panose="05000000000000000000" pitchFamily="2" charset="2"/>
              <a:buChar char="§"/>
            </a:pPr>
            <a:r>
              <a:rPr lang="es-MX" sz="1100" dirty="0"/>
              <a:t>Tamaulipas</a:t>
            </a:r>
          </a:p>
          <a:p>
            <a:pPr marL="285750" lvl="0" indent="-285750" fontAlgn="ctr">
              <a:buClr>
                <a:srgbClr val="C00000"/>
              </a:buClr>
              <a:buFont typeface="Wingdings" panose="05000000000000000000" pitchFamily="2" charset="2"/>
              <a:buChar char="§"/>
            </a:pPr>
            <a:r>
              <a:rPr lang="es-MX" sz="1100" dirty="0"/>
              <a:t>Tlaxcala</a:t>
            </a:r>
          </a:p>
          <a:p>
            <a:pPr marL="285750" lvl="0" indent="-285750" fontAlgn="ctr">
              <a:buClr>
                <a:srgbClr val="C00000"/>
              </a:buClr>
              <a:buFont typeface="Wingdings" panose="05000000000000000000" pitchFamily="2" charset="2"/>
              <a:buChar char="§"/>
            </a:pPr>
            <a:r>
              <a:rPr lang="es-MX" sz="1100" dirty="0"/>
              <a:t>Veracruz</a:t>
            </a:r>
          </a:p>
          <a:p>
            <a:pPr marL="285750" lvl="0" indent="-285750" fontAlgn="ctr">
              <a:buClr>
                <a:srgbClr val="C00000"/>
              </a:buClr>
              <a:buFont typeface="Wingdings" panose="05000000000000000000" pitchFamily="2" charset="2"/>
              <a:buChar char="§"/>
            </a:pPr>
            <a:r>
              <a:rPr lang="es-MX" sz="1100" dirty="0"/>
              <a:t>Yucatán</a:t>
            </a:r>
          </a:p>
          <a:p>
            <a:pPr marL="285750" lvl="0" indent="-285750" fontAlgn="ctr">
              <a:buClr>
                <a:srgbClr val="C00000"/>
              </a:buClr>
              <a:buFont typeface="Wingdings" panose="05000000000000000000" pitchFamily="2" charset="2"/>
              <a:buChar char="§"/>
            </a:pPr>
            <a:r>
              <a:rPr lang="es-MX" sz="1100" dirty="0"/>
              <a:t>Zacatecas</a:t>
            </a:r>
          </a:p>
        </p:txBody>
      </p:sp>
      <p:graphicFrame>
        <p:nvGraphicFramePr>
          <p:cNvPr id="12" name="Tabla 11">
            <a:extLst>
              <a:ext uri="{FF2B5EF4-FFF2-40B4-BE49-F238E27FC236}">
                <a16:creationId xmlns="" xmlns:a16="http://schemas.microsoft.com/office/drawing/2014/main" id="{75F18369-DA98-4B1E-94C5-FE62B5D32F9A}"/>
              </a:ext>
            </a:extLst>
          </p:cNvPr>
          <p:cNvGraphicFramePr>
            <a:graphicFrameLocks noGrp="1"/>
          </p:cNvGraphicFramePr>
          <p:nvPr>
            <p:extLst/>
          </p:nvPr>
        </p:nvGraphicFramePr>
        <p:xfrm>
          <a:off x="369954" y="3702497"/>
          <a:ext cx="1944216" cy="3554065"/>
        </p:xfrm>
        <a:graphic>
          <a:graphicData uri="http://schemas.openxmlformats.org/drawingml/2006/table">
            <a:tbl>
              <a:tblPr firstRow="1" bandRow="1">
                <a:tableStyleId>{2D5ABB26-0587-4C30-8999-92F81FD0307C}</a:tableStyleId>
              </a:tblPr>
              <a:tblGrid>
                <a:gridCol w="1944216">
                  <a:extLst>
                    <a:ext uri="{9D8B030D-6E8A-4147-A177-3AD203B41FA5}">
                      <a16:colId xmlns="" xmlns:a16="http://schemas.microsoft.com/office/drawing/2014/main" val="20000"/>
                    </a:ext>
                  </a:extLst>
                </a:gridCol>
              </a:tblGrid>
              <a:tr h="3554065">
                <a:tc>
                  <a:txBody>
                    <a:bodyPr/>
                    <a:lstStyle/>
                    <a:p>
                      <a:pPr marL="263525" marR="0" lvl="0" indent="-263525"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effectLst/>
                        </a:rPr>
                        <a:t>Aguascalientes</a:t>
                      </a:r>
                    </a:p>
                    <a:p>
                      <a:pPr marL="285750" lvl="0" indent="-285750" algn="l" rtl="0" fontAlgn="ctr">
                        <a:buClr>
                          <a:srgbClr val="C00000"/>
                        </a:buClr>
                        <a:buFont typeface="Wingdings" panose="05000000000000000000" pitchFamily="2" charset="2"/>
                        <a:buChar char="§"/>
                      </a:pPr>
                      <a:r>
                        <a:rPr lang="es-MX" sz="1100" u="none" strike="noStrike" dirty="0">
                          <a:effectLst/>
                        </a:rPr>
                        <a:t>Campeche</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Coahuila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Colima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Chihuahua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Ciudad de México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Durango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Guanajuato</a:t>
                      </a:r>
                    </a:p>
                    <a:p>
                      <a:pPr marL="285750" lvl="0" indent="-285750" algn="l" rtl="0" fontAlgn="ctr">
                        <a:buClr>
                          <a:srgbClr val="C00000"/>
                        </a:buClr>
                        <a:buFont typeface="Wingdings" panose="05000000000000000000" pitchFamily="2" charset="2"/>
                        <a:buChar char="§"/>
                      </a:pPr>
                      <a:r>
                        <a:rPr lang="es-MX" sz="1100" u="none" strike="noStrike" dirty="0">
                          <a:effectLst/>
                        </a:rPr>
                        <a:t>Hidalgo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Jalisco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México</a:t>
                      </a:r>
                    </a:p>
                    <a:p>
                      <a:pPr marL="285750" marR="0" lvl="0" indent="-285750" algn="l" defTabSz="4572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dirty="0">
                          <a:solidFill>
                            <a:srgbClr val="000000"/>
                          </a:solidFill>
                          <a:latin typeface="Calibri" panose="020F0502020204030204" pitchFamily="34" charset="0"/>
                        </a:rPr>
                        <a:t>Michoacán</a:t>
                      </a:r>
                    </a:p>
                    <a:p>
                      <a:pPr marL="285750" marR="0" lvl="0" indent="-285750" algn="l" defTabSz="4572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solidFill>
                            <a:srgbClr val="000000"/>
                          </a:solidFill>
                          <a:effectLst/>
                          <a:latin typeface="Calibri" panose="020F0502020204030204" pitchFamily="34" charset="0"/>
                        </a:rPr>
                        <a:t>Morelos</a:t>
                      </a:r>
                      <a:endParaRPr lang="es-MX" sz="1050" u="none" strike="noStrike" dirty="0">
                        <a:effectLs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584214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844E33F8-2603-49EE-8499-D2A6113B4FEF}"/>
              </a:ext>
            </a:extLst>
          </p:cNvPr>
          <p:cNvSpPr/>
          <p:nvPr/>
        </p:nvSpPr>
        <p:spPr>
          <a:xfrm>
            <a:off x="0" y="4918364"/>
            <a:ext cx="9144000" cy="193963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4" name="Imagen 3" descr="Imagen que contiene texto, mapa&#10;&#10;Descripción generada con confianza muy alta">
            <a:extLst>
              <a:ext uri="{FF2B5EF4-FFF2-40B4-BE49-F238E27FC236}">
                <a16:creationId xmlns="" xmlns:a16="http://schemas.microsoft.com/office/drawing/2014/main" id="{D4C9A981-767B-4F82-93CA-EF43737793D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91704" y="1052253"/>
            <a:ext cx="8427600" cy="5476582"/>
          </a:xfrm>
          <a:prstGeom prst="rect">
            <a:avLst/>
          </a:prstGeom>
        </p:spPr>
      </p:pic>
      <p:sp>
        <p:nvSpPr>
          <p:cNvPr id="6" name="CuadroTexto 5"/>
          <p:cNvSpPr txBox="1"/>
          <p:nvPr/>
        </p:nvSpPr>
        <p:spPr>
          <a:xfrm>
            <a:off x="5377147" y="1974658"/>
            <a:ext cx="3415553" cy="584775"/>
          </a:xfrm>
          <a:prstGeom prst="rect">
            <a:avLst/>
          </a:prstGeom>
          <a:noFill/>
        </p:spPr>
        <p:txBody>
          <a:bodyPr wrap="square" rtlCol="0">
            <a:spAutoFit/>
          </a:bodyPr>
          <a:lstStyle/>
          <a:p>
            <a:pPr algn="ctr"/>
            <a:r>
              <a:rPr lang="es-MX" sz="1600" b="1" dirty="0"/>
              <a:t>Al menos una persona certificada por Entidad Federativa</a:t>
            </a:r>
          </a:p>
        </p:txBody>
      </p:sp>
      <p:sp>
        <p:nvSpPr>
          <p:cNvPr id="7" name="CuadroTexto 6"/>
          <p:cNvSpPr txBox="1"/>
          <p:nvPr/>
        </p:nvSpPr>
        <p:spPr>
          <a:xfrm>
            <a:off x="5592213" y="1609787"/>
            <a:ext cx="3415553" cy="400110"/>
          </a:xfrm>
          <a:prstGeom prst="rect">
            <a:avLst/>
          </a:prstGeom>
          <a:noFill/>
        </p:spPr>
        <p:txBody>
          <a:bodyPr wrap="square" rtlCol="0">
            <a:spAutoFit/>
          </a:bodyPr>
          <a:lstStyle/>
          <a:p>
            <a:r>
              <a:rPr lang="es-MX" sz="2000" b="1" dirty="0"/>
              <a:t>20 Entidades Federativas</a:t>
            </a:r>
          </a:p>
        </p:txBody>
      </p:sp>
      <p:sp>
        <p:nvSpPr>
          <p:cNvPr id="9" name="Título 1">
            <a:extLst>
              <a:ext uri="{FF2B5EF4-FFF2-40B4-BE49-F238E27FC236}">
                <a16:creationId xmlns="" xmlns:a16="http://schemas.microsoft.com/office/drawing/2014/main" id="{CF9BBCC2-15EC-4D58-9008-AE30B6F5450D}"/>
              </a:ext>
            </a:extLst>
          </p:cNvPr>
          <p:cNvSpPr txBox="1">
            <a:spLocks/>
          </p:cNvSpPr>
          <p:nvPr/>
        </p:nvSpPr>
        <p:spPr>
          <a:xfrm>
            <a:off x="6013844" y="968495"/>
            <a:ext cx="1865067" cy="9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4800" b="1" dirty="0">
                <a:solidFill>
                  <a:srgbClr val="C00000"/>
                </a:solidFill>
              </a:rPr>
              <a:t>2016</a:t>
            </a:r>
            <a:endParaRPr lang="es-MX" sz="4800" b="1" dirty="0">
              <a:solidFill>
                <a:srgbClr val="C00000"/>
              </a:solidFill>
            </a:endParaRPr>
          </a:p>
        </p:txBody>
      </p:sp>
      <p:pic>
        <p:nvPicPr>
          <p:cNvPr id="15" name="Imagen 14"/>
          <p:cNvPicPr>
            <a:picLocks noChangeAspect="1"/>
          </p:cNvPicPr>
          <p:nvPr/>
        </p:nvPicPr>
        <p:blipFill>
          <a:blip r:embed="rId3">
            <a:duotone>
              <a:prstClr val="black"/>
              <a:srgbClr val="FF9191">
                <a:tint val="45000"/>
                <a:satMod val="400000"/>
              </a:srgbClr>
            </a:duotone>
          </a:blip>
          <a:stretch>
            <a:fillRect/>
          </a:stretch>
        </p:blipFill>
        <p:spPr>
          <a:xfrm>
            <a:off x="6566031" y="2559433"/>
            <a:ext cx="1798792" cy="1268420"/>
          </a:xfrm>
          <a:prstGeom prst="rect">
            <a:avLst/>
          </a:prstGeom>
        </p:spPr>
      </p:pic>
      <p:sp>
        <p:nvSpPr>
          <p:cNvPr id="11" name="Rectángulo 10">
            <a:extLst>
              <a:ext uri="{FF2B5EF4-FFF2-40B4-BE49-F238E27FC236}">
                <a16:creationId xmlns="" xmlns:a16="http://schemas.microsoft.com/office/drawing/2014/main" id="{51A5F466-08CB-4EA1-93B4-4CAF6B5B4FEE}"/>
              </a:ext>
            </a:extLst>
          </p:cNvPr>
          <p:cNvSpPr/>
          <p:nvPr/>
        </p:nvSpPr>
        <p:spPr>
          <a:xfrm>
            <a:off x="174824" y="4752973"/>
            <a:ext cx="2814038" cy="193963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 xmlns:a16="http://schemas.microsoft.com/office/drawing/2014/main" id="{1E8FBFE6-F555-4032-9DEC-03F21A1B9F49}"/>
              </a:ext>
            </a:extLst>
          </p:cNvPr>
          <p:cNvSpPr/>
          <p:nvPr/>
        </p:nvSpPr>
        <p:spPr>
          <a:xfrm>
            <a:off x="1675405" y="4796348"/>
            <a:ext cx="1508077" cy="1785104"/>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Morelos</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Oaxaca</a:t>
            </a:r>
          </a:p>
          <a:p>
            <a:pPr marL="285750" lvl="0" indent="-285750" fontAlgn="ctr">
              <a:buClr>
                <a:srgbClr val="C00000"/>
              </a:buClr>
              <a:buFont typeface="Wingdings" panose="05000000000000000000" pitchFamily="2" charset="2"/>
              <a:buChar char="§"/>
            </a:pPr>
            <a:r>
              <a:rPr lang="es-MX" sz="1100" dirty="0"/>
              <a:t>Querétaro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Quintana Roo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San Luis Potosí</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Sinaloa</a:t>
            </a:r>
          </a:p>
          <a:p>
            <a:pPr marL="285750" lvl="0" indent="-285750" fontAlgn="ctr">
              <a:buClr>
                <a:srgbClr val="C00000"/>
              </a:buClr>
              <a:buFont typeface="Wingdings" panose="05000000000000000000" pitchFamily="2" charset="2"/>
              <a:buChar char="§"/>
            </a:pPr>
            <a:r>
              <a:rPr lang="es-MX" sz="1100" dirty="0"/>
              <a:t>Tabasco</a:t>
            </a:r>
          </a:p>
          <a:p>
            <a:pPr marL="285750" lvl="0" indent="-285750" fontAlgn="ctr">
              <a:buClr>
                <a:srgbClr val="C00000"/>
              </a:buClr>
              <a:buFont typeface="Wingdings" panose="05000000000000000000" pitchFamily="2" charset="2"/>
              <a:buChar char="§"/>
            </a:pPr>
            <a:r>
              <a:rPr lang="es-MX" sz="1100" dirty="0"/>
              <a:t>Tamaulipas</a:t>
            </a:r>
          </a:p>
          <a:p>
            <a:pPr marL="285750" lvl="0" indent="-285750" fontAlgn="ctr">
              <a:buClr>
                <a:srgbClr val="C00000"/>
              </a:buClr>
              <a:buFont typeface="Wingdings" panose="05000000000000000000" pitchFamily="2" charset="2"/>
              <a:buChar char="§"/>
            </a:pPr>
            <a:r>
              <a:rPr lang="es-MX" sz="1100" dirty="0"/>
              <a:t>Yucatán</a:t>
            </a:r>
          </a:p>
          <a:p>
            <a:pPr marL="285750" lvl="0" indent="-285750" fontAlgn="ctr">
              <a:buClr>
                <a:srgbClr val="C00000"/>
              </a:buClr>
              <a:buFont typeface="Wingdings" panose="05000000000000000000" pitchFamily="2" charset="2"/>
              <a:buChar char="§"/>
            </a:pPr>
            <a:r>
              <a:rPr lang="es-MX" sz="1100" dirty="0"/>
              <a:t>Zacatecas</a:t>
            </a:r>
          </a:p>
        </p:txBody>
      </p:sp>
      <p:graphicFrame>
        <p:nvGraphicFramePr>
          <p:cNvPr id="13" name="Tabla 12">
            <a:extLst>
              <a:ext uri="{FF2B5EF4-FFF2-40B4-BE49-F238E27FC236}">
                <a16:creationId xmlns="" xmlns:a16="http://schemas.microsoft.com/office/drawing/2014/main" id="{3A64C01B-01B9-4840-976C-7AF959C5B900}"/>
              </a:ext>
            </a:extLst>
          </p:cNvPr>
          <p:cNvGraphicFramePr>
            <a:graphicFrameLocks noGrp="1"/>
          </p:cNvGraphicFramePr>
          <p:nvPr>
            <p:extLst/>
          </p:nvPr>
        </p:nvGraphicFramePr>
        <p:xfrm>
          <a:off x="288066" y="3934512"/>
          <a:ext cx="1944216" cy="3554065"/>
        </p:xfrm>
        <a:graphic>
          <a:graphicData uri="http://schemas.openxmlformats.org/drawingml/2006/table">
            <a:tbl>
              <a:tblPr firstRow="1" bandRow="1">
                <a:tableStyleId>{2D5ABB26-0587-4C30-8999-92F81FD0307C}</a:tableStyleId>
              </a:tblPr>
              <a:tblGrid>
                <a:gridCol w="1944216">
                  <a:extLst>
                    <a:ext uri="{9D8B030D-6E8A-4147-A177-3AD203B41FA5}">
                      <a16:colId xmlns="" xmlns:a16="http://schemas.microsoft.com/office/drawing/2014/main" val="20000"/>
                    </a:ext>
                  </a:extLst>
                </a:gridCol>
              </a:tblGrid>
              <a:tr h="3554065">
                <a:tc>
                  <a:txBody>
                    <a:bodyPr/>
                    <a:lstStyle/>
                    <a:p>
                      <a:pPr marL="263525" marR="0" lvl="0" indent="-263525"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effectLst/>
                        </a:rPr>
                        <a:t>Aguascalientes</a:t>
                      </a:r>
                    </a:p>
                    <a:p>
                      <a:pPr marL="263525" marR="0" lvl="0" indent="-263525" algn="l" defTabSz="9144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u="none" strike="noStrike" dirty="0">
                          <a:effectLst/>
                        </a:rPr>
                        <a:t>Baja California Sur</a:t>
                      </a:r>
                    </a:p>
                    <a:p>
                      <a:pPr marL="285750" lvl="0" indent="-285750" algn="l" rtl="0" fontAlgn="ctr">
                        <a:buClr>
                          <a:srgbClr val="C00000"/>
                        </a:buClr>
                        <a:buFont typeface="Wingdings" panose="05000000000000000000" pitchFamily="2" charset="2"/>
                        <a:buChar char="§"/>
                      </a:pPr>
                      <a:r>
                        <a:rPr lang="es-MX" sz="1100" u="none" strike="noStrike" dirty="0">
                          <a:effectLst/>
                        </a:rPr>
                        <a:t>Campeche</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Coahuila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Colima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Chihuahua</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Chiapas</a:t>
                      </a:r>
                    </a:p>
                    <a:p>
                      <a:pPr marL="285750" lvl="0" indent="-285750" algn="l" rtl="0" fontAlgn="ctr">
                        <a:buClr>
                          <a:srgbClr val="C00000"/>
                        </a:buClr>
                        <a:buFont typeface="Wingdings" panose="05000000000000000000" pitchFamily="2" charset="2"/>
                        <a:buChar char="§"/>
                      </a:pPr>
                      <a:r>
                        <a:rPr lang="es-MX" sz="1100" u="none" strike="noStrike" dirty="0">
                          <a:effectLst/>
                        </a:rPr>
                        <a:t>Hidalgo</a:t>
                      </a:r>
                    </a:p>
                    <a:p>
                      <a:pPr marL="285750" lvl="0" indent="-285750" algn="l" rtl="0" fontAlgn="ctr">
                        <a:buClr>
                          <a:srgbClr val="C00000"/>
                        </a:buClr>
                        <a:buFont typeface="Wingdings" panose="05000000000000000000" pitchFamily="2" charset="2"/>
                        <a:buChar char="§"/>
                      </a:pPr>
                      <a:r>
                        <a:rPr lang="es-MX" sz="1100" b="0" i="0" u="none" strike="noStrike" dirty="0">
                          <a:solidFill>
                            <a:srgbClr val="000000"/>
                          </a:solidFill>
                          <a:effectLst/>
                          <a:latin typeface="Calibri" panose="020F0502020204030204" pitchFamily="34" charset="0"/>
                        </a:rPr>
                        <a:t>México</a:t>
                      </a:r>
                    </a:p>
                    <a:p>
                      <a:pPr marL="285750" marR="0" lvl="0" indent="-285750" algn="l" defTabSz="457200" rtl="0" eaLnBrk="1" fontAlgn="ctr" latinLnBrk="0" hangingPunct="1">
                        <a:lnSpc>
                          <a:spcPct val="100000"/>
                        </a:lnSpc>
                        <a:spcBef>
                          <a:spcPts val="0"/>
                        </a:spcBef>
                        <a:spcAft>
                          <a:spcPts val="0"/>
                        </a:spcAft>
                        <a:buClr>
                          <a:srgbClr val="C00000"/>
                        </a:buClr>
                        <a:buSzTx/>
                        <a:buFont typeface="Wingdings" panose="05000000000000000000" pitchFamily="2" charset="2"/>
                        <a:buChar char="§"/>
                        <a:tabLst/>
                        <a:defRPr/>
                      </a:pPr>
                      <a:r>
                        <a:rPr lang="es-MX" sz="1100" dirty="0">
                          <a:solidFill>
                            <a:srgbClr val="000000"/>
                          </a:solidFill>
                          <a:latin typeface="Calibri" panose="020F0502020204030204" pitchFamily="34" charset="0"/>
                        </a:rPr>
                        <a:t>Michoacán</a:t>
                      </a:r>
                      <a:endParaRPr lang="es-MX" sz="1050" u="none" strike="noStrike" dirty="0">
                        <a:effectLs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
        <p:nvSpPr>
          <p:cNvPr id="2" name="CuadroTexto 1">
            <a:extLst>
              <a:ext uri="{FF2B5EF4-FFF2-40B4-BE49-F238E27FC236}">
                <a16:creationId xmlns="" xmlns:a16="http://schemas.microsoft.com/office/drawing/2014/main" id="{28505428-E183-481A-AEF4-EE506C581B4C}"/>
              </a:ext>
            </a:extLst>
          </p:cNvPr>
          <p:cNvSpPr txBox="1"/>
          <p:nvPr/>
        </p:nvSpPr>
        <p:spPr>
          <a:xfrm>
            <a:off x="7236037" y="4334519"/>
            <a:ext cx="653705" cy="276999"/>
          </a:xfrm>
          <a:prstGeom prst="rect">
            <a:avLst/>
          </a:prstGeom>
          <a:noFill/>
        </p:spPr>
        <p:txBody>
          <a:bodyPr wrap="none" rtlCol="0">
            <a:spAutoFit/>
          </a:bodyPr>
          <a:lstStyle/>
          <a:p>
            <a:r>
              <a:rPr lang="es-MX" sz="1200" b="1" dirty="0">
                <a:solidFill>
                  <a:srgbClr val="C00000"/>
                </a:solidFill>
              </a:rPr>
              <a:t>EC0217</a:t>
            </a:r>
          </a:p>
        </p:txBody>
      </p:sp>
    </p:spTree>
    <p:extLst>
      <p:ext uri="{BB962C8B-B14F-4D97-AF65-F5344CB8AC3E}">
        <p14:creationId xmlns:p14="http://schemas.microsoft.com/office/powerpoint/2010/main" val="1880836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 xmlns:a16="http://schemas.microsoft.com/office/drawing/2014/main" id="{687BB0CE-22A7-41EE-BF22-7C8D1842D39D}"/>
              </a:ext>
            </a:extLst>
          </p:cNvPr>
          <p:cNvSpPr/>
          <p:nvPr/>
        </p:nvSpPr>
        <p:spPr>
          <a:xfrm>
            <a:off x="0" y="4918364"/>
            <a:ext cx="9144000" cy="193963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4" name="Imagen 3" descr="Imagen que contiene texto, mapa&#10;&#10;Descripción generada con confianza muy alta">
            <a:extLst>
              <a:ext uri="{FF2B5EF4-FFF2-40B4-BE49-F238E27FC236}">
                <a16:creationId xmlns="" xmlns:a16="http://schemas.microsoft.com/office/drawing/2014/main" id="{CFCDB0C5-386F-490B-A1D0-F3FA8DEF68CB}"/>
              </a:ext>
            </a:extLst>
          </p:cNvPr>
          <p:cNvPicPr>
            <a:picLocks/>
          </p:cNvPicPr>
          <p:nvPr/>
        </p:nvPicPr>
        <p:blipFill rotWithShape="1">
          <a:blip r:embed="rId2">
            <a:extLst>
              <a:ext uri="{28A0092B-C50C-407E-A947-70E740481C1C}">
                <a14:useLocalDpi xmlns:a14="http://schemas.microsoft.com/office/drawing/2010/main" val="0"/>
              </a:ext>
            </a:extLst>
          </a:blip>
          <a:srcRect t="1795" r="6271"/>
          <a:stretch/>
        </p:blipFill>
        <p:spPr>
          <a:xfrm>
            <a:off x="1220152" y="996287"/>
            <a:ext cx="7899152" cy="5260134"/>
          </a:xfrm>
          <a:prstGeom prst="rect">
            <a:avLst/>
          </a:prstGeom>
        </p:spPr>
      </p:pic>
      <p:sp>
        <p:nvSpPr>
          <p:cNvPr id="6" name="Título 1">
            <a:extLst>
              <a:ext uri="{FF2B5EF4-FFF2-40B4-BE49-F238E27FC236}">
                <a16:creationId xmlns="" xmlns:a16="http://schemas.microsoft.com/office/drawing/2014/main" id="{CF9BBCC2-15EC-4D58-9008-AE30B6F5450D}"/>
              </a:ext>
            </a:extLst>
          </p:cNvPr>
          <p:cNvSpPr txBox="1">
            <a:spLocks/>
          </p:cNvSpPr>
          <p:nvPr/>
        </p:nvSpPr>
        <p:spPr>
          <a:xfrm>
            <a:off x="6078070" y="1230636"/>
            <a:ext cx="1865067" cy="9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4800" b="1" dirty="0">
                <a:solidFill>
                  <a:srgbClr val="C00000"/>
                </a:solidFill>
              </a:rPr>
              <a:t>2017</a:t>
            </a:r>
            <a:endParaRPr lang="es-MX" sz="4800" b="1" dirty="0">
              <a:solidFill>
                <a:srgbClr val="C00000"/>
              </a:solidFill>
            </a:endParaRPr>
          </a:p>
        </p:txBody>
      </p:sp>
      <p:sp>
        <p:nvSpPr>
          <p:cNvPr id="7" name="CuadroTexto 6"/>
          <p:cNvSpPr txBox="1"/>
          <p:nvPr/>
        </p:nvSpPr>
        <p:spPr>
          <a:xfrm>
            <a:off x="5983940" y="1974658"/>
            <a:ext cx="3415553" cy="400110"/>
          </a:xfrm>
          <a:prstGeom prst="rect">
            <a:avLst/>
          </a:prstGeom>
          <a:noFill/>
        </p:spPr>
        <p:txBody>
          <a:bodyPr wrap="square" rtlCol="0">
            <a:spAutoFit/>
          </a:bodyPr>
          <a:lstStyle/>
          <a:p>
            <a:r>
              <a:rPr lang="es-MX" sz="2000" b="1" dirty="0"/>
              <a:t>16 Entidades Federativas</a:t>
            </a:r>
          </a:p>
        </p:txBody>
      </p:sp>
      <p:sp>
        <p:nvSpPr>
          <p:cNvPr id="8" name="Rectángulo 7">
            <a:extLst>
              <a:ext uri="{FF2B5EF4-FFF2-40B4-BE49-F238E27FC236}">
                <a16:creationId xmlns="" xmlns:a16="http://schemas.microsoft.com/office/drawing/2014/main" id="{25223A52-572B-4F1D-BDB3-56C2B93D4085}"/>
              </a:ext>
            </a:extLst>
          </p:cNvPr>
          <p:cNvSpPr/>
          <p:nvPr/>
        </p:nvSpPr>
        <p:spPr>
          <a:xfrm>
            <a:off x="243063" y="4984985"/>
            <a:ext cx="2814038" cy="161582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 xmlns:a16="http://schemas.microsoft.com/office/drawing/2014/main" id="{D20B704F-8A99-42E1-A879-71FC40F41571}"/>
              </a:ext>
            </a:extLst>
          </p:cNvPr>
          <p:cNvSpPr/>
          <p:nvPr/>
        </p:nvSpPr>
        <p:spPr>
          <a:xfrm>
            <a:off x="1743644" y="5055656"/>
            <a:ext cx="1508077" cy="1446550"/>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Hidalgo</a:t>
            </a:r>
          </a:p>
          <a:p>
            <a:pPr marL="285750" lvl="0" indent="-285750" fontAlgn="ctr">
              <a:buClr>
                <a:srgbClr val="C00000"/>
              </a:buClr>
              <a:buFont typeface="Wingdings" panose="05000000000000000000" pitchFamily="2" charset="2"/>
              <a:buChar char="§"/>
            </a:pPr>
            <a:r>
              <a:rPr lang="es-MX" sz="1100" dirty="0"/>
              <a:t>Morelos</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Puebla</a:t>
            </a:r>
          </a:p>
          <a:p>
            <a:pPr marL="285750" lvl="0" indent="-285750" fontAlgn="ctr">
              <a:buClr>
                <a:srgbClr val="C00000"/>
              </a:buClr>
              <a:buFont typeface="Wingdings" panose="05000000000000000000" pitchFamily="2" charset="2"/>
              <a:buChar char="§"/>
            </a:pPr>
            <a:r>
              <a:rPr lang="es-MX" sz="1100" dirty="0"/>
              <a:t>Querétaro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Quintana Roo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San Luis Potosí</a:t>
            </a:r>
          </a:p>
          <a:p>
            <a:pPr marL="285750" lvl="0" indent="-285750" fontAlgn="ctr">
              <a:buClr>
                <a:srgbClr val="C00000"/>
              </a:buClr>
              <a:buFont typeface="Wingdings" panose="05000000000000000000" pitchFamily="2" charset="2"/>
              <a:buChar char="§"/>
            </a:pPr>
            <a:r>
              <a:rPr lang="es-MX" sz="1100" dirty="0"/>
              <a:t>Tabasco</a:t>
            </a:r>
          </a:p>
          <a:p>
            <a:pPr marL="285750" lvl="0" indent="-285750" fontAlgn="ctr">
              <a:buClr>
                <a:srgbClr val="C00000"/>
              </a:buClr>
              <a:buFont typeface="Wingdings" panose="05000000000000000000" pitchFamily="2" charset="2"/>
              <a:buChar char="§"/>
            </a:pPr>
            <a:r>
              <a:rPr lang="es-MX" sz="1100" dirty="0"/>
              <a:t>Zacatecas</a:t>
            </a:r>
          </a:p>
        </p:txBody>
      </p:sp>
      <p:sp>
        <p:nvSpPr>
          <p:cNvPr id="10" name="Rectángulo 9">
            <a:extLst>
              <a:ext uri="{FF2B5EF4-FFF2-40B4-BE49-F238E27FC236}">
                <a16:creationId xmlns="" xmlns:a16="http://schemas.microsoft.com/office/drawing/2014/main" id="{B6505F17-0A86-4716-B8A3-7F78EFDBFD36}"/>
              </a:ext>
            </a:extLst>
          </p:cNvPr>
          <p:cNvSpPr/>
          <p:nvPr/>
        </p:nvSpPr>
        <p:spPr>
          <a:xfrm>
            <a:off x="299252" y="5057928"/>
            <a:ext cx="1508077" cy="1615827"/>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Aguascalientes</a:t>
            </a:r>
          </a:p>
          <a:p>
            <a:pPr marL="285750" lvl="0" indent="-285750" fontAlgn="ctr">
              <a:buClr>
                <a:srgbClr val="C00000"/>
              </a:buClr>
              <a:buFont typeface="Wingdings" panose="05000000000000000000" pitchFamily="2" charset="2"/>
              <a:buChar char="§"/>
            </a:pPr>
            <a:r>
              <a:rPr lang="es-MX" sz="1100" dirty="0"/>
              <a:t>Baja California</a:t>
            </a:r>
          </a:p>
          <a:p>
            <a:pPr marL="285750" lvl="0" indent="-285750" fontAlgn="ctr">
              <a:buClr>
                <a:srgbClr val="C00000"/>
              </a:buClr>
              <a:buFont typeface="Wingdings" panose="05000000000000000000" pitchFamily="2" charset="2"/>
              <a:buChar char="§"/>
            </a:pPr>
            <a:r>
              <a:rPr lang="es-MX" sz="1100" dirty="0"/>
              <a:t>Baja California Sur</a:t>
            </a:r>
          </a:p>
          <a:p>
            <a:pPr marL="285750" lvl="0" indent="-285750" fontAlgn="ctr">
              <a:buClr>
                <a:srgbClr val="C00000"/>
              </a:buClr>
              <a:buFont typeface="Wingdings" panose="05000000000000000000" pitchFamily="2" charset="2"/>
              <a:buChar char="§"/>
            </a:pPr>
            <a:r>
              <a:rPr lang="es-MX" sz="1100" dirty="0"/>
              <a:t>Campeche</a:t>
            </a:r>
          </a:p>
          <a:p>
            <a:pPr marL="285750" lvl="0" indent="-285750" fontAlgn="ctr">
              <a:buClr>
                <a:srgbClr val="C00000"/>
              </a:buClr>
              <a:buFont typeface="Wingdings" panose="05000000000000000000" pitchFamily="2" charset="2"/>
              <a:buChar char="§"/>
            </a:pPr>
            <a:r>
              <a:rPr lang="es-MX" sz="1100" dirty="0"/>
              <a:t>Chiapas</a:t>
            </a:r>
          </a:p>
          <a:p>
            <a:pPr marL="285750" lvl="0" indent="-285750" fontAlgn="ctr">
              <a:buClr>
                <a:srgbClr val="C00000"/>
              </a:buClr>
              <a:buFont typeface="Wingdings" panose="05000000000000000000" pitchFamily="2" charset="2"/>
              <a:buChar char="§"/>
            </a:pPr>
            <a:r>
              <a:rPr lang="es-MX" sz="1100" dirty="0"/>
              <a:t>Chihuahua</a:t>
            </a:r>
          </a:p>
          <a:p>
            <a:pPr marL="285750" lvl="0" indent="-285750" fontAlgn="ctr">
              <a:buClr>
                <a:srgbClr val="C00000"/>
              </a:buClr>
              <a:buFont typeface="Wingdings" panose="05000000000000000000" pitchFamily="2" charset="2"/>
              <a:buChar char="§"/>
            </a:pPr>
            <a:r>
              <a:rPr lang="es-MX" sz="1100" dirty="0"/>
              <a:t>Durango</a:t>
            </a:r>
          </a:p>
          <a:p>
            <a:pPr marL="285750" lvl="0" indent="-285750" fontAlgn="ctr">
              <a:buClr>
                <a:srgbClr val="C00000"/>
              </a:buClr>
              <a:buFont typeface="Wingdings" panose="05000000000000000000" pitchFamily="2" charset="2"/>
              <a:buChar char="§"/>
            </a:pPr>
            <a:r>
              <a:rPr lang="es-MX" sz="1100" dirty="0"/>
              <a:t>Guerrero</a:t>
            </a:r>
          </a:p>
          <a:p>
            <a:pPr lvl="0" fontAlgn="ctr">
              <a:buClr>
                <a:srgbClr val="C00000"/>
              </a:buClr>
            </a:pPr>
            <a:endParaRPr lang="es-MX" sz="1100" dirty="0"/>
          </a:p>
        </p:txBody>
      </p:sp>
    </p:spTree>
    <p:extLst>
      <p:ext uri="{BB962C8B-B14F-4D97-AF65-F5344CB8AC3E}">
        <p14:creationId xmlns:p14="http://schemas.microsoft.com/office/powerpoint/2010/main" val="3692451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 xmlns:a16="http://schemas.microsoft.com/office/drawing/2014/main" id="{5FE95F7E-5805-4F3E-A9E3-0F7D96CAD07F}"/>
              </a:ext>
            </a:extLst>
          </p:cNvPr>
          <p:cNvSpPr/>
          <p:nvPr/>
        </p:nvSpPr>
        <p:spPr>
          <a:xfrm>
            <a:off x="0" y="4918364"/>
            <a:ext cx="9144000" cy="1939636"/>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26" name="Imagen 25">
            <a:extLst>
              <a:ext uri="{FF2B5EF4-FFF2-40B4-BE49-F238E27FC236}">
                <a16:creationId xmlns="" xmlns:a16="http://schemas.microsoft.com/office/drawing/2014/main" id="{FA59FC86-E1E1-4603-A5FC-735C9F84ABB2}"/>
              </a:ext>
            </a:extLst>
          </p:cNvPr>
          <p:cNvPicPr>
            <a:picLocks noChangeAspect="1"/>
          </p:cNvPicPr>
          <p:nvPr/>
        </p:nvPicPr>
        <p:blipFill>
          <a:blip r:embed="rId2"/>
          <a:stretch>
            <a:fillRect/>
          </a:stretch>
        </p:blipFill>
        <p:spPr>
          <a:xfrm>
            <a:off x="438220" y="1196976"/>
            <a:ext cx="7736319" cy="5203846"/>
          </a:xfrm>
          <a:prstGeom prst="rect">
            <a:avLst/>
          </a:prstGeom>
        </p:spPr>
      </p:pic>
      <p:sp>
        <p:nvSpPr>
          <p:cNvPr id="14" name="Rectángulo 13">
            <a:extLst>
              <a:ext uri="{FF2B5EF4-FFF2-40B4-BE49-F238E27FC236}">
                <a16:creationId xmlns="" xmlns:a16="http://schemas.microsoft.com/office/drawing/2014/main" id="{62D33FDF-2DD8-4D8A-B5A3-2AA3685938C5}"/>
              </a:ext>
            </a:extLst>
          </p:cNvPr>
          <p:cNvSpPr/>
          <p:nvPr/>
        </p:nvSpPr>
        <p:spPr>
          <a:xfrm>
            <a:off x="129032" y="5256863"/>
            <a:ext cx="2814038" cy="1446551"/>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 xmlns:a16="http://schemas.microsoft.com/office/drawing/2014/main" id="{171A3E0B-A8B9-4AE8-9FEE-0C2A360C4760}"/>
              </a:ext>
            </a:extLst>
          </p:cNvPr>
          <p:cNvSpPr/>
          <p:nvPr/>
        </p:nvSpPr>
        <p:spPr>
          <a:xfrm>
            <a:off x="1629613" y="5327534"/>
            <a:ext cx="1508077" cy="1277273"/>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Nayarit</a:t>
            </a:r>
          </a:p>
          <a:p>
            <a:pPr marL="285750" lvl="0" indent="-285750" fontAlgn="ctr">
              <a:buClr>
                <a:srgbClr val="C00000"/>
              </a:buClr>
              <a:buFont typeface="Wingdings" panose="05000000000000000000" pitchFamily="2" charset="2"/>
              <a:buChar char="§"/>
            </a:pPr>
            <a:r>
              <a:rPr lang="es-MX" sz="1100" dirty="0">
                <a:solidFill>
                  <a:srgbClr val="000000"/>
                </a:solidFill>
                <a:latin typeface="Calibri" panose="020F0502020204030204" pitchFamily="34" charset="0"/>
              </a:rPr>
              <a:t>Puebla</a:t>
            </a:r>
          </a:p>
          <a:p>
            <a:pPr marL="285750" lvl="0" indent="-285750" fontAlgn="ctr">
              <a:buClr>
                <a:srgbClr val="C00000"/>
              </a:buClr>
              <a:buFont typeface="Wingdings" panose="05000000000000000000" pitchFamily="2" charset="2"/>
              <a:buChar char="§"/>
            </a:pPr>
            <a:r>
              <a:rPr lang="es-MX" sz="1100" dirty="0"/>
              <a:t>Querétaro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Quintana Roo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San Luis Potosí</a:t>
            </a:r>
          </a:p>
          <a:p>
            <a:pPr marL="285750" lvl="0" indent="-285750" fontAlgn="ctr">
              <a:buClr>
                <a:srgbClr val="C00000"/>
              </a:buClr>
              <a:buFont typeface="Wingdings" panose="05000000000000000000" pitchFamily="2" charset="2"/>
              <a:buChar char="§"/>
            </a:pPr>
            <a:r>
              <a:rPr lang="es-MX" sz="1100" dirty="0"/>
              <a:t>Sinaloa</a:t>
            </a:r>
          </a:p>
          <a:p>
            <a:pPr marL="285750" lvl="0" indent="-285750" fontAlgn="ctr">
              <a:buClr>
                <a:srgbClr val="C00000"/>
              </a:buClr>
              <a:buFont typeface="Wingdings" panose="05000000000000000000" pitchFamily="2" charset="2"/>
              <a:buChar char="§"/>
            </a:pPr>
            <a:r>
              <a:rPr lang="es-MX" sz="1100" dirty="0"/>
              <a:t>Zacatecas</a:t>
            </a:r>
          </a:p>
        </p:txBody>
      </p:sp>
      <p:sp>
        <p:nvSpPr>
          <p:cNvPr id="16" name="Rectángulo 15">
            <a:extLst>
              <a:ext uri="{FF2B5EF4-FFF2-40B4-BE49-F238E27FC236}">
                <a16:creationId xmlns="" xmlns:a16="http://schemas.microsoft.com/office/drawing/2014/main" id="{92226124-028A-4ABA-85C7-023F34C0A2D4}"/>
              </a:ext>
            </a:extLst>
          </p:cNvPr>
          <p:cNvSpPr/>
          <p:nvPr/>
        </p:nvSpPr>
        <p:spPr>
          <a:xfrm>
            <a:off x="185221" y="5329806"/>
            <a:ext cx="1508077" cy="1446550"/>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Aguascalientes</a:t>
            </a:r>
          </a:p>
          <a:p>
            <a:pPr marL="285750" lvl="0" indent="-285750" fontAlgn="ctr">
              <a:buClr>
                <a:srgbClr val="C00000"/>
              </a:buClr>
              <a:buFont typeface="Wingdings" panose="05000000000000000000" pitchFamily="2" charset="2"/>
              <a:buChar char="§"/>
            </a:pPr>
            <a:r>
              <a:rPr lang="es-MX" sz="1100" dirty="0"/>
              <a:t>Baja California</a:t>
            </a:r>
          </a:p>
          <a:p>
            <a:pPr marL="285750" lvl="0" indent="-285750" fontAlgn="ctr">
              <a:buClr>
                <a:srgbClr val="C00000"/>
              </a:buClr>
              <a:buFont typeface="Wingdings" panose="05000000000000000000" pitchFamily="2" charset="2"/>
              <a:buChar char="§"/>
            </a:pPr>
            <a:r>
              <a:rPr lang="es-MX" sz="1100" dirty="0"/>
              <a:t>Campeche</a:t>
            </a:r>
          </a:p>
          <a:p>
            <a:pPr marL="285750" lvl="0" indent="-285750" fontAlgn="ctr">
              <a:buClr>
                <a:srgbClr val="C00000"/>
              </a:buClr>
              <a:buFont typeface="Wingdings" panose="05000000000000000000" pitchFamily="2" charset="2"/>
              <a:buChar char="§"/>
            </a:pPr>
            <a:r>
              <a:rPr lang="es-MX" sz="1100" dirty="0"/>
              <a:t>Coahuila</a:t>
            </a:r>
          </a:p>
          <a:p>
            <a:pPr marL="285750" lvl="0" indent="-285750" fontAlgn="ctr">
              <a:buClr>
                <a:srgbClr val="C00000"/>
              </a:buClr>
              <a:buFont typeface="Wingdings" panose="05000000000000000000" pitchFamily="2" charset="2"/>
              <a:buChar char="§"/>
            </a:pPr>
            <a:r>
              <a:rPr lang="es-MX" sz="1100" dirty="0"/>
              <a:t>Chihuahua</a:t>
            </a:r>
          </a:p>
          <a:p>
            <a:pPr marL="285750" lvl="0" indent="-285750" fontAlgn="ctr">
              <a:buClr>
                <a:srgbClr val="C00000"/>
              </a:buClr>
              <a:buFont typeface="Wingdings" panose="05000000000000000000" pitchFamily="2" charset="2"/>
              <a:buChar char="§"/>
            </a:pPr>
            <a:r>
              <a:rPr lang="es-MX" sz="1100" dirty="0"/>
              <a:t>Guanajuato</a:t>
            </a:r>
          </a:p>
          <a:p>
            <a:pPr marL="285750" lvl="0" indent="-285750" fontAlgn="ctr">
              <a:buClr>
                <a:srgbClr val="C00000"/>
              </a:buClr>
              <a:buFont typeface="Wingdings" panose="05000000000000000000" pitchFamily="2" charset="2"/>
              <a:buChar char="§"/>
            </a:pPr>
            <a:r>
              <a:rPr lang="es-MX" sz="1100" dirty="0"/>
              <a:t>Morelos</a:t>
            </a:r>
          </a:p>
          <a:p>
            <a:pPr lvl="0" fontAlgn="ctr">
              <a:buClr>
                <a:srgbClr val="C00000"/>
              </a:buClr>
            </a:pPr>
            <a:endParaRPr lang="es-MX" sz="1100" dirty="0"/>
          </a:p>
        </p:txBody>
      </p:sp>
      <p:sp>
        <p:nvSpPr>
          <p:cNvPr id="6" name="CuadroTexto 5"/>
          <p:cNvSpPr txBox="1"/>
          <p:nvPr/>
        </p:nvSpPr>
        <p:spPr>
          <a:xfrm>
            <a:off x="5839559" y="1649804"/>
            <a:ext cx="2876199" cy="400110"/>
          </a:xfrm>
          <a:prstGeom prst="rect">
            <a:avLst/>
          </a:prstGeom>
          <a:noFill/>
        </p:spPr>
        <p:txBody>
          <a:bodyPr wrap="square" rtlCol="0">
            <a:spAutoFit/>
          </a:bodyPr>
          <a:lstStyle/>
          <a:p>
            <a:pPr algn="ctr"/>
            <a:r>
              <a:rPr lang="es-MX" sz="2000" b="1" dirty="0"/>
              <a:t>14 Entidades Federativas</a:t>
            </a:r>
          </a:p>
        </p:txBody>
      </p:sp>
      <p:sp>
        <p:nvSpPr>
          <p:cNvPr id="4" name="Rectángulo 3">
            <a:extLst>
              <a:ext uri="{FF2B5EF4-FFF2-40B4-BE49-F238E27FC236}">
                <a16:creationId xmlns="" xmlns:a16="http://schemas.microsoft.com/office/drawing/2014/main" id="{39429E7C-5535-4459-BFC6-93ECF055C2F9}"/>
              </a:ext>
            </a:extLst>
          </p:cNvPr>
          <p:cNvSpPr/>
          <p:nvPr/>
        </p:nvSpPr>
        <p:spPr>
          <a:xfrm>
            <a:off x="5772817" y="2686095"/>
            <a:ext cx="232012" cy="136478"/>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 xmlns:a16="http://schemas.microsoft.com/office/drawing/2014/main" id="{9E7DD4A6-B2E1-4309-8200-D968EED2ADBC}"/>
              </a:ext>
            </a:extLst>
          </p:cNvPr>
          <p:cNvSpPr txBox="1"/>
          <p:nvPr/>
        </p:nvSpPr>
        <p:spPr>
          <a:xfrm>
            <a:off x="5978633" y="2605764"/>
            <a:ext cx="2551789" cy="307777"/>
          </a:xfrm>
          <a:prstGeom prst="rect">
            <a:avLst/>
          </a:prstGeom>
          <a:noFill/>
        </p:spPr>
        <p:txBody>
          <a:bodyPr wrap="none" rtlCol="0">
            <a:spAutoFit/>
          </a:bodyPr>
          <a:lstStyle/>
          <a:p>
            <a:r>
              <a:rPr lang="es-MX" sz="1400" dirty="0"/>
              <a:t>EC0217          12             1           </a:t>
            </a:r>
            <a:r>
              <a:rPr lang="es-MX" sz="1400" dirty="0">
                <a:solidFill>
                  <a:srgbClr val="C00000"/>
                </a:solidFill>
              </a:rPr>
              <a:t>13</a:t>
            </a:r>
          </a:p>
        </p:txBody>
      </p:sp>
      <p:sp>
        <p:nvSpPr>
          <p:cNvPr id="10" name="Rectángulo 9">
            <a:extLst>
              <a:ext uri="{FF2B5EF4-FFF2-40B4-BE49-F238E27FC236}">
                <a16:creationId xmlns="" xmlns:a16="http://schemas.microsoft.com/office/drawing/2014/main" id="{4A7E115B-2B7C-4B20-8289-72AB273F2D8B}"/>
              </a:ext>
            </a:extLst>
          </p:cNvPr>
          <p:cNvSpPr/>
          <p:nvPr/>
        </p:nvSpPr>
        <p:spPr>
          <a:xfrm>
            <a:off x="5780836" y="2958814"/>
            <a:ext cx="232012" cy="136478"/>
          </a:xfrm>
          <a:prstGeom prst="rect">
            <a:avLst/>
          </a:prstGeom>
          <a:solidFill>
            <a:srgbClr val="00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 xmlns:a16="http://schemas.microsoft.com/office/drawing/2014/main" id="{BC6E0D29-FA8E-4C9F-B268-86593925BCF2}"/>
              </a:ext>
            </a:extLst>
          </p:cNvPr>
          <p:cNvSpPr txBox="1"/>
          <p:nvPr/>
        </p:nvSpPr>
        <p:spPr>
          <a:xfrm>
            <a:off x="5986650" y="2878484"/>
            <a:ext cx="2585451" cy="307777"/>
          </a:xfrm>
          <a:prstGeom prst="rect">
            <a:avLst/>
          </a:prstGeom>
          <a:noFill/>
        </p:spPr>
        <p:txBody>
          <a:bodyPr wrap="none" rtlCol="0">
            <a:spAutoFit/>
          </a:bodyPr>
          <a:lstStyle/>
          <a:p>
            <a:r>
              <a:rPr lang="es-MX" sz="1400" dirty="0"/>
              <a:t>EC0334        128           35        </a:t>
            </a:r>
            <a:r>
              <a:rPr lang="es-MX" sz="1400" dirty="0">
                <a:solidFill>
                  <a:srgbClr val="C00000"/>
                </a:solidFill>
              </a:rPr>
              <a:t>163</a:t>
            </a:r>
          </a:p>
        </p:txBody>
      </p:sp>
      <p:sp>
        <p:nvSpPr>
          <p:cNvPr id="12" name="Rectángulo 11">
            <a:extLst>
              <a:ext uri="{FF2B5EF4-FFF2-40B4-BE49-F238E27FC236}">
                <a16:creationId xmlns="" xmlns:a16="http://schemas.microsoft.com/office/drawing/2014/main" id="{A0C1A242-3539-4A68-A80B-AD06DC3C56C4}"/>
              </a:ext>
            </a:extLst>
          </p:cNvPr>
          <p:cNvSpPr/>
          <p:nvPr/>
        </p:nvSpPr>
        <p:spPr>
          <a:xfrm>
            <a:off x="5780835" y="3235545"/>
            <a:ext cx="232012" cy="136478"/>
          </a:xfrm>
          <a:prstGeom prst="rect">
            <a:avLst/>
          </a:prstGeom>
          <a:solidFill>
            <a:srgbClr val="99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 xmlns:a16="http://schemas.microsoft.com/office/drawing/2014/main" id="{B9A68572-2DD4-429D-A72E-BC01F8BCEEEC}"/>
              </a:ext>
            </a:extLst>
          </p:cNvPr>
          <p:cNvSpPr txBox="1"/>
          <p:nvPr/>
        </p:nvSpPr>
        <p:spPr>
          <a:xfrm>
            <a:off x="5986651" y="3155214"/>
            <a:ext cx="2769797" cy="307777"/>
          </a:xfrm>
          <a:prstGeom prst="rect">
            <a:avLst/>
          </a:prstGeom>
          <a:noFill/>
        </p:spPr>
        <p:txBody>
          <a:bodyPr wrap="none" rtlCol="0">
            <a:spAutoFit/>
          </a:bodyPr>
          <a:lstStyle/>
          <a:p>
            <a:r>
              <a:rPr lang="es-MX" sz="1400" dirty="0"/>
              <a:t>EC0076            3              4</a:t>
            </a:r>
            <a:r>
              <a:rPr lang="es-MX" sz="1400" dirty="0">
                <a:solidFill>
                  <a:srgbClr val="C00000"/>
                </a:solidFill>
              </a:rPr>
              <a:t>            7     </a:t>
            </a:r>
          </a:p>
        </p:txBody>
      </p:sp>
      <p:sp>
        <p:nvSpPr>
          <p:cNvPr id="20" name="CuadroTexto 19">
            <a:extLst>
              <a:ext uri="{FF2B5EF4-FFF2-40B4-BE49-F238E27FC236}">
                <a16:creationId xmlns="" xmlns:a16="http://schemas.microsoft.com/office/drawing/2014/main" id="{113727B0-701F-462A-B1A6-D0BDE26D8FC5}"/>
              </a:ext>
            </a:extLst>
          </p:cNvPr>
          <p:cNvSpPr txBox="1"/>
          <p:nvPr/>
        </p:nvSpPr>
        <p:spPr>
          <a:xfrm>
            <a:off x="6732613" y="2337058"/>
            <a:ext cx="1289135" cy="307777"/>
          </a:xfrm>
          <a:prstGeom prst="rect">
            <a:avLst/>
          </a:prstGeom>
          <a:noFill/>
        </p:spPr>
        <p:txBody>
          <a:bodyPr wrap="none" rtlCol="0">
            <a:spAutoFit/>
          </a:bodyPr>
          <a:lstStyle/>
          <a:p>
            <a:r>
              <a:rPr lang="es-MX" sz="1400" b="1" dirty="0"/>
              <a:t>SEDIF </a:t>
            </a:r>
            <a:r>
              <a:rPr lang="es-MX" sz="1400" dirty="0"/>
              <a:t>     </a:t>
            </a:r>
            <a:r>
              <a:rPr lang="es-MX" sz="1400" b="1" dirty="0"/>
              <a:t>SNDIF</a:t>
            </a:r>
          </a:p>
        </p:txBody>
      </p:sp>
      <p:cxnSp>
        <p:nvCxnSpPr>
          <p:cNvPr id="22" name="Conector recto 21">
            <a:extLst>
              <a:ext uri="{FF2B5EF4-FFF2-40B4-BE49-F238E27FC236}">
                <a16:creationId xmlns="" xmlns:a16="http://schemas.microsoft.com/office/drawing/2014/main" id="{FDCAAB21-9607-44E3-B485-A3A3E597FB05}"/>
              </a:ext>
            </a:extLst>
          </p:cNvPr>
          <p:cNvCxnSpPr>
            <a:cxnSpLocks/>
          </p:cNvCxnSpPr>
          <p:nvPr/>
        </p:nvCxnSpPr>
        <p:spPr>
          <a:xfrm>
            <a:off x="6768709" y="2605764"/>
            <a:ext cx="0" cy="85722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 xmlns:a16="http://schemas.microsoft.com/office/drawing/2014/main" id="{048C04D1-ABB2-428A-AE05-218CA664C2F1}"/>
              </a:ext>
            </a:extLst>
          </p:cNvPr>
          <p:cNvCxnSpPr>
            <a:cxnSpLocks/>
          </p:cNvCxnSpPr>
          <p:nvPr/>
        </p:nvCxnSpPr>
        <p:spPr>
          <a:xfrm>
            <a:off x="7390345" y="2613784"/>
            <a:ext cx="0" cy="85722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Conector recto 24">
            <a:extLst>
              <a:ext uri="{FF2B5EF4-FFF2-40B4-BE49-F238E27FC236}">
                <a16:creationId xmlns="" xmlns:a16="http://schemas.microsoft.com/office/drawing/2014/main" id="{B486E6D8-A144-4E95-948D-382216DA760D}"/>
              </a:ext>
            </a:extLst>
          </p:cNvPr>
          <p:cNvCxnSpPr>
            <a:cxnSpLocks/>
          </p:cNvCxnSpPr>
          <p:nvPr/>
        </p:nvCxnSpPr>
        <p:spPr>
          <a:xfrm>
            <a:off x="8028017" y="2577687"/>
            <a:ext cx="0" cy="857227"/>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5" name="Título 1">
            <a:extLst>
              <a:ext uri="{FF2B5EF4-FFF2-40B4-BE49-F238E27FC236}">
                <a16:creationId xmlns="" xmlns:a16="http://schemas.microsoft.com/office/drawing/2014/main" id="{CF9BBCC2-15EC-4D58-9008-AE30B6F5450D}"/>
              </a:ext>
            </a:extLst>
          </p:cNvPr>
          <p:cNvSpPr txBox="1">
            <a:spLocks/>
          </p:cNvSpPr>
          <p:nvPr/>
        </p:nvSpPr>
        <p:spPr>
          <a:xfrm>
            <a:off x="6078070" y="905782"/>
            <a:ext cx="1865067" cy="9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4800" b="1" dirty="0">
                <a:solidFill>
                  <a:srgbClr val="C00000"/>
                </a:solidFill>
              </a:rPr>
              <a:t>2018</a:t>
            </a:r>
            <a:endParaRPr lang="es-MX" sz="4800" b="1" dirty="0">
              <a:solidFill>
                <a:srgbClr val="C00000"/>
              </a:solidFill>
            </a:endParaRPr>
          </a:p>
        </p:txBody>
      </p:sp>
    </p:spTree>
    <p:extLst>
      <p:ext uri="{BB962C8B-B14F-4D97-AF65-F5344CB8AC3E}">
        <p14:creationId xmlns:p14="http://schemas.microsoft.com/office/powerpoint/2010/main" val="3260346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5E49EB5D-E306-4930-A649-F1D817239F7C}"/>
              </a:ext>
            </a:extLst>
          </p:cNvPr>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 xmlns:a16="http://schemas.microsoft.com/office/drawing/2014/main" id="{9747C242-C00B-4D6D-A8F2-ADFEBE1BC205}"/>
              </a:ext>
            </a:extLst>
          </p:cNvPr>
          <p:cNvSpPr txBox="1"/>
          <p:nvPr/>
        </p:nvSpPr>
        <p:spPr>
          <a:xfrm flipH="1">
            <a:off x="4915309" y="309497"/>
            <a:ext cx="3887658" cy="830997"/>
          </a:xfrm>
          <a:prstGeom prst="rect">
            <a:avLst/>
          </a:prstGeom>
          <a:noFill/>
        </p:spPr>
        <p:txBody>
          <a:bodyPr wrap="square" rtlCol="0">
            <a:spAutoFit/>
          </a:bodyPr>
          <a:lstStyle/>
          <a:p>
            <a:pPr algn="ctr">
              <a:buClr>
                <a:srgbClr val="C00000"/>
              </a:buClr>
            </a:pPr>
            <a:r>
              <a:rPr lang="es-MX" sz="2400" b="1" dirty="0">
                <a:solidFill>
                  <a:srgbClr val="C00000"/>
                </a:solidFill>
              </a:rPr>
              <a:t>Procesos de certificación 2013-2018</a:t>
            </a:r>
          </a:p>
        </p:txBody>
      </p:sp>
      <p:sp>
        <p:nvSpPr>
          <p:cNvPr id="6" name="Rectángulo 5">
            <a:extLst>
              <a:ext uri="{FF2B5EF4-FFF2-40B4-BE49-F238E27FC236}">
                <a16:creationId xmlns="" xmlns:a16="http://schemas.microsoft.com/office/drawing/2014/main" id="{82CBCF90-DE07-4E18-9129-D28CC9AD92D6}"/>
              </a:ext>
            </a:extLst>
          </p:cNvPr>
          <p:cNvSpPr/>
          <p:nvPr/>
        </p:nvSpPr>
        <p:spPr>
          <a:xfrm>
            <a:off x="4571999" y="1226961"/>
            <a:ext cx="4574279" cy="1769715"/>
          </a:xfrm>
          <a:prstGeom prst="rect">
            <a:avLst/>
          </a:prstGeom>
          <a:solidFill>
            <a:schemeClr val="bg2">
              <a:lumMod val="90000"/>
            </a:schemeClr>
          </a:solidFill>
        </p:spPr>
        <p:txBody>
          <a:bodyPr wrap="square">
            <a:spAutoFit/>
          </a:bodyPr>
          <a:lstStyle/>
          <a:p>
            <a:pPr algn="just"/>
            <a:r>
              <a:rPr lang="es-MX" sz="1900" dirty="0"/>
              <a:t>La </a:t>
            </a:r>
            <a:r>
              <a:rPr lang="es-MX" sz="1900" b="1" dirty="0"/>
              <a:t>Red de Alimentación</a:t>
            </a:r>
            <a:r>
              <a:rPr lang="es-MX" sz="1900" dirty="0"/>
              <a:t> ha certificado a casi 1,170 personas en el </a:t>
            </a:r>
            <a:r>
              <a:rPr lang="es-MX" sz="1900" b="1" dirty="0">
                <a:solidFill>
                  <a:srgbClr val="C00000"/>
                </a:solidFill>
              </a:rPr>
              <a:t>EC0334</a:t>
            </a:r>
            <a:r>
              <a:rPr lang="es-MX" sz="1900" dirty="0"/>
              <a:t> y a más de 150 evaluadores.</a:t>
            </a:r>
          </a:p>
          <a:p>
            <a:pPr algn="just"/>
            <a:endParaRPr lang="es-MX" sz="1000" b="1" dirty="0">
              <a:solidFill>
                <a:srgbClr val="C00000"/>
              </a:solidFill>
            </a:endParaRPr>
          </a:p>
          <a:p>
            <a:pPr algn="just"/>
            <a:r>
              <a:rPr lang="es-MX" sz="1900" dirty="0"/>
              <a:t>En el </a:t>
            </a:r>
            <a:r>
              <a:rPr lang="es-MX" sz="1900" b="1" dirty="0">
                <a:solidFill>
                  <a:srgbClr val="C00000"/>
                </a:solidFill>
              </a:rPr>
              <a:t>EC0217 </a:t>
            </a:r>
            <a:r>
              <a:rPr lang="es-MX" sz="1900" dirty="0"/>
              <a:t>a la fecha se han certificado a 21 personas.</a:t>
            </a:r>
          </a:p>
        </p:txBody>
      </p:sp>
      <p:graphicFrame>
        <p:nvGraphicFramePr>
          <p:cNvPr id="9" name="Tabla 8">
            <a:extLst>
              <a:ext uri="{FF2B5EF4-FFF2-40B4-BE49-F238E27FC236}">
                <a16:creationId xmlns="" xmlns:a16="http://schemas.microsoft.com/office/drawing/2014/main" id="{FE306FA2-FA9E-42F0-85FC-7AD1D8912E9F}"/>
              </a:ext>
            </a:extLst>
          </p:cNvPr>
          <p:cNvGraphicFramePr>
            <a:graphicFrameLocks noGrp="1"/>
          </p:cNvGraphicFramePr>
          <p:nvPr>
            <p:extLst/>
          </p:nvPr>
        </p:nvGraphicFramePr>
        <p:xfrm>
          <a:off x="252402" y="414143"/>
          <a:ext cx="4094491" cy="6089450"/>
        </p:xfrm>
        <a:graphic>
          <a:graphicData uri="http://schemas.openxmlformats.org/drawingml/2006/table">
            <a:tbl>
              <a:tblPr/>
              <a:tblGrid>
                <a:gridCol w="1137359">
                  <a:extLst>
                    <a:ext uri="{9D8B030D-6E8A-4147-A177-3AD203B41FA5}">
                      <a16:colId xmlns="" xmlns:a16="http://schemas.microsoft.com/office/drawing/2014/main" val="20000"/>
                    </a:ext>
                  </a:extLst>
                </a:gridCol>
                <a:gridCol w="909888">
                  <a:extLst>
                    <a:ext uri="{9D8B030D-6E8A-4147-A177-3AD203B41FA5}">
                      <a16:colId xmlns="" xmlns:a16="http://schemas.microsoft.com/office/drawing/2014/main" val="20001"/>
                    </a:ext>
                  </a:extLst>
                </a:gridCol>
                <a:gridCol w="1023622">
                  <a:extLst>
                    <a:ext uri="{9D8B030D-6E8A-4147-A177-3AD203B41FA5}">
                      <a16:colId xmlns="" xmlns:a16="http://schemas.microsoft.com/office/drawing/2014/main" val="20002"/>
                    </a:ext>
                  </a:extLst>
                </a:gridCol>
                <a:gridCol w="1023622">
                  <a:extLst>
                    <a:ext uri="{9D8B030D-6E8A-4147-A177-3AD203B41FA5}">
                      <a16:colId xmlns="" xmlns:a16="http://schemas.microsoft.com/office/drawing/2014/main" val="2337384837"/>
                    </a:ext>
                  </a:extLst>
                </a:gridCol>
              </a:tblGrid>
              <a:tr h="433812">
                <a:tc>
                  <a:txBody>
                    <a:bodyPr/>
                    <a:lstStyle/>
                    <a:p>
                      <a:pPr algn="ctr" rtl="0" fontAlgn="ctr"/>
                      <a:r>
                        <a:rPr lang="es-MX" sz="1600" b="1" i="0" u="none" strike="noStrike" dirty="0">
                          <a:solidFill>
                            <a:srgbClr val="FFFFFF"/>
                          </a:solidFill>
                          <a:effectLst/>
                          <a:latin typeface="Calibri" panose="020F0502020204030204" pitchFamily="34" charset="0"/>
                        </a:rPr>
                        <a:t>SEDIF</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tc>
                  <a:txBody>
                    <a:bodyPr/>
                    <a:lstStyle/>
                    <a:p>
                      <a:pPr algn="ctr" rtl="0" fontAlgn="ctr"/>
                      <a:r>
                        <a:rPr lang="es-MX" sz="1600" b="1" i="0" u="none" strike="noStrike" dirty="0">
                          <a:solidFill>
                            <a:srgbClr val="FFFFFF"/>
                          </a:solidFill>
                          <a:effectLst/>
                          <a:latin typeface="Calibri" panose="020F0502020204030204" pitchFamily="34" charset="0"/>
                        </a:rPr>
                        <a:t>EC0334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tc>
                  <a:txBody>
                    <a:bodyPr/>
                    <a:lstStyle/>
                    <a:p>
                      <a:pPr algn="ctr" rtl="0" fontAlgn="ctr"/>
                      <a:r>
                        <a:rPr lang="es-MX" sz="1600" b="1" i="0" u="none" strike="noStrike" dirty="0">
                          <a:solidFill>
                            <a:srgbClr val="FFFFFF"/>
                          </a:solidFill>
                          <a:effectLst/>
                          <a:latin typeface="Calibri" panose="020F0502020204030204" pitchFamily="34" charset="0"/>
                        </a:rPr>
                        <a:t>EC0076</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tc>
                  <a:txBody>
                    <a:bodyPr/>
                    <a:lstStyle/>
                    <a:p>
                      <a:pPr algn="ctr" rtl="0" fontAlgn="ctr"/>
                      <a:r>
                        <a:rPr lang="es-MX" sz="1600" b="1" i="0" u="none" strike="noStrike" dirty="0">
                          <a:solidFill>
                            <a:srgbClr val="FFFFFF"/>
                          </a:solidFill>
                          <a:effectLst/>
                          <a:latin typeface="Calibri" panose="020F0502020204030204" pitchFamily="34" charset="0"/>
                        </a:rPr>
                        <a:t>EC0217</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extLst>
                  <a:ext uri="{0D108BD9-81ED-4DB2-BD59-A6C34878D82A}">
                    <a16:rowId xmlns="" xmlns:a16="http://schemas.microsoft.com/office/drawing/2014/main" val="10000"/>
                  </a:ext>
                </a:extLst>
              </a:tr>
              <a:tr h="244184">
                <a:tc>
                  <a:txBody>
                    <a:bodyPr/>
                    <a:lstStyle/>
                    <a:p>
                      <a:pPr algn="l" rtl="0" fontAlgn="ctr"/>
                      <a:r>
                        <a:rPr lang="es-MX" sz="1400" b="0" i="0" u="none" strike="noStrike" dirty="0">
                          <a:solidFill>
                            <a:srgbClr val="000000"/>
                          </a:solidFill>
                          <a:effectLst/>
                          <a:latin typeface="Calibri" panose="020F0502020204030204" pitchFamily="34" charset="0"/>
                        </a:rPr>
                        <a:t>Aguascalientes</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7</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1"/>
                  </a:ext>
                </a:extLst>
              </a:tr>
              <a:tr h="205689">
                <a:tc>
                  <a:txBody>
                    <a:bodyPr/>
                    <a:lstStyle/>
                    <a:p>
                      <a:pPr algn="l" rtl="0" fontAlgn="ctr"/>
                      <a:r>
                        <a:rPr lang="es-MX" sz="1400" b="0" i="0" u="none" strike="noStrike" dirty="0">
                          <a:solidFill>
                            <a:srgbClr val="000000"/>
                          </a:solidFill>
                          <a:effectLst/>
                          <a:latin typeface="Calibri" panose="020F0502020204030204" pitchFamily="34" charset="0"/>
                        </a:rPr>
                        <a:t>Baja California</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2"/>
                  </a:ext>
                </a:extLst>
              </a:tr>
              <a:tr h="222574">
                <a:tc>
                  <a:txBody>
                    <a:bodyPr/>
                    <a:lstStyle/>
                    <a:p>
                      <a:pPr algn="l" rtl="0" fontAlgn="ctr"/>
                      <a:r>
                        <a:rPr lang="es-MX" sz="1400" b="0" i="0" u="none" strike="noStrike" dirty="0">
                          <a:solidFill>
                            <a:srgbClr val="000000"/>
                          </a:solidFill>
                          <a:effectLst/>
                          <a:latin typeface="Calibri" panose="020F0502020204030204" pitchFamily="34" charset="0"/>
                        </a:rPr>
                        <a:t>Baja California Sur</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2</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3"/>
                  </a:ext>
                </a:extLst>
              </a:tr>
              <a:tr h="249306">
                <a:tc>
                  <a:txBody>
                    <a:bodyPr/>
                    <a:lstStyle/>
                    <a:p>
                      <a:pPr algn="l" rtl="0" fontAlgn="ctr"/>
                      <a:r>
                        <a:rPr lang="es-MX" sz="1400" b="0" i="0" u="none" strike="noStrike">
                          <a:solidFill>
                            <a:srgbClr val="000000"/>
                          </a:solidFill>
                          <a:effectLst/>
                          <a:latin typeface="Calibri" panose="020F0502020204030204" pitchFamily="34" charset="0"/>
                        </a:rPr>
                        <a:t>Campeche</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36</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4"/>
                  </a:ext>
                </a:extLst>
              </a:tr>
              <a:tr h="249306">
                <a:tc>
                  <a:txBody>
                    <a:bodyPr/>
                    <a:lstStyle/>
                    <a:p>
                      <a:pPr algn="l" rtl="0" fontAlgn="ctr"/>
                      <a:r>
                        <a:rPr lang="es-MX" sz="1400" b="0" i="0" u="none" strike="noStrike" dirty="0">
                          <a:solidFill>
                            <a:srgbClr val="000000"/>
                          </a:solidFill>
                          <a:effectLst/>
                          <a:latin typeface="Calibri" panose="020F0502020204030204" pitchFamily="34" charset="0"/>
                        </a:rPr>
                        <a:t>Coahuila</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9</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5"/>
                  </a:ext>
                </a:extLst>
              </a:tr>
              <a:tr h="196308">
                <a:tc>
                  <a:txBody>
                    <a:bodyPr/>
                    <a:lstStyle/>
                    <a:p>
                      <a:pPr algn="l" rtl="0" fontAlgn="ctr"/>
                      <a:r>
                        <a:rPr lang="es-MX" sz="1400" b="0" i="0" u="none" strike="noStrike">
                          <a:solidFill>
                            <a:srgbClr val="000000"/>
                          </a:solidFill>
                          <a:effectLst/>
                          <a:latin typeface="Calibri" panose="020F0502020204030204" pitchFamily="34" charset="0"/>
                        </a:rPr>
                        <a:t>Colima</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12</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5</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6"/>
                  </a:ext>
                </a:extLst>
              </a:tr>
              <a:tr h="196308">
                <a:tc>
                  <a:txBody>
                    <a:bodyPr/>
                    <a:lstStyle/>
                    <a:p>
                      <a:pPr algn="l" rtl="0" fontAlgn="ctr"/>
                      <a:r>
                        <a:rPr lang="es-MX" sz="1400" b="0" i="0" u="none" strike="noStrike">
                          <a:solidFill>
                            <a:srgbClr val="000000"/>
                          </a:solidFill>
                          <a:effectLst/>
                          <a:latin typeface="Calibri" panose="020F0502020204030204" pitchFamily="34" charset="0"/>
                        </a:rPr>
                        <a:t>Chiapas</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7</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7"/>
                  </a:ext>
                </a:extLst>
              </a:tr>
              <a:tr h="243883">
                <a:tc>
                  <a:txBody>
                    <a:bodyPr/>
                    <a:lstStyle/>
                    <a:p>
                      <a:pPr algn="l" rtl="0" fontAlgn="ctr"/>
                      <a:r>
                        <a:rPr lang="es-MX" sz="1400" b="0" i="0" u="none" strike="noStrike" dirty="0">
                          <a:solidFill>
                            <a:srgbClr val="000000"/>
                          </a:solidFill>
                          <a:effectLst/>
                          <a:latin typeface="Calibri" panose="020F0502020204030204" pitchFamily="34" charset="0"/>
                        </a:rPr>
                        <a:t>Chihuahua</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9</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8"/>
                  </a:ext>
                </a:extLst>
              </a:tr>
              <a:tr h="260563">
                <a:tc>
                  <a:txBody>
                    <a:bodyPr/>
                    <a:lstStyle/>
                    <a:p>
                      <a:pPr algn="l" rtl="0" fontAlgn="ctr"/>
                      <a:r>
                        <a:rPr lang="es-MX" sz="1400" b="0" i="0" u="none" strike="noStrike" dirty="0">
                          <a:solidFill>
                            <a:srgbClr val="000000"/>
                          </a:solidFill>
                          <a:effectLst/>
                          <a:latin typeface="Calibri" panose="020F0502020204030204" pitchFamily="34" charset="0"/>
                        </a:rPr>
                        <a:t>Ciudad de México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6</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9"/>
                  </a:ext>
                </a:extLst>
              </a:tr>
              <a:tr h="249306">
                <a:tc>
                  <a:txBody>
                    <a:bodyPr/>
                    <a:lstStyle/>
                    <a:p>
                      <a:pPr algn="l" rtl="0" fontAlgn="ctr"/>
                      <a:r>
                        <a:rPr lang="es-MX" sz="1400" b="0" i="0" u="none" strike="noStrike">
                          <a:solidFill>
                            <a:srgbClr val="000000"/>
                          </a:solidFill>
                          <a:effectLst/>
                          <a:latin typeface="Calibri" panose="020F0502020204030204" pitchFamily="34" charset="0"/>
                        </a:rPr>
                        <a:t>Durango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2</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0"/>
                  </a:ext>
                </a:extLst>
              </a:tr>
              <a:tr h="196308">
                <a:tc>
                  <a:txBody>
                    <a:bodyPr/>
                    <a:lstStyle/>
                    <a:p>
                      <a:pPr algn="l" rtl="0" fontAlgn="ctr"/>
                      <a:r>
                        <a:rPr lang="es-MX" sz="1400" b="0" i="0" u="none" strike="noStrike">
                          <a:solidFill>
                            <a:srgbClr val="000000"/>
                          </a:solidFill>
                          <a:effectLst/>
                          <a:latin typeface="Calibri" panose="020F0502020204030204" pitchFamily="34" charset="0"/>
                        </a:rPr>
                        <a:t>Guanajuato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60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1"/>
                  </a:ext>
                </a:extLst>
              </a:tr>
              <a:tr h="249306">
                <a:tc>
                  <a:txBody>
                    <a:bodyPr/>
                    <a:lstStyle/>
                    <a:p>
                      <a:pPr algn="l" rtl="0" fontAlgn="ctr"/>
                      <a:r>
                        <a:rPr lang="es-MX" sz="1400" b="0" i="0" u="none" strike="noStrike" dirty="0">
                          <a:solidFill>
                            <a:srgbClr val="000000"/>
                          </a:solidFill>
                          <a:effectLst/>
                          <a:latin typeface="Calibri" panose="020F0502020204030204" pitchFamily="34" charset="0"/>
                        </a:rPr>
                        <a:t>Guerrero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19</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2"/>
                  </a:ext>
                </a:extLst>
              </a:tr>
              <a:tr h="196308">
                <a:tc>
                  <a:txBody>
                    <a:bodyPr/>
                    <a:lstStyle/>
                    <a:p>
                      <a:pPr algn="l" rtl="0" fontAlgn="ctr"/>
                      <a:r>
                        <a:rPr lang="es-MX" sz="1400" b="0" i="0" u="none" strike="noStrike">
                          <a:solidFill>
                            <a:srgbClr val="000000"/>
                          </a:solidFill>
                          <a:effectLst/>
                          <a:latin typeface="Calibri" panose="020F0502020204030204" pitchFamily="34" charset="0"/>
                        </a:rPr>
                        <a:t>Hidalgo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90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9</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3"/>
                  </a:ext>
                </a:extLst>
              </a:tr>
              <a:tr h="196308">
                <a:tc>
                  <a:txBody>
                    <a:bodyPr/>
                    <a:lstStyle/>
                    <a:p>
                      <a:pPr algn="l" rtl="0" fontAlgn="ctr"/>
                      <a:r>
                        <a:rPr lang="es-MX" sz="1400" b="0" i="0" u="none" strike="noStrike">
                          <a:solidFill>
                            <a:srgbClr val="000000"/>
                          </a:solidFill>
                          <a:effectLst/>
                          <a:latin typeface="Calibri" panose="020F0502020204030204" pitchFamily="34" charset="0"/>
                        </a:rPr>
                        <a:t>Jalisco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5</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4"/>
                  </a:ext>
                </a:extLst>
              </a:tr>
              <a:tr h="196308">
                <a:tc>
                  <a:txBody>
                    <a:bodyPr/>
                    <a:lstStyle/>
                    <a:p>
                      <a:pPr algn="l" rtl="0" fontAlgn="ctr"/>
                      <a:r>
                        <a:rPr lang="es-MX" sz="1400" b="0" i="0" u="none" strike="noStrike">
                          <a:solidFill>
                            <a:srgbClr val="000000"/>
                          </a:solidFill>
                          <a:effectLst/>
                          <a:latin typeface="Calibri" panose="020F0502020204030204" pitchFamily="34" charset="0"/>
                        </a:rPr>
                        <a:t>México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39</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5"/>
                  </a:ext>
                </a:extLst>
              </a:tr>
              <a:tr h="196308">
                <a:tc>
                  <a:txBody>
                    <a:bodyPr/>
                    <a:lstStyle/>
                    <a:p>
                      <a:pPr algn="l" rtl="0" fontAlgn="ctr"/>
                      <a:r>
                        <a:rPr lang="es-MX" sz="1400" b="0" i="0" u="none" strike="noStrike">
                          <a:solidFill>
                            <a:srgbClr val="000000"/>
                          </a:solidFill>
                          <a:effectLst/>
                          <a:latin typeface="Calibri" panose="020F0502020204030204" pitchFamily="34" charset="0"/>
                        </a:rPr>
                        <a:t>Michoacán</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3</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6"/>
                  </a:ext>
                </a:extLst>
              </a:tr>
              <a:tr h="196308">
                <a:tc>
                  <a:txBody>
                    <a:bodyPr/>
                    <a:lstStyle/>
                    <a:p>
                      <a:pPr algn="l" rtl="0" fontAlgn="ctr"/>
                      <a:r>
                        <a:rPr lang="es-MX" sz="1400" b="0" i="0" u="none" strike="noStrike">
                          <a:solidFill>
                            <a:srgbClr val="000000"/>
                          </a:solidFill>
                          <a:effectLst/>
                          <a:latin typeface="Calibri" panose="020F0502020204030204" pitchFamily="34" charset="0"/>
                        </a:rPr>
                        <a:t>Morelos</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40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3</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7"/>
                  </a:ext>
                </a:extLst>
              </a:tr>
              <a:tr h="196308">
                <a:tc>
                  <a:txBody>
                    <a:bodyPr/>
                    <a:lstStyle/>
                    <a:p>
                      <a:pPr algn="l" rtl="0" fontAlgn="ctr"/>
                      <a:r>
                        <a:rPr lang="es-MX" sz="1400" b="0" i="0" u="none" strike="noStrike">
                          <a:solidFill>
                            <a:srgbClr val="000000"/>
                          </a:solidFill>
                          <a:effectLst/>
                          <a:latin typeface="Calibri" panose="020F0502020204030204" pitchFamily="34" charset="0"/>
                        </a:rPr>
                        <a:t>Nayarit</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2</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8"/>
                  </a:ext>
                </a:extLst>
              </a:tr>
              <a:tr h="239261">
                <a:tc>
                  <a:txBody>
                    <a:bodyPr/>
                    <a:lstStyle/>
                    <a:p>
                      <a:pPr algn="l" rtl="0" fontAlgn="ctr"/>
                      <a:r>
                        <a:rPr lang="es-MX" sz="1400" b="0" i="0" u="none" strike="noStrike">
                          <a:solidFill>
                            <a:srgbClr val="000000"/>
                          </a:solidFill>
                          <a:effectLst/>
                          <a:latin typeface="Calibri" panose="020F0502020204030204" pitchFamily="34" charset="0"/>
                        </a:rPr>
                        <a:t>Nuevo León</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2</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2</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9"/>
                  </a:ext>
                </a:extLst>
              </a:tr>
              <a:tr h="196308">
                <a:tc>
                  <a:txBody>
                    <a:bodyPr/>
                    <a:lstStyle/>
                    <a:p>
                      <a:pPr algn="l" rtl="0" fontAlgn="ctr"/>
                      <a:r>
                        <a:rPr lang="es-MX" sz="1400" b="0" i="0" u="none" strike="noStrike">
                          <a:solidFill>
                            <a:srgbClr val="000000"/>
                          </a:solidFill>
                          <a:effectLst/>
                          <a:latin typeface="Calibri" panose="020F0502020204030204" pitchFamily="34" charset="0"/>
                        </a:rPr>
                        <a:t>Oaxaca</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138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20"/>
                  </a:ext>
                </a:extLst>
              </a:tr>
              <a:tr h="196308">
                <a:tc>
                  <a:txBody>
                    <a:bodyPr/>
                    <a:lstStyle/>
                    <a:p>
                      <a:pPr algn="l" rtl="0" fontAlgn="ctr"/>
                      <a:r>
                        <a:rPr lang="es-MX" sz="1400" b="0" i="0" u="none" strike="noStrike">
                          <a:solidFill>
                            <a:srgbClr val="000000"/>
                          </a:solidFill>
                          <a:effectLst/>
                          <a:latin typeface="Calibri" panose="020F0502020204030204" pitchFamily="34" charset="0"/>
                        </a:rPr>
                        <a:t>Puebla</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25</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21"/>
                  </a:ext>
                </a:extLst>
              </a:tr>
              <a:tr h="249306">
                <a:tc>
                  <a:txBody>
                    <a:bodyPr/>
                    <a:lstStyle/>
                    <a:p>
                      <a:pPr algn="l" rtl="0" fontAlgn="ctr"/>
                      <a:r>
                        <a:rPr lang="es-MX" sz="1400" b="0" i="0" u="none" strike="noStrike">
                          <a:solidFill>
                            <a:srgbClr val="000000"/>
                          </a:solidFill>
                          <a:effectLst/>
                          <a:latin typeface="Calibri" panose="020F0502020204030204" pitchFamily="34" charset="0"/>
                        </a:rPr>
                        <a:t>Querétaro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58</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22"/>
                  </a:ext>
                </a:extLst>
              </a:tr>
              <a:tr h="210250">
                <a:tc>
                  <a:txBody>
                    <a:bodyPr/>
                    <a:lstStyle/>
                    <a:p>
                      <a:pPr algn="l" rtl="0" fontAlgn="ctr"/>
                      <a:r>
                        <a:rPr lang="es-MX" sz="1400" b="0" i="0" u="none" strike="noStrike" dirty="0">
                          <a:solidFill>
                            <a:srgbClr val="000000"/>
                          </a:solidFill>
                          <a:effectLst/>
                          <a:latin typeface="Calibri" panose="020F0502020204030204" pitchFamily="34" charset="0"/>
                        </a:rPr>
                        <a:t>Quintana Roo</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31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40000"/>
                        <a:lumOff val="6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3</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3644" marR="3644" marT="3644"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23"/>
                  </a:ext>
                </a:extLst>
              </a:tr>
            </a:tbl>
          </a:graphicData>
        </a:graphic>
      </p:graphicFrame>
      <p:graphicFrame>
        <p:nvGraphicFramePr>
          <p:cNvPr id="10" name="Tabla 9">
            <a:extLst>
              <a:ext uri="{FF2B5EF4-FFF2-40B4-BE49-F238E27FC236}">
                <a16:creationId xmlns="" xmlns:a16="http://schemas.microsoft.com/office/drawing/2014/main" id="{9FE750BC-7F03-4F97-8834-C09A8C9830CC}"/>
              </a:ext>
            </a:extLst>
          </p:cNvPr>
          <p:cNvGraphicFramePr>
            <a:graphicFrameLocks noGrp="1"/>
          </p:cNvGraphicFramePr>
          <p:nvPr>
            <p:extLst/>
          </p:nvPr>
        </p:nvGraphicFramePr>
        <p:xfrm>
          <a:off x="4692515" y="3320839"/>
          <a:ext cx="4333245" cy="3212998"/>
        </p:xfrm>
        <a:graphic>
          <a:graphicData uri="http://schemas.openxmlformats.org/drawingml/2006/table">
            <a:tbl>
              <a:tblPr/>
              <a:tblGrid>
                <a:gridCol w="1037537">
                  <a:extLst>
                    <a:ext uri="{9D8B030D-6E8A-4147-A177-3AD203B41FA5}">
                      <a16:colId xmlns="" xmlns:a16="http://schemas.microsoft.com/office/drawing/2014/main" val="20000"/>
                    </a:ext>
                  </a:extLst>
                </a:gridCol>
                <a:gridCol w="976506">
                  <a:extLst>
                    <a:ext uri="{9D8B030D-6E8A-4147-A177-3AD203B41FA5}">
                      <a16:colId xmlns="" xmlns:a16="http://schemas.microsoft.com/office/drawing/2014/main" val="20001"/>
                    </a:ext>
                  </a:extLst>
                </a:gridCol>
                <a:gridCol w="1159601">
                  <a:extLst>
                    <a:ext uri="{9D8B030D-6E8A-4147-A177-3AD203B41FA5}">
                      <a16:colId xmlns="" xmlns:a16="http://schemas.microsoft.com/office/drawing/2014/main" val="20002"/>
                    </a:ext>
                  </a:extLst>
                </a:gridCol>
                <a:gridCol w="1159601">
                  <a:extLst>
                    <a:ext uri="{9D8B030D-6E8A-4147-A177-3AD203B41FA5}">
                      <a16:colId xmlns="" xmlns:a16="http://schemas.microsoft.com/office/drawing/2014/main" val="1991835725"/>
                    </a:ext>
                  </a:extLst>
                </a:gridCol>
              </a:tblGrid>
              <a:tr h="400567">
                <a:tc>
                  <a:txBody>
                    <a:bodyPr/>
                    <a:lstStyle/>
                    <a:p>
                      <a:pPr algn="ctr" rtl="0" fontAlgn="ctr"/>
                      <a:r>
                        <a:rPr lang="es-MX" sz="1600" b="1" i="0" u="none" strike="noStrike" dirty="0">
                          <a:solidFill>
                            <a:srgbClr val="FFFFFF"/>
                          </a:solidFill>
                          <a:effectLst/>
                          <a:latin typeface="Calibri" panose="020F0502020204030204" pitchFamily="34" charset="0"/>
                        </a:rPr>
                        <a:t>SEDIF</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tc>
                  <a:txBody>
                    <a:bodyPr/>
                    <a:lstStyle/>
                    <a:p>
                      <a:pPr algn="ctr" rtl="0" fontAlgn="ctr"/>
                      <a:r>
                        <a:rPr lang="es-MX" sz="1600" b="1" i="0" u="none" strike="noStrike" dirty="0">
                          <a:solidFill>
                            <a:srgbClr val="FFFFFF"/>
                          </a:solidFill>
                          <a:effectLst/>
                          <a:latin typeface="Calibri" panose="020F0502020204030204" pitchFamily="34" charset="0"/>
                        </a:rPr>
                        <a:t>EC0334</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tc>
                  <a:txBody>
                    <a:bodyPr/>
                    <a:lstStyle/>
                    <a:p>
                      <a:pPr algn="ctr" rtl="0" fontAlgn="ctr"/>
                      <a:r>
                        <a:rPr lang="es-MX" sz="1600" b="1" i="0" u="none" strike="noStrike" dirty="0">
                          <a:solidFill>
                            <a:srgbClr val="FFFFFF"/>
                          </a:solidFill>
                          <a:effectLst/>
                          <a:latin typeface="Calibri" panose="020F0502020204030204" pitchFamily="34" charset="0"/>
                        </a:rPr>
                        <a:t>EC0076</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tc>
                  <a:txBody>
                    <a:bodyPr/>
                    <a:lstStyle/>
                    <a:p>
                      <a:pPr algn="ctr" rtl="0" fontAlgn="ctr"/>
                      <a:r>
                        <a:rPr lang="es-MX" sz="1600" b="1" i="0" u="none" strike="noStrike" dirty="0">
                          <a:solidFill>
                            <a:srgbClr val="FFFFFF"/>
                          </a:solidFill>
                          <a:effectLst/>
                          <a:latin typeface="Calibri" panose="020F0502020204030204" pitchFamily="34" charset="0"/>
                        </a:rPr>
                        <a:t>EC0217</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77933C"/>
                    </a:solidFill>
                  </a:tcPr>
                </a:tc>
                <a:extLst>
                  <a:ext uri="{0D108BD9-81ED-4DB2-BD59-A6C34878D82A}">
                    <a16:rowId xmlns="" xmlns:a16="http://schemas.microsoft.com/office/drawing/2014/main" val="10000"/>
                  </a:ext>
                </a:extLst>
              </a:tr>
              <a:tr h="288032">
                <a:tc>
                  <a:txBody>
                    <a:bodyPr/>
                    <a:lstStyle/>
                    <a:p>
                      <a:pPr algn="l" rtl="0" fontAlgn="ctr"/>
                      <a:r>
                        <a:rPr lang="es-MX" sz="1400" b="0" i="0" u="none" strike="noStrike" dirty="0">
                          <a:solidFill>
                            <a:srgbClr val="000000"/>
                          </a:solidFill>
                          <a:effectLst/>
                          <a:latin typeface="Calibri" panose="020F0502020204030204" pitchFamily="34" charset="0"/>
                        </a:rPr>
                        <a:t>San Luis Potosí</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112</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8</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2</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1"/>
                  </a:ext>
                </a:extLst>
              </a:tr>
              <a:tr h="216024">
                <a:tc>
                  <a:txBody>
                    <a:bodyPr/>
                    <a:lstStyle/>
                    <a:p>
                      <a:pPr algn="l" rtl="0" fontAlgn="ctr"/>
                      <a:r>
                        <a:rPr lang="es-MX" sz="1400" b="0" i="0" u="none" strike="noStrike">
                          <a:solidFill>
                            <a:srgbClr val="000000"/>
                          </a:solidFill>
                          <a:effectLst/>
                          <a:latin typeface="Calibri" panose="020F0502020204030204" pitchFamily="34" charset="0"/>
                        </a:rPr>
                        <a:t>Sinaloa</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50</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9</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2"/>
                  </a:ext>
                </a:extLst>
              </a:tr>
              <a:tr h="212988">
                <a:tc>
                  <a:txBody>
                    <a:bodyPr/>
                    <a:lstStyle/>
                    <a:p>
                      <a:pPr algn="l" rtl="0" fontAlgn="ctr"/>
                      <a:r>
                        <a:rPr lang="es-MX" sz="1400" b="0" i="0" u="none" strike="noStrike">
                          <a:solidFill>
                            <a:srgbClr val="000000"/>
                          </a:solidFill>
                          <a:effectLst/>
                          <a:latin typeface="Calibri" panose="020F0502020204030204" pitchFamily="34" charset="0"/>
                        </a:rPr>
                        <a:t>Sonora</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4</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2</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3"/>
                  </a:ext>
                </a:extLst>
              </a:tr>
              <a:tr h="209952">
                <a:tc>
                  <a:txBody>
                    <a:bodyPr/>
                    <a:lstStyle/>
                    <a:p>
                      <a:pPr algn="l" rtl="0" fontAlgn="ctr"/>
                      <a:r>
                        <a:rPr lang="es-MX" sz="1400" b="0" i="0" u="none" strike="noStrike">
                          <a:solidFill>
                            <a:srgbClr val="000000"/>
                          </a:solidFill>
                          <a:effectLst/>
                          <a:latin typeface="Calibri" panose="020F0502020204030204" pitchFamily="34" charset="0"/>
                        </a:rPr>
                        <a:t>Tabasco</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110</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3</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4"/>
                  </a:ext>
                </a:extLst>
              </a:tr>
              <a:tr h="206916">
                <a:tc>
                  <a:txBody>
                    <a:bodyPr/>
                    <a:lstStyle/>
                    <a:p>
                      <a:pPr algn="l" rtl="0" fontAlgn="ctr"/>
                      <a:r>
                        <a:rPr lang="es-MX" sz="1400" b="0" i="0" u="none" strike="noStrike">
                          <a:solidFill>
                            <a:srgbClr val="000000"/>
                          </a:solidFill>
                          <a:effectLst/>
                          <a:latin typeface="Calibri" panose="020F0502020204030204" pitchFamily="34" charset="0"/>
                        </a:rPr>
                        <a:t>Tamaulipas</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9</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5"/>
                  </a:ext>
                </a:extLst>
              </a:tr>
              <a:tr h="203880">
                <a:tc>
                  <a:txBody>
                    <a:bodyPr/>
                    <a:lstStyle/>
                    <a:p>
                      <a:pPr algn="l" rtl="0" fontAlgn="ctr"/>
                      <a:r>
                        <a:rPr lang="es-MX" sz="1400" b="0" i="0" u="none" strike="noStrike">
                          <a:solidFill>
                            <a:srgbClr val="000000"/>
                          </a:solidFill>
                          <a:effectLst/>
                          <a:latin typeface="Calibri" panose="020F0502020204030204" pitchFamily="34" charset="0"/>
                        </a:rPr>
                        <a:t>Tlaxcala</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5</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6"/>
                  </a:ext>
                </a:extLst>
              </a:tr>
              <a:tr h="200844">
                <a:tc>
                  <a:txBody>
                    <a:bodyPr/>
                    <a:lstStyle/>
                    <a:p>
                      <a:pPr algn="l" rtl="0" fontAlgn="ctr"/>
                      <a:r>
                        <a:rPr lang="es-MX" sz="1400" b="0" i="0" u="none" strike="noStrike">
                          <a:solidFill>
                            <a:srgbClr val="000000"/>
                          </a:solidFill>
                          <a:effectLst/>
                          <a:latin typeface="Calibri" panose="020F0502020204030204" pitchFamily="34" charset="0"/>
                        </a:rPr>
                        <a:t>Veracruz</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6</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4</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0</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7"/>
                  </a:ext>
                </a:extLst>
              </a:tr>
              <a:tr h="197808">
                <a:tc>
                  <a:txBody>
                    <a:bodyPr/>
                    <a:lstStyle/>
                    <a:p>
                      <a:pPr algn="l" rtl="0" fontAlgn="ctr"/>
                      <a:r>
                        <a:rPr lang="es-MX" sz="1400" b="0" i="0" u="none" strike="noStrike" dirty="0">
                          <a:solidFill>
                            <a:srgbClr val="000000"/>
                          </a:solidFill>
                          <a:effectLst/>
                          <a:latin typeface="Calibri" panose="020F0502020204030204" pitchFamily="34" charset="0"/>
                        </a:rPr>
                        <a:t>Yucatán</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33</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7</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2</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8"/>
                  </a:ext>
                </a:extLst>
              </a:tr>
              <a:tr h="194772">
                <a:tc>
                  <a:txBody>
                    <a:bodyPr/>
                    <a:lstStyle/>
                    <a:p>
                      <a:pPr algn="l" rtl="0" fontAlgn="ctr"/>
                      <a:r>
                        <a:rPr lang="es-MX" sz="1400" b="0" i="0" u="none" strike="noStrike" dirty="0">
                          <a:solidFill>
                            <a:srgbClr val="000000"/>
                          </a:solidFill>
                          <a:effectLst/>
                          <a:latin typeface="Calibri" panose="020F0502020204030204" pitchFamily="34" charset="0"/>
                        </a:rPr>
                        <a:t>Zacatecas</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22</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2</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1</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09"/>
                  </a:ext>
                </a:extLst>
              </a:tr>
              <a:tr h="308320">
                <a:tc>
                  <a:txBody>
                    <a:bodyPr/>
                    <a:lstStyle/>
                    <a:p>
                      <a:pPr algn="l" rtl="0" fontAlgn="ctr"/>
                      <a:r>
                        <a:rPr lang="es-MX" sz="1400" b="0" i="0" u="none" strike="noStrike" dirty="0">
                          <a:solidFill>
                            <a:srgbClr val="000000"/>
                          </a:solidFill>
                          <a:effectLst/>
                          <a:latin typeface="Calibri" panose="020F0502020204030204" pitchFamily="34" charset="0"/>
                        </a:rPr>
                        <a:t>SNDIF, otros</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tcPr>
                </a:tc>
                <a:tc>
                  <a:txBody>
                    <a:bodyPr/>
                    <a:lstStyle/>
                    <a:p>
                      <a:pPr algn="ctr" rtl="0" fontAlgn="ctr"/>
                      <a:r>
                        <a:rPr lang="es-MX" sz="1400" b="1" i="0" u="none" strike="noStrike" dirty="0">
                          <a:solidFill>
                            <a:srgbClr val="FF0000"/>
                          </a:solidFill>
                          <a:effectLst/>
                          <a:latin typeface="Calibri" panose="020F0502020204030204" pitchFamily="34" charset="0"/>
                        </a:rPr>
                        <a:t>167</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chemeClr val="accent3">
                        <a:lumMod val="60000"/>
                        <a:lumOff val="40000"/>
                      </a:schemeClr>
                    </a:solidFill>
                  </a:tcPr>
                </a:tc>
                <a:tc>
                  <a:txBody>
                    <a:bodyPr/>
                    <a:lstStyle/>
                    <a:p>
                      <a:pPr algn="ctr" rtl="0" fontAlgn="ctr"/>
                      <a:r>
                        <a:rPr lang="es-MX" sz="1400" b="0" i="0" u="none" strike="noStrike" dirty="0">
                          <a:solidFill>
                            <a:schemeClr val="tx1"/>
                          </a:solidFill>
                          <a:effectLst/>
                          <a:latin typeface="Calibri" panose="020F0502020204030204" pitchFamily="34" charset="0"/>
                        </a:rPr>
                        <a:t>11</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tc>
                  <a:txBody>
                    <a:bodyPr/>
                    <a:lstStyle/>
                    <a:p>
                      <a:pPr algn="ctr" rtl="0" fontAlgn="ctr"/>
                      <a:r>
                        <a:rPr lang="es-MX" sz="1400" b="0" i="0" u="none" strike="noStrike" dirty="0">
                          <a:solidFill>
                            <a:schemeClr val="tx1"/>
                          </a:solidFill>
                          <a:effectLst/>
                          <a:latin typeface="Calibri" panose="020F0502020204030204" pitchFamily="34" charset="0"/>
                        </a:rPr>
                        <a:t>7</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noFill/>
                  </a:tcPr>
                </a:tc>
                <a:extLst>
                  <a:ext uri="{0D108BD9-81ED-4DB2-BD59-A6C34878D82A}">
                    <a16:rowId xmlns="" xmlns:a16="http://schemas.microsoft.com/office/drawing/2014/main" val="10010"/>
                  </a:ext>
                </a:extLst>
              </a:tr>
              <a:tr h="319211">
                <a:tc>
                  <a:txBody>
                    <a:bodyPr/>
                    <a:lstStyle/>
                    <a:p>
                      <a:pPr marL="0" algn="ctr" defTabSz="914400" rtl="0" eaLnBrk="1" fontAlgn="ctr" latinLnBrk="0" hangingPunct="1"/>
                      <a:r>
                        <a:rPr lang="es-MX" sz="1600" b="1" i="0" u="none" strike="noStrike" kern="1200" dirty="0">
                          <a:solidFill>
                            <a:srgbClr val="FFFFFF"/>
                          </a:solidFill>
                          <a:effectLst/>
                          <a:latin typeface="Calibri" panose="020F0502020204030204" pitchFamily="34" charset="0"/>
                          <a:ea typeface="+mn-ea"/>
                          <a:cs typeface="+mn-cs"/>
                        </a:rPr>
                        <a:t>Total</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C00000"/>
                    </a:solidFill>
                  </a:tcPr>
                </a:tc>
                <a:tc>
                  <a:txBody>
                    <a:bodyPr/>
                    <a:lstStyle/>
                    <a:p>
                      <a:pPr marL="0" algn="ctr" defTabSz="914400" rtl="0" eaLnBrk="1" fontAlgn="ctr" latinLnBrk="0" hangingPunct="1"/>
                      <a:r>
                        <a:rPr lang="es-MX" sz="1600" b="1" i="0" u="none" strike="noStrike" kern="1200" dirty="0">
                          <a:solidFill>
                            <a:srgbClr val="FFFFFF"/>
                          </a:solidFill>
                          <a:effectLst/>
                          <a:latin typeface="Calibri" panose="020F0502020204030204" pitchFamily="34" charset="0"/>
                          <a:ea typeface="+mn-ea"/>
                          <a:cs typeface="+mn-cs"/>
                        </a:rPr>
                        <a:t>1,169</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C00000"/>
                    </a:solidFill>
                  </a:tcPr>
                </a:tc>
                <a:tc>
                  <a:txBody>
                    <a:bodyPr/>
                    <a:lstStyle/>
                    <a:p>
                      <a:pPr marL="0" algn="ctr" defTabSz="914400" rtl="0" eaLnBrk="1" fontAlgn="ctr" latinLnBrk="0" hangingPunct="1"/>
                      <a:r>
                        <a:rPr lang="es-MX" sz="1600" b="1" i="0" u="none" strike="noStrike" kern="1200" dirty="0">
                          <a:solidFill>
                            <a:srgbClr val="FFFFFF"/>
                          </a:solidFill>
                          <a:effectLst/>
                          <a:latin typeface="Calibri" panose="020F0502020204030204" pitchFamily="34" charset="0"/>
                          <a:ea typeface="+mn-ea"/>
                          <a:cs typeface="+mn-cs"/>
                        </a:rPr>
                        <a:t>154</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C00000"/>
                    </a:solidFill>
                  </a:tcPr>
                </a:tc>
                <a:tc>
                  <a:txBody>
                    <a:bodyPr/>
                    <a:lstStyle/>
                    <a:p>
                      <a:pPr marL="0" algn="ctr" defTabSz="914400" rtl="0" eaLnBrk="1" fontAlgn="ctr" latinLnBrk="0" hangingPunct="1"/>
                      <a:r>
                        <a:rPr lang="es-MX" sz="1600" b="1" i="0" u="none" strike="noStrike" kern="1200" dirty="0">
                          <a:solidFill>
                            <a:srgbClr val="FFFFFF"/>
                          </a:solidFill>
                          <a:effectLst/>
                          <a:latin typeface="Calibri" panose="020F0502020204030204" pitchFamily="34" charset="0"/>
                          <a:ea typeface="+mn-ea"/>
                          <a:cs typeface="+mn-cs"/>
                        </a:rPr>
                        <a:t>21</a:t>
                      </a:r>
                    </a:p>
                  </a:txBody>
                  <a:tcPr marL="5700" marR="5700" marT="5700" marB="0" anchor="ctr">
                    <a:lnL w="6350" cap="flat" cmpd="sng" algn="ctr">
                      <a:solidFill>
                        <a:srgbClr val="92D050"/>
                      </a:solidFill>
                      <a:prstDash val="solid"/>
                      <a:round/>
                      <a:headEnd type="none" w="med" len="med"/>
                      <a:tailEnd type="none" w="med" len="med"/>
                    </a:lnL>
                    <a:lnR w="6350" cap="flat" cmpd="sng" algn="ctr">
                      <a:solidFill>
                        <a:srgbClr val="92D050"/>
                      </a:solidFill>
                      <a:prstDash val="solid"/>
                      <a:round/>
                      <a:headEnd type="none" w="med" len="med"/>
                      <a:tailEnd type="none" w="med" len="med"/>
                    </a:lnR>
                    <a:lnT w="6350" cap="flat" cmpd="sng" algn="ctr">
                      <a:solidFill>
                        <a:srgbClr val="92D050"/>
                      </a:solidFill>
                      <a:prstDash val="solid"/>
                      <a:round/>
                      <a:headEnd type="none" w="med" len="med"/>
                      <a:tailEnd type="none" w="med" len="med"/>
                    </a:lnT>
                    <a:lnB w="6350" cap="flat" cmpd="sng" algn="ctr">
                      <a:solidFill>
                        <a:srgbClr val="92D050"/>
                      </a:solidFill>
                      <a:prstDash val="solid"/>
                      <a:round/>
                      <a:headEnd type="none" w="med" len="med"/>
                      <a:tailEnd type="none" w="med" len="med"/>
                    </a:lnB>
                    <a:solidFill>
                      <a:srgbClr val="C00000"/>
                    </a:solidFill>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1551377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a:extLst>
              <a:ext uri="{FF2B5EF4-FFF2-40B4-BE49-F238E27FC236}">
                <a16:creationId xmlns="" xmlns:a16="http://schemas.microsoft.com/office/drawing/2014/main" id="{FD1429B1-C7C1-43E4-B946-D0499A187E6E}"/>
              </a:ext>
            </a:extLst>
          </p:cNvPr>
          <p:cNvSpPr/>
          <p:nvPr/>
        </p:nvSpPr>
        <p:spPr>
          <a:xfrm>
            <a:off x="7733544" y="5208843"/>
            <a:ext cx="1327209" cy="1462925"/>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 xmlns:a16="http://schemas.microsoft.com/office/drawing/2014/main" id="{D76047B1-A7EA-4AEA-914F-1C695F16964F}"/>
              </a:ext>
            </a:extLst>
          </p:cNvPr>
          <p:cNvSpPr/>
          <p:nvPr/>
        </p:nvSpPr>
        <p:spPr>
          <a:xfrm>
            <a:off x="7394876" y="5208843"/>
            <a:ext cx="1604209" cy="1384995"/>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 xmlns:a16="http://schemas.microsoft.com/office/drawing/2014/main" id="{D0DC2710-04AB-4AAB-9C39-2BF0468833D0}"/>
              </a:ext>
            </a:extLst>
          </p:cNvPr>
          <p:cNvSpPr/>
          <p:nvPr/>
        </p:nvSpPr>
        <p:spPr>
          <a:xfrm>
            <a:off x="-13648" y="4776716"/>
            <a:ext cx="9144000" cy="214952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8316" r="8316" b="3622"/>
          <a:stretch/>
        </p:blipFill>
        <p:spPr>
          <a:xfrm>
            <a:off x="-423027" y="1246964"/>
            <a:ext cx="7690101" cy="4650845"/>
          </a:xfrm>
          <a:prstGeom prst="rect">
            <a:avLst/>
          </a:prstGeom>
        </p:spPr>
      </p:pic>
      <p:sp>
        <p:nvSpPr>
          <p:cNvPr id="4" name="CuadroTexto 3"/>
          <p:cNvSpPr txBox="1"/>
          <p:nvPr/>
        </p:nvSpPr>
        <p:spPr>
          <a:xfrm>
            <a:off x="4894936" y="1413081"/>
            <a:ext cx="3803896" cy="769441"/>
          </a:xfrm>
          <a:prstGeom prst="rect">
            <a:avLst/>
          </a:prstGeom>
          <a:noFill/>
        </p:spPr>
        <p:txBody>
          <a:bodyPr wrap="square" rtlCol="0">
            <a:spAutoFit/>
          </a:bodyPr>
          <a:lstStyle/>
          <a:p>
            <a:r>
              <a:rPr lang="es-MX" sz="2200" b="1" dirty="0">
                <a:solidFill>
                  <a:srgbClr val="C00000"/>
                </a:solidFill>
              </a:rPr>
              <a:t>18 SEDIF procesos propios </a:t>
            </a:r>
            <a:r>
              <a:rPr lang="es-MX" sz="2200" b="1" dirty="0"/>
              <a:t>con evaluadores activos</a:t>
            </a:r>
            <a:endParaRPr lang="es-MX" sz="2200" b="1" dirty="0">
              <a:solidFill>
                <a:srgbClr val="C00000"/>
              </a:solidFill>
            </a:endParaRPr>
          </a:p>
        </p:txBody>
      </p:sp>
      <p:grpSp>
        <p:nvGrpSpPr>
          <p:cNvPr id="10" name="Grupo 9">
            <a:extLst>
              <a:ext uri="{FF2B5EF4-FFF2-40B4-BE49-F238E27FC236}">
                <a16:creationId xmlns="" xmlns:a16="http://schemas.microsoft.com/office/drawing/2014/main" id="{148E2941-0DF4-4F55-BD65-3FBFA95FA404}"/>
              </a:ext>
            </a:extLst>
          </p:cNvPr>
          <p:cNvGrpSpPr/>
          <p:nvPr/>
        </p:nvGrpSpPr>
        <p:grpSpPr>
          <a:xfrm>
            <a:off x="4695848" y="2272149"/>
            <a:ext cx="4202072" cy="646331"/>
            <a:chOff x="-4426622" y="3224746"/>
            <a:chExt cx="4202072" cy="646331"/>
          </a:xfrm>
        </p:grpSpPr>
        <p:sp>
          <p:nvSpPr>
            <p:cNvPr id="7" name="Rectángulo 6">
              <a:extLst>
                <a:ext uri="{FF2B5EF4-FFF2-40B4-BE49-F238E27FC236}">
                  <a16:creationId xmlns="" xmlns:a16="http://schemas.microsoft.com/office/drawing/2014/main" id="{03B892FF-D78C-4960-A83C-4CA9268CD821}"/>
                </a:ext>
              </a:extLst>
            </p:cNvPr>
            <p:cNvSpPr/>
            <p:nvPr/>
          </p:nvSpPr>
          <p:spPr>
            <a:xfrm>
              <a:off x="-4426622" y="3224746"/>
              <a:ext cx="4202071" cy="64633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 xmlns:a16="http://schemas.microsoft.com/office/drawing/2014/main" id="{7A9CCCE7-FD5E-40C4-916D-BC8C70C301AD}"/>
                </a:ext>
              </a:extLst>
            </p:cNvPr>
            <p:cNvSpPr/>
            <p:nvPr/>
          </p:nvSpPr>
          <p:spPr>
            <a:xfrm>
              <a:off x="-4426621" y="3224746"/>
              <a:ext cx="4202071" cy="646331"/>
            </a:xfrm>
            <a:prstGeom prst="rect">
              <a:avLst/>
            </a:prstGeom>
          </p:spPr>
          <p:txBody>
            <a:bodyPr wrap="square">
              <a:spAutoFit/>
            </a:bodyPr>
            <a:lstStyle/>
            <a:p>
              <a:pPr algn="ctr"/>
              <a:r>
                <a:rPr lang="es-MX" b="1" dirty="0">
                  <a:solidFill>
                    <a:schemeClr val="bg1">
                      <a:lumMod val="95000"/>
                    </a:schemeClr>
                  </a:solidFill>
                </a:rPr>
                <a:t>9 SEDIF</a:t>
              </a:r>
              <a:r>
                <a:rPr lang="es-MX" b="1" dirty="0"/>
                <a:t> con preparadoras de alimentos </a:t>
              </a:r>
            </a:p>
            <a:p>
              <a:pPr algn="ctr"/>
              <a:r>
                <a:rPr lang="es-MX" b="1" dirty="0"/>
                <a:t>de espacios alimentarios certificadas</a:t>
              </a:r>
            </a:p>
          </p:txBody>
        </p:sp>
      </p:grpSp>
      <p:sp>
        <p:nvSpPr>
          <p:cNvPr id="11" name="CuadroTexto 10">
            <a:extLst>
              <a:ext uri="{FF2B5EF4-FFF2-40B4-BE49-F238E27FC236}">
                <a16:creationId xmlns="" xmlns:a16="http://schemas.microsoft.com/office/drawing/2014/main" id="{1187F556-F471-440F-A056-F5705E700701}"/>
              </a:ext>
            </a:extLst>
          </p:cNvPr>
          <p:cNvSpPr txBox="1"/>
          <p:nvPr/>
        </p:nvSpPr>
        <p:spPr>
          <a:xfrm>
            <a:off x="7707701" y="5208843"/>
            <a:ext cx="1259768" cy="1384995"/>
          </a:xfrm>
          <a:prstGeom prst="rect">
            <a:avLst/>
          </a:prstGeom>
          <a:noFill/>
        </p:spPr>
        <p:txBody>
          <a:bodyPr wrap="none" rtlCol="0">
            <a:spAutoFit/>
          </a:bodyPr>
          <a:lstStyle/>
          <a:p>
            <a:r>
              <a:rPr lang="es-MX" sz="1400" dirty="0"/>
              <a:t>Yucatán</a:t>
            </a:r>
          </a:p>
          <a:p>
            <a:r>
              <a:rPr lang="es-MX" sz="1400" dirty="0"/>
              <a:t>Tabasco</a:t>
            </a:r>
          </a:p>
          <a:p>
            <a:r>
              <a:rPr lang="es-MX" sz="1400" dirty="0"/>
              <a:t>Quintana Roo</a:t>
            </a:r>
          </a:p>
          <a:p>
            <a:r>
              <a:rPr lang="es-MX" sz="1400" dirty="0"/>
              <a:t>Campeche</a:t>
            </a:r>
          </a:p>
          <a:p>
            <a:r>
              <a:rPr lang="es-MX" sz="1400" dirty="0"/>
              <a:t>San Luis Potosí</a:t>
            </a:r>
          </a:p>
          <a:p>
            <a:r>
              <a:rPr lang="es-MX" sz="1400" dirty="0"/>
              <a:t>Querétaro</a:t>
            </a:r>
          </a:p>
        </p:txBody>
      </p:sp>
      <p:sp>
        <p:nvSpPr>
          <p:cNvPr id="12" name="CuadroTexto 11">
            <a:extLst>
              <a:ext uri="{FF2B5EF4-FFF2-40B4-BE49-F238E27FC236}">
                <a16:creationId xmlns="" xmlns:a16="http://schemas.microsoft.com/office/drawing/2014/main" id="{FCC3A756-6067-476D-8B5C-A9DF4AAAB59A}"/>
              </a:ext>
            </a:extLst>
          </p:cNvPr>
          <p:cNvSpPr txBox="1"/>
          <p:nvPr/>
        </p:nvSpPr>
        <p:spPr>
          <a:xfrm rot="16200000">
            <a:off x="6797903" y="5767319"/>
            <a:ext cx="1594283" cy="276999"/>
          </a:xfrm>
          <a:prstGeom prst="rect">
            <a:avLst/>
          </a:prstGeom>
          <a:noFill/>
        </p:spPr>
        <p:txBody>
          <a:bodyPr wrap="none" rtlCol="0">
            <a:spAutoFit/>
          </a:bodyPr>
          <a:lstStyle/>
          <a:p>
            <a:r>
              <a:rPr lang="es-MX" sz="1200" dirty="0">
                <a:solidFill>
                  <a:srgbClr val="C00000"/>
                </a:solidFill>
              </a:rPr>
              <a:t>RED DE EVALUADORES</a:t>
            </a:r>
          </a:p>
        </p:txBody>
      </p:sp>
      <p:sp>
        <p:nvSpPr>
          <p:cNvPr id="15" name="Título 1">
            <a:extLst>
              <a:ext uri="{FF2B5EF4-FFF2-40B4-BE49-F238E27FC236}">
                <a16:creationId xmlns="" xmlns:a16="http://schemas.microsoft.com/office/drawing/2014/main" id="{C4ABDB11-EBAE-4AF5-8C82-214B8DD98B8B}"/>
              </a:ext>
            </a:extLst>
          </p:cNvPr>
          <p:cNvSpPr txBox="1">
            <a:spLocks/>
          </p:cNvSpPr>
          <p:nvPr/>
        </p:nvSpPr>
        <p:spPr>
          <a:xfrm>
            <a:off x="4921241" y="955522"/>
            <a:ext cx="2929452" cy="9286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3600" b="1" dirty="0">
                <a:solidFill>
                  <a:srgbClr val="C00000"/>
                </a:solidFill>
              </a:rPr>
              <a:t>2015-2018</a:t>
            </a:r>
            <a:endParaRPr lang="es-MX" sz="3600" b="1" dirty="0">
              <a:solidFill>
                <a:srgbClr val="C00000"/>
              </a:solidFill>
            </a:endParaRPr>
          </a:p>
        </p:txBody>
      </p:sp>
      <p:sp>
        <p:nvSpPr>
          <p:cNvPr id="16" name="Rectángulo 15">
            <a:extLst>
              <a:ext uri="{FF2B5EF4-FFF2-40B4-BE49-F238E27FC236}">
                <a16:creationId xmlns="" xmlns:a16="http://schemas.microsoft.com/office/drawing/2014/main" id="{3B313FCA-7870-4B5E-9E4A-2FEC4DCE02B2}"/>
              </a:ext>
            </a:extLst>
          </p:cNvPr>
          <p:cNvSpPr/>
          <p:nvPr/>
        </p:nvSpPr>
        <p:spPr>
          <a:xfrm>
            <a:off x="129032" y="4983907"/>
            <a:ext cx="2814038" cy="1743647"/>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 xmlns:a16="http://schemas.microsoft.com/office/drawing/2014/main" id="{8AAA496F-B406-4918-8FCD-353626C2D2BD}"/>
              </a:ext>
            </a:extLst>
          </p:cNvPr>
          <p:cNvSpPr/>
          <p:nvPr/>
        </p:nvSpPr>
        <p:spPr>
          <a:xfrm>
            <a:off x="1629613" y="5054578"/>
            <a:ext cx="1508077" cy="1615827"/>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Oaxaca</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smtClean="0"/>
              <a:t>Puebla</a:t>
            </a:r>
          </a:p>
          <a:p>
            <a:pPr marL="285750" lvl="0" indent="-285750" fontAlgn="ctr">
              <a:buClr>
                <a:srgbClr val="C00000"/>
              </a:buClr>
              <a:buFont typeface="Wingdings" panose="05000000000000000000" pitchFamily="2" charset="2"/>
              <a:buChar char="§"/>
            </a:pPr>
            <a:r>
              <a:rPr lang="es-MX" sz="1100" dirty="0" smtClean="0">
                <a:solidFill>
                  <a:srgbClr val="000000"/>
                </a:solidFill>
                <a:latin typeface="Calibri" panose="020F0502020204030204" pitchFamily="34" charset="0"/>
              </a:rPr>
              <a:t>Querétaro</a:t>
            </a:r>
            <a:endParaRPr lang="es-MX" sz="1100" dirty="0">
              <a:solidFill>
                <a:srgbClr val="000000"/>
              </a:solidFill>
              <a:latin typeface="Calibri" panose="020F0502020204030204" pitchFamily="34" charset="0"/>
            </a:endParaRPr>
          </a:p>
          <a:p>
            <a:pPr marL="285750" lvl="0" indent="-285750" fontAlgn="ctr">
              <a:buClr>
                <a:srgbClr val="C00000"/>
              </a:buClr>
              <a:buFont typeface="Wingdings" panose="05000000000000000000" pitchFamily="2" charset="2"/>
              <a:buChar char="§"/>
            </a:pPr>
            <a:r>
              <a:rPr lang="es-MX" sz="1100" dirty="0"/>
              <a:t>Quintana Roo</a:t>
            </a:r>
          </a:p>
          <a:p>
            <a:pPr marL="285750" lvl="0" indent="-285750" fontAlgn="ctr">
              <a:buClr>
                <a:srgbClr val="C00000"/>
              </a:buClr>
              <a:buFont typeface="Wingdings" panose="05000000000000000000" pitchFamily="2" charset="2"/>
              <a:buChar char="§"/>
            </a:pPr>
            <a:r>
              <a:rPr lang="es-MX" sz="1100" dirty="0"/>
              <a:t>San Luis Potosí</a:t>
            </a:r>
          </a:p>
          <a:p>
            <a:pPr marL="285750" lvl="0" indent="-285750" fontAlgn="ctr">
              <a:buClr>
                <a:srgbClr val="C00000"/>
              </a:buClr>
              <a:buFont typeface="Wingdings" panose="05000000000000000000" pitchFamily="2" charset="2"/>
              <a:buChar char="§"/>
            </a:pPr>
            <a:r>
              <a:rPr lang="es-MX" sz="1100" dirty="0"/>
              <a:t>Sinaloa</a:t>
            </a:r>
          </a:p>
          <a:p>
            <a:pPr marL="285750" lvl="0" indent="-285750" fontAlgn="ctr">
              <a:buClr>
                <a:srgbClr val="C00000"/>
              </a:buClr>
              <a:buFont typeface="Wingdings" panose="05000000000000000000" pitchFamily="2" charset="2"/>
              <a:buChar char="§"/>
            </a:pPr>
            <a:r>
              <a:rPr lang="es-MX" sz="1100" dirty="0"/>
              <a:t>Tabasco</a:t>
            </a:r>
          </a:p>
          <a:p>
            <a:pPr marL="285750" lvl="0" indent="-285750" fontAlgn="ctr">
              <a:buClr>
                <a:srgbClr val="C00000"/>
              </a:buClr>
              <a:buFont typeface="Wingdings" panose="05000000000000000000" pitchFamily="2" charset="2"/>
              <a:buChar char="§"/>
            </a:pPr>
            <a:r>
              <a:rPr lang="es-MX" sz="1100" dirty="0"/>
              <a:t>Yucatán</a:t>
            </a:r>
          </a:p>
          <a:p>
            <a:pPr marL="285750" lvl="0" indent="-285750" fontAlgn="ctr">
              <a:buClr>
                <a:srgbClr val="C00000"/>
              </a:buClr>
              <a:buFont typeface="Wingdings" panose="05000000000000000000" pitchFamily="2" charset="2"/>
              <a:buChar char="§"/>
            </a:pPr>
            <a:r>
              <a:rPr lang="es-MX" sz="1100" dirty="0"/>
              <a:t>Zacatecas</a:t>
            </a:r>
          </a:p>
        </p:txBody>
      </p:sp>
      <p:sp>
        <p:nvSpPr>
          <p:cNvPr id="18" name="Rectángulo 17">
            <a:extLst>
              <a:ext uri="{FF2B5EF4-FFF2-40B4-BE49-F238E27FC236}">
                <a16:creationId xmlns="" xmlns:a16="http://schemas.microsoft.com/office/drawing/2014/main" id="{74E57913-7578-4BDD-9040-0DCF6D33E000}"/>
              </a:ext>
            </a:extLst>
          </p:cNvPr>
          <p:cNvSpPr/>
          <p:nvPr/>
        </p:nvSpPr>
        <p:spPr>
          <a:xfrm>
            <a:off x="185221" y="5056850"/>
            <a:ext cx="1508077" cy="1785104"/>
          </a:xfrm>
          <a:prstGeom prst="rect">
            <a:avLst/>
          </a:prstGeom>
        </p:spPr>
        <p:txBody>
          <a:bodyPr wrap="square">
            <a:spAutoFit/>
          </a:bodyPr>
          <a:lstStyle/>
          <a:p>
            <a:pPr marL="285750" lvl="0" indent="-285750" fontAlgn="ctr">
              <a:buClr>
                <a:srgbClr val="C00000"/>
              </a:buClr>
              <a:buFont typeface="Wingdings" panose="05000000000000000000" pitchFamily="2" charset="2"/>
              <a:buChar char="§"/>
            </a:pPr>
            <a:r>
              <a:rPr lang="es-MX" sz="1100" dirty="0"/>
              <a:t>Campeche</a:t>
            </a:r>
          </a:p>
          <a:p>
            <a:pPr marL="285750" lvl="0" indent="-285750" fontAlgn="ctr">
              <a:buClr>
                <a:srgbClr val="C00000"/>
              </a:buClr>
              <a:buFont typeface="Wingdings" panose="05000000000000000000" pitchFamily="2" charset="2"/>
              <a:buChar char="§"/>
            </a:pPr>
            <a:r>
              <a:rPr lang="es-MX" sz="1100" dirty="0"/>
              <a:t>Coahuila</a:t>
            </a:r>
          </a:p>
          <a:p>
            <a:pPr marL="285750" lvl="0" indent="-285750" fontAlgn="ctr">
              <a:buClr>
                <a:srgbClr val="C00000"/>
              </a:buClr>
              <a:buFont typeface="Wingdings" panose="05000000000000000000" pitchFamily="2" charset="2"/>
              <a:buChar char="§"/>
            </a:pPr>
            <a:r>
              <a:rPr lang="es-MX" sz="1100" dirty="0"/>
              <a:t>Colima</a:t>
            </a:r>
          </a:p>
          <a:p>
            <a:pPr marL="285750" lvl="0" indent="-285750" fontAlgn="ctr">
              <a:buClr>
                <a:srgbClr val="C00000"/>
              </a:buClr>
              <a:buFont typeface="Wingdings" panose="05000000000000000000" pitchFamily="2" charset="2"/>
              <a:buChar char="§"/>
            </a:pPr>
            <a:r>
              <a:rPr lang="es-MX" sz="1100" dirty="0"/>
              <a:t>Durango</a:t>
            </a:r>
          </a:p>
          <a:p>
            <a:pPr marL="285750" lvl="0" indent="-285750" fontAlgn="ctr">
              <a:buClr>
                <a:srgbClr val="C00000"/>
              </a:buClr>
              <a:buFont typeface="Wingdings" panose="05000000000000000000" pitchFamily="2" charset="2"/>
              <a:buChar char="§"/>
            </a:pPr>
            <a:r>
              <a:rPr lang="es-MX" sz="1100" dirty="0"/>
              <a:t>Guanajuato</a:t>
            </a:r>
          </a:p>
          <a:p>
            <a:pPr marL="285750" lvl="0" indent="-285750" fontAlgn="ctr">
              <a:buClr>
                <a:srgbClr val="C00000"/>
              </a:buClr>
              <a:buFont typeface="Wingdings" panose="05000000000000000000" pitchFamily="2" charset="2"/>
              <a:buChar char="§"/>
            </a:pPr>
            <a:r>
              <a:rPr lang="es-MX" sz="1100" dirty="0"/>
              <a:t>Hidalgo</a:t>
            </a:r>
          </a:p>
          <a:p>
            <a:pPr marL="285750" lvl="0" indent="-285750" fontAlgn="ctr">
              <a:buClr>
                <a:srgbClr val="C00000"/>
              </a:buClr>
              <a:buFont typeface="Wingdings" panose="05000000000000000000" pitchFamily="2" charset="2"/>
              <a:buChar char="§"/>
            </a:pPr>
            <a:r>
              <a:rPr lang="es-MX" sz="1100" dirty="0"/>
              <a:t>México</a:t>
            </a:r>
          </a:p>
          <a:p>
            <a:pPr marL="285750" lvl="0" indent="-285750" fontAlgn="ctr">
              <a:buClr>
                <a:srgbClr val="C00000"/>
              </a:buClr>
              <a:buFont typeface="Wingdings" panose="05000000000000000000" pitchFamily="2" charset="2"/>
              <a:buChar char="§"/>
            </a:pPr>
            <a:r>
              <a:rPr lang="es-MX" sz="1100" dirty="0"/>
              <a:t>Michoacán</a:t>
            </a:r>
          </a:p>
          <a:p>
            <a:pPr marL="285750" lvl="0" indent="-285750" fontAlgn="ctr">
              <a:buClr>
                <a:srgbClr val="C00000"/>
              </a:buClr>
              <a:buFont typeface="Wingdings" panose="05000000000000000000" pitchFamily="2" charset="2"/>
              <a:buChar char="§"/>
            </a:pPr>
            <a:r>
              <a:rPr lang="es-MX" sz="1100" dirty="0"/>
              <a:t>Morelos</a:t>
            </a:r>
          </a:p>
          <a:p>
            <a:pPr lvl="0" fontAlgn="ctr">
              <a:buClr>
                <a:srgbClr val="C00000"/>
              </a:buClr>
            </a:pPr>
            <a:endParaRPr lang="es-MX" sz="1100" dirty="0"/>
          </a:p>
        </p:txBody>
      </p:sp>
    </p:spTree>
    <p:extLst>
      <p:ext uri="{BB962C8B-B14F-4D97-AF65-F5344CB8AC3E}">
        <p14:creationId xmlns:p14="http://schemas.microsoft.com/office/powerpoint/2010/main" val="2579213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2"/>
          <p:cNvSpPr txBox="1">
            <a:spLocks noChangeArrowheads="1"/>
          </p:cNvSpPr>
          <p:nvPr/>
        </p:nvSpPr>
        <p:spPr bwMode="auto">
          <a:xfrm>
            <a:off x="569266" y="957699"/>
            <a:ext cx="8028384" cy="523220"/>
          </a:xfrm>
          <a:prstGeom prst="rect">
            <a:avLst/>
          </a:prstGeom>
          <a:noFill/>
          <a:ln w="9525">
            <a:noFill/>
            <a:miter lim="800000"/>
            <a:headEnd/>
            <a:tailEnd/>
          </a:ln>
          <a:effectLst>
            <a:outerShdw dist="45791" dir="2021404" algn="ctr" rotWithShape="0">
              <a:schemeClr val="bg2"/>
            </a:outerShdw>
          </a:effectLst>
        </p:spPr>
        <p:txBody>
          <a:bodyPr wrap="square">
            <a:spAutoFit/>
          </a:bodyPr>
          <a:lstStyle/>
          <a:p>
            <a:pPr algn="ctr" eaLnBrk="0" hangingPunct="0">
              <a:spcBef>
                <a:spcPct val="50000"/>
              </a:spcBef>
            </a:pPr>
            <a:r>
              <a:rPr lang="es-ES_tradnl" sz="2800" dirty="0">
                <a:solidFill>
                  <a:srgbClr val="C00000"/>
                </a:solidFill>
              </a:rPr>
              <a:t>Preparadoras de alimentos certificadas</a:t>
            </a:r>
          </a:p>
        </p:txBody>
      </p:sp>
      <p:graphicFrame>
        <p:nvGraphicFramePr>
          <p:cNvPr id="3" name="Tabla 2"/>
          <p:cNvGraphicFramePr>
            <a:graphicFrameLocks noGrp="1"/>
          </p:cNvGraphicFramePr>
          <p:nvPr>
            <p:extLst/>
          </p:nvPr>
        </p:nvGraphicFramePr>
        <p:xfrm>
          <a:off x="1678673" y="1658922"/>
          <a:ext cx="5775364" cy="2167858"/>
        </p:xfrm>
        <a:graphic>
          <a:graphicData uri="http://schemas.openxmlformats.org/drawingml/2006/table">
            <a:tbl>
              <a:tblPr firstRow="1" bandRow="1">
                <a:tableStyleId>{0E3FDE45-AF77-4B5C-9715-49D594BDF05E}</a:tableStyleId>
              </a:tblPr>
              <a:tblGrid>
                <a:gridCol w="825052">
                  <a:extLst>
                    <a:ext uri="{9D8B030D-6E8A-4147-A177-3AD203B41FA5}">
                      <a16:colId xmlns="" xmlns:a16="http://schemas.microsoft.com/office/drawing/2014/main" val="20000"/>
                    </a:ext>
                  </a:extLst>
                </a:gridCol>
                <a:gridCol w="825052">
                  <a:extLst>
                    <a:ext uri="{9D8B030D-6E8A-4147-A177-3AD203B41FA5}">
                      <a16:colId xmlns="" xmlns:a16="http://schemas.microsoft.com/office/drawing/2014/main" val="20001"/>
                    </a:ext>
                  </a:extLst>
                </a:gridCol>
                <a:gridCol w="825052">
                  <a:extLst>
                    <a:ext uri="{9D8B030D-6E8A-4147-A177-3AD203B41FA5}">
                      <a16:colId xmlns="" xmlns:a16="http://schemas.microsoft.com/office/drawing/2014/main" val="20002"/>
                    </a:ext>
                  </a:extLst>
                </a:gridCol>
                <a:gridCol w="825052">
                  <a:extLst>
                    <a:ext uri="{9D8B030D-6E8A-4147-A177-3AD203B41FA5}">
                      <a16:colId xmlns="" xmlns:a16="http://schemas.microsoft.com/office/drawing/2014/main" val="20003"/>
                    </a:ext>
                  </a:extLst>
                </a:gridCol>
                <a:gridCol w="825052">
                  <a:extLst>
                    <a:ext uri="{9D8B030D-6E8A-4147-A177-3AD203B41FA5}">
                      <a16:colId xmlns="" xmlns:a16="http://schemas.microsoft.com/office/drawing/2014/main" val="20004"/>
                    </a:ext>
                  </a:extLst>
                </a:gridCol>
                <a:gridCol w="825052">
                  <a:extLst>
                    <a:ext uri="{9D8B030D-6E8A-4147-A177-3AD203B41FA5}">
                      <a16:colId xmlns="" xmlns:a16="http://schemas.microsoft.com/office/drawing/2014/main" val="20005"/>
                    </a:ext>
                  </a:extLst>
                </a:gridCol>
                <a:gridCol w="825052">
                  <a:extLst>
                    <a:ext uri="{9D8B030D-6E8A-4147-A177-3AD203B41FA5}">
                      <a16:colId xmlns="" xmlns:a16="http://schemas.microsoft.com/office/drawing/2014/main" val="20006"/>
                    </a:ext>
                  </a:extLst>
                </a:gridCol>
              </a:tblGrid>
              <a:tr h="224925">
                <a:tc>
                  <a:txBody>
                    <a:bodyPr/>
                    <a:lstStyle/>
                    <a:p>
                      <a:pPr algn="ctr"/>
                      <a:r>
                        <a:rPr lang="es-MX" sz="1600" dirty="0"/>
                        <a:t>Año</a:t>
                      </a:r>
                      <a:endParaRPr lang="es-MX" sz="1600" b="1" dirty="0"/>
                    </a:p>
                  </a:txBody>
                  <a:tcPr/>
                </a:tc>
                <a:tc>
                  <a:txBody>
                    <a:bodyPr/>
                    <a:lstStyle/>
                    <a:p>
                      <a:pPr algn="ctr"/>
                      <a:r>
                        <a:rPr lang="es-MX" sz="1600" dirty="0"/>
                        <a:t>SNDIF</a:t>
                      </a:r>
                      <a:endParaRPr lang="es-MX" sz="1600" b="1" dirty="0"/>
                    </a:p>
                  </a:txBody>
                  <a:tcPr/>
                </a:tc>
                <a:tc>
                  <a:txBody>
                    <a:bodyPr/>
                    <a:lstStyle/>
                    <a:p>
                      <a:pPr algn="ctr"/>
                      <a:r>
                        <a:rPr lang="es-MX" sz="1600" dirty="0"/>
                        <a:t>SEDIF</a:t>
                      </a:r>
                      <a:endParaRPr lang="es-MX" sz="1600" b="1" dirty="0"/>
                    </a:p>
                  </a:txBody>
                  <a:tcPr/>
                </a:tc>
                <a:tc>
                  <a:txBody>
                    <a:bodyPr/>
                    <a:lstStyle/>
                    <a:p>
                      <a:pPr algn="ctr"/>
                      <a:r>
                        <a:rPr lang="es-MX" sz="1600" dirty="0"/>
                        <a:t>SMDIF</a:t>
                      </a:r>
                      <a:endParaRPr lang="es-MX" sz="1600" b="1" dirty="0"/>
                    </a:p>
                  </a:txBody>
                  <a:tcPr/>
                </a:tc>
                <a:tc>
                  <a:txBody>
                    <a:bodyPr/>
                    <a:lstStyle/>
                    <a:p>
                      <a:pPr algn="ctr"/>
                      <a:r>
                        <a:rPr lang="es-MX" sz="1600" dirty="0"/>
                        <a:t>EA</a:t>
                      </a:r>
                      <a:endParaRPr lang="es-MX" sz="1600" b="1" dirty="0"/>
                    </a:p>
                  </a:txBody>
                  <a:tcPr/>
                </a:tc>
                <a:tc>
                  <a:txBody>
                    <a:bodyPr/>
                    <a:lstStyle/>
                    <a:p>
                      <a:pPr algn="ctr"/>
                      <a:r>
                        <a:rPr lang="es-MX" sz="1600" dirty="0"/>
                        <a:t>Otros</a:t>
                      </a:r>
                      <a:endParaRPr lang="es-MX" sz="1600" b="1" dirty="0"/>
                    </a:p>
                  </a:txBody>
                  <a:tcPr/>
                </a:tc>
                <a:tc>
                  <a:txBody>
                    <a:bodyPr/>
                    <a:lstStyle/>
                    <a:p>
                      <a:pPr algn="ctr"/>
                      <a:r>
                        <a:rPr lang="es-MX" sz="1600" dirty="0"/>
                        <a:t>Total</a:t>
                      </a:r>
                      <a:endParaRPr lang="es-MX" sz="1600" b="1" dirty="0"/>
                    </a:p>
                  </a:txBody>
                  <a:tcPr/>
                </a:tc>
                <a:extLst>
                  <a:ext uri="{0D108BD9-81ED-4DB2-BD59-A6C34878D82A}">
                    <a16:rowId xmlns="" xmlns:a16="http://schemas.microsoft.com/office/drawing/2014/main" val="10000"/>
                  </a:ext>
                </a:extLst>
              </a:tr>
              <a:tr h="339924">
                <a:tc>
                  <a:txBody>
                    <a:bodyPr/>
                    <a:lstStyle/>
                    <a:p>
                      <a:pPr algn="ctr"/>
                      <a:r>
                        <a:rPr lang="es-MX" sz="1600" dirty="0"/>
                        <a:t>2015</a:t>
                      </a:r>
                    </a:p>
                  </a:txBody>
                  <a:tcPr anchor="ctr"/>
                </a:tc>
                <a:tc>
                  <a:txBody>
                    <a:bodyPr/>
                    <a:lstStyle/>
                    <a:p>
                      <a:pPr algn="ctr"/>
                      <a:r>
                        <a:rPr lang="es-MX" sz="1600" dirty="0"/>
                        <a:t>4</a:t>
                      </a:r>
                    </a:p>
                  </a:txBody>
                  <a:tcPr anchor="ctr"/>
                </a:tc>
                <a:tc>
                  <a:txBody>
                    <a:bodyPr/>
                    <a:lstStyle/>
                    <a:p>
                      <a:pPr algn="ctr"/>
                      <a:r>
                        <a:rPr lang="es-MX" sz="1600" dirty="0"/>
                        <a:t>7</a:t>
                      </a:r>
                    </a:p>
                  </a:txBody>
                  <a:tcPr anchor="ctr"/>
                </a:tc>
                <a:tc>
                  <a:txBody>
                    <a:bodyPr/>
                    <a:lstStyle/>
                    <a:p>
                      <a:pPr algn="ctr"/>
                      <a:endParaRPr lang="es-MX" sz="1600" dirty="0"/>
                    </a:p>
                  </a:txBody>
                  <a:tcPr anchor="ctr"/>
                </a:tc>
                <a:tc>
                  <a:txBody>
                    <a:bodyPr/>
                    <a:lstStyle/>
                    <a:p>
                      <a:pPr algn="ctr"/>
                      <a:r>
                        <a:rPr lang="es-MX" sz="1600" dirty="0"/>
                        <a:t>35</a:t>
                      </a:r>
                    </a:p>
                  </a:txBody>
                  <a:tcPr anchor="ctr"/>
                </a:tc>
                <a:tc>
                  <a:txBody>
                    <a:bodyPr/>
                    <a:lstStyle/>
                    <a:p>
                      <a:pPr algn="ctr"/>
                      <a:r>
                        <a:rPr lang="es-MX" sz="1600" dirty="0"/>
                        <a:t>6</a:t>
                      </a:r>
                    </a:p>
                  </a:txBody>
                  <a:tcPr anchor="ctr"/>
                </a:tc>
                <a:tc>
                  <a:txBody>
                    <a:bodyPr/>
                    <a:lstStyle/>
                    <a:p>
                      <a:pPr algn="ctr"/>
                      <a:r>
                        <a:rPr lang="es-MX" sz="1600" dirty="0"/>
                        <a:t>52</a:t>
                      </a:r>
                    </a:p>
                  </a:txBody>
                  <a:tcPr anchor="ctr"/>
                </a:tc>
                <a:extLst>
                  <a:ext uri="{0D108BD9-81ED-4DB2-BD59-A6C34878D82A}">
                    <a16:rowId xmlns="" xmlns:a16="http://schemas.microsoft.com/office/drawing/2014/main" val="10001"/>
                  </a:ext>
                </a:extLst>
              </a:tr>
              <a:tr h="348916">
                <a:tc>
                  <a:txBody>
                    <a:bodyPr/>
                    <a:lstStyle/>
                    <a:p>
                      <a:pPr algn="ctr"/>
                      <a:r>
                        <a:rPr lang="es-MX" sz="1600" dirty="0"/>
                        <a:t>2016</a:t>
                      </a:r>
                    </a:p>
                  </a:txBody>
                  <a:tcPr anchor="ctr"/>
                </a:tc>
                <a:tc>
                  <a:txBody>
                    <a:bodyPr/>
                    <a:lstStyle/>
                    <a:p>
                      <a:pPr algn="ctr"/>
                      <a:r>
                        <a:rPr lang="es-MX" sz="1600" dirty="0"/>
                        <a:t>5</a:t>
                      </a:r>
                    </a:p>
                  </a:txBody>
                  <a:tcPr anchor="ctr"/>
                </a:tc>
                <a:tc>
                  <a:txBody>
                    <a:bodyPr/>
                    <a:lstStyle/>
                    <a:p>
                      <a:pPr algn="ctr"/>
                      <a:r>
                        <a:rPr lang="es-MX" sz="1600" dirty="0"/>
                        <a:t>19</a:t>
                      </a:r>
                    </a:p>
                  </a:txBody>
                  <a:tcPr anchor="ctr"/>
                </a:tc>
                <a:tc>
                  <a:txBody>
                    <a:bodyPr/>
                    <a:lstStyle/>
                    <a:p>
                      <a:pPr algn="ctr"/>
                      <a:r>
                        <a:rPr lang="es-MX" sz="1600" dirty="0"/>
                        <a:t>10</a:t>
                      </a:r>
                    </a:p>
                  </a:txBody>
                  <a:tcPr anchor="ctr"/>
                </a:tc>
                <a:tc>
                  <a:txBody>
                    <a:bodyPr/>
                    <a:lstStyle/>
                    <a:p>
                      <a:pPr algn="ctr"/>
                      <a:r>
                        <a:rPr lang="es-MX" sz="1600" dirty="0"/>
                        <a:t>64</a:t>
                      </a:r>
                    </a:p>
                  </a:txBody>
                  <a:tcPr anchor="ctr"/>
                </a:tc>
                <a:tc>
                  <a:txBody>
                    <a:bodyPr/>
                    <a:lstStyle/>
                    <a:p>
                      <a:pPr algn="ctr"/>
                      <a:r>
                        <a:rPr lang="es-MX" sz="1600" dirty="0"/>
                        <a:t>14</a:t>
                      </a:r>
                    </a:p>
                  </a:txBody>
                  <a:tcPr anchor="ctr"/>
                </a:tc>
                <a:tc>
                  <a:txBody>
                    <a:bodyPr/>
                    <a:lstStyle/>
                    <a:p>
                      <a:pPr algn="ctr"/>
                      <a:r>
                        <a:rPr lang="es-MX" sz="1600" dirty="0"/>
                        <a:t>112</a:t>
                      </a:r>
                    </a:p>
                  </a:txBody>
                  <a:tcPr anchor="ctr"/>
                </a:tc>
                <a:extLst>
                  <a:ext uri="{0D108BD9-81ED-4DB2-BD59-A6C34878D82A}">
                    <a16:rowId xmlns="" xmlns:a16="http://schemas.microsoft.com/office/drawing/2014/main" val="10002"/>
                  </a:ext>
                </a:extLst>
              </a:tr>
              <a:tr h="336884">
                <a:tc>
                  <a:txBody>
                    <a:bodyPr/>
                    <a:lstStyle/>
                    <a:p>
                      <a:pPr algn="ctr"/>
                      <a:r>
                        <a:rPr lang="es-MX" sz="1600" dirty="0"/>
                        <a:t>2017</a:t>
                      </a:r>
                    </a:p>
                  </a:txBody>
                  <a:tcPr anchor="ctr"/>
                </a:tc>
                <a:tc>
                  <a:txBody>
                    <a:bodyPr/>
                    <a:lstStyle/>
                    <a:p>
                      <a:pPr algn="ctr"/>
                      <a:r>
                        <a:rPr lang="es-MX" sz="1600" dirty="0"/>
                        <a:t>1</a:t>
                      </a:r>
                    </a:p>
                  </a:txBody>
                  <a:tcPr anchor="ctr"/>
                </a:tc>
                <a:tc>
                  <a:txBody>
                    <a:bodyPr/>
                    <a:lstStyle/>
                    <a:p>
                      <a:pPr algn="ctr"/>
                      <a:r>
                        <a:rPr lang="es-MX" sz="1600" dirty="0"/>
                        <a:t>7</a:t>
                      </a:r>
                    </a:p>
                  </a:txBody>
                  <a:tcPr anchor="ctr"/>
                </a:tc>
                <a:tc>
                  <a:txBody>
                    <a:bodyPr/>
                    <a:lstStyle/>
                    <a:p>
                      <a:pPr algn="ctr"/>
                      <a:endParaRPr lang="es-MX" sz="1600" dirty="0"/>
                    </a:p>
                  </a:txBody>
                  <a:tcPr anchor="ctr"/>
                </a:tc>
                <a:tc>
                  <a:txBody>
                    <a:bodyPr/>
                    <a:lstStyle/>
                    <a:p>
                      <a:pPr algn="ctr"/>
                      <a:r>
                        <a:rPr lang="es-MX" sz="1600" dirty="0"/>
                        <a:t>41</a:t>
                      </a:r>
                    </a:p>
                  </a:txBody>
                  <a:tcPr anchor="ctr"/>
                </a:tc>
                <a:tc>
                  <a:txBody>
                    <a:bodyPr/>
                    <a:lstStyle/>
                    <a:p>
                      <a:pPr algn="ctr"/>
                      <a:endParaRPr lang="es-MX" sz="1600" dirty="0"/>
                    </a:p>
                  </a:txBody>
                  <a:tcPr anchor="ctr"/>
                </a:tc>
                <a:tc>
                  <a:txBody>
                    <a:bodyPr/>
                    <a:lstStyle/>
                    <a:p>
                      <a:pPr algn="ctr"/>
                      <a:r>
                        <a:rPr lang="es-MX" sz="1600" dirty="0"/>
                        <a:t>49</a:t>
                      </a:r>
                    </a:p>
                  </a:txBody>
                  <a:tcPr anchor="ctr"/>
                </a:tc>
                <a:extLst>
                  <a:ext uri="{0D108BD9-81ED-4DB2-BD59-A6C34878D82A}">
                    <a16:rowId xmlns="" xmlns:a16="http://schemas.microsoft.com/office/drawing/2014/main" val="10003"/>
                  </a:ext>
                </a:extLst>
              </a:tr>
              <a:tr h="288758">
                <a:tc>
                  <a:txBody>
                    <a:bodyPr/>
                    <a:lstStyle/>
                    <a:p>
                      <a:pPr algn="ctr"/>
                      <a:r>
                        <a:rPr lang="es-MX" sz="1600" dirty="0"/>
                        <a:t>2018</a:t>
                      </a:r>
                    </a:p>
                  </a:txBody>
                  <a:tcPr anchor="ctr"/>
                </a:tc>
                <a:tc>
                  <a:txBody>
                    <a:bodyPr/>
                    <a:lstStyle/>
                    <a:p>
                      <a:pPr algn="ctr"/>
                      <a:endParaRPr lang="es-MX" sz="1600" dirty="0"/>
                    </a:p>
                  </a:txBody>
                  <a:tcPr anchor="ctr"/>
                </a:tc>
                <a:tc>
                  <a:txBody>
                    <a:bodyPr/>
                    <a:lstStyle/>
                    <a:p>
                      <a:pPr algn="ctr"/>
                      <a:r>
                        <a:rPr lang="es-MX" sz="1600" dirty="0"/>
                        <a:t>13</a:t>
                      </a:r>
                    </a:p>
                  </a:txBody>
                  <a:tcPr anchor="ctr"/>
                </a:tc>
                <a:tc>
                  <a:txBody>
                    <a:bodyPr/>
                    <a:lstStyle/>
                    <a:p>
                      <a:pPr algn="ctr"/>
                      <a:r>
                        <a:rPr lang="es-MX" sz="1600" dirty="0"/>
                        <a:t>1</a:t>
                      </a:r>
                    </a:p>
                  </a:txBody>
                  <a:tcPr anchor="ctr"/>
                </a:tc>
                <a:tc>
                  <a:txBody>
                    <a:bodyPr/>
                    <a:lstStyle/>
                    <a:p>
                      <a:pPr algn="ctr"/>
                      <a:r>
                        <a:rPr lang="es-MX" sz="1600" dirty="0"/>
                        <a:t>42</a:t>
                      </a:r>
                    </a:p>
                  </a:txBody>
                  <a:tcPr anchor="ctr"/>
                </a:tc>
                <a:tc>
                  <a:txBody>
                    <a:bodyPr/>
                    <a:lstStyle/>
                    <a:p>
                      <a:pPr algn="ctr"/>
                      <a:endParaRPr lang="es-MX" sz="1600" dirty="0"/>
                    </a:p>
                  </a:txBody>
                  <a:tcPr anchor="ctr"/>
                </a:tc>
                <a:tc>
                  <a:txBody>
                    <a:bodyPr/>
                    <a:lstStyle/>
                    <a:p>
                      <a:pPr algn="ctr"/>
                      <a:r>
                        <a:rPr lang="es-MX" sz="1600" dirty="0"/>
                        <a:t>56</a:t>
                      </a:r>
                    </a:p>
                  </a:txBody>
                  <a:tcPr anchor="ctr"/>
                </a:tc>
                <a:extLst>
                  <a:ext uri="{0D108BD9-81ED-4DB2-BD59-A6C34878D82A}">
                    <a16:rowId xmlns="" xmlns:a16="http://schemas.microsoft.com/office/drawing/2014/main" val="10004"/>
                  </a:ext>
                </a:extLst>
              </a:tr>
              <a:tr h="471574">
                <a:tc>
                  <a:txBody>
                    <a:bodyPr/>
                    <a:lstStyle/>
                    <a:p>
                      <a:pPr algn="ctr"/>
                      <a:r>
                        <a:rPr lang="es-MX" sz="1600" dirty="0"/>
                        <a:t>Total</a:t>
                      </a:r>
                      <a:endParaRPr lang="es-MX" sz="1600" b="1" dirty="0"/>
                    </a:p>
                  </a:txBody>
                  <a:tcPr anchor="ctr"/>
                </a:tc>
                <a:tc>
                  <a:txBody>
                    <a:bodyPr/>
                    <a:lstStyle/>
                    <a:p>
                      <a:pPr algn="ctr"/>
                      <a:r>
                        <a:rPr lang="es-MX" sz="1600" dirty="0"/>
                        <a:t>10</a:t>
                      </a:r>
                    </a:p>
                  </a:txBody>
                  <a:tcPr anchor="ctr"/>
                </a:tc>
                <a:tc>
                  <a:txBody>
                    <a:bodyPr/>
                    <a:lstStyle/>
                    <a:p>
                      <a:pPr algn="ctr"/>
                      <a:r>
                        <a:rPr lang="es-MX" sz="1600" dirty="0"/>
                        <a:t>46</a:t>
                      </a:r>
                    </a:p>
                  </a:txBody>
                  <a:tcPr anchor="ctr"/>
                </a:tc>
                <a:tc>
                  <a:txBody>
                    <a:bodyPr/>
                    <a:lstStyle/>
                    <a:p>
                      <a:pPr algn="ctr"/>
                      <a:r>
                        <a:rPr lang="es-MX" sz="1600" dirty="0"/>
                        <a:t>11</a:t>
                      </a:r>
                    </a:p>
                  </a:txBody>
                  <a:tcPr anchor="ctr"/>
                </a:tc>
                <a:tc>
                  <a:txBody>
                    <a:bodyPr/>
                    <a:lstStyle/>
                    <a:p>
                      <a:pPr algn="ctr"/>
                      <a:r>
                        <a:rPr lang="es-MX" sz="1600" dirty="0"/>
                        <a:t>182</a:t>
                      </a:r>
                    </a:p>
                  </a:txBody>
                  <a:tcPr anchor="ctr"/>
                </a:tc>
                <a:tc>
                  <a:txBody>
                    <a:bodyPr/>
                    <a:lstStyle/>
                    <a:p>
                      <a:pPr algn="ctr"/>
                      <a:r>
                        <a:rPr lang="es-MX" sz="1600" dirty="0"/>
                        <a:t>20</a:t>
                      </a:r>
                    </a:p>
                  </a:txBody>
                  <a:tcPr anchor="ctr"/>
                </a:tc>
                <a:tc>
                  <a:txBody>
                    <a:bodyPr/>
                    <a:lstStyle/>
                    <a:p>
                      <a:pPr algn="ctr"/>
                      <a:r>
                        <a:rPr lang="es-MX" sz="2400" dirty="0">
                          <a:solidFill>
                            <a:srgbClr val="C00000"/>
                          </a:solidFill>
                        </a:rPr>
                        <a:t>269</a:t>
                      </a:r>
                      <a:endParaRPr lang="es-MX" sz="2400" b="1" dirty="0">
                        <a:solidFill>
                          <a:srgbClr val="C00000"/>
                        </a:solidFill>
                      </a:endParaRPr>
                    </a:p>
                  </a:txBody>
                  <a:tcPr anchor="ctr"/>
                </a:tc>
                <a:extLst>
                  <a:ext uri="{0D108BD9-81ED-4DB2-BD59-A6C34878D82A}">
                    <a16:rowId xmlns="" xmlns:a16="http://schemas.microsoft.com/office/drawing/2014/main" val="10005"/>
                  </a:ext>
                </a:extLst>
              </a:tr>
            </a:tbl>
          </a:graphicData>
        </a:graphic>
      </p:graphicFrame>
      <p:pic>
        <p:nvPicPr>
          <p:cNvPr id="8" name="Imagen 7">
            <a:extLst>
              <a:ext uri="{FF2B5EF4-FFF2-40B4-BE49-F238E27FC236}">
                <a16:creationId xmlns="" xmlns:a16="http://schemas.microsoft.com/office/drawing/2014/main" id="{6E0FD10D-0C4E-4FAE-86B8-2BA4D74E6B0D}"/>
              </a:ext>
            </a:extLst>
          </p:cNvPr>
          <p:cNvPicPr>
            <a:picLocks noChangeAspect="1"/>
          </p:cNvPicPr>
          <p:nvPr/>
        </p:nvPicPr>
        <p:blipFill>
          <a:blip r:embed="rId2"/>
          <a:stretch>
            <a:fillRect/>
          </a:stretch>
        </p:blipFill>
        <p:spPr>
          <a:xfrm>
            <a:off x="119119" y="4118606"/>
            <a:ext cx="4133174" cy="2518804"/>
          </a:xfrm>
          <a:prstGeom prst="rect">
            <a:avLst/>
          </a:prstGeom>
        </p:spPr>
      </p:pic>
      <p:sp>
        <p:nvSpPr>
          <p:cNvPr id="9" name="CuadroTexto 8">
            <a:extLst>
              <a:ext uri="{FF2B5EF4-FFF2-40B4-BE49-F238E27FC236}">
                <a16:creationId xmlns="" xmlns:a16="http://schemas.microsoft.com/office/drawing/2014/main" id="{69C82B50-041D-49A8-AC67-13128ACA12FB}"/>
              </a:ext>
            </a:extLst>
          </p:cNvPr>
          <p:cNvSpPr txBox="1"/>
          <p:nvPr/>
        </p:nvSpPr>
        <p:spPr>
          <a:xfrm>
            <a:off x="2747614" y="4004783"/>
            <a:ext cx="2674585" cy="1015663"/>
          </a:xfrm>
          <a:prstGeom prst="rect">
            <a:avLst/>
          </a:prstGeom>
          <a:noFill/>
        </p:spPr>
        <p:txBody>
          <a:bodyPr wrap="square" rtlCol="0">
            <a:spAutoFit/>
          </a:bodyPr>
          <a:lstStyle/>
          <a:p>
            <a:pPr algn="ctr"/>
            <a:r>
              <a:rPr lang="es-MX" sz="2000" b="1" dirty="0">
                <a:solidFill>
                  <a:srgbClr val="C00000"/>
                </a:solidFill>
              </a:rPr>
              <a:t>30 %</a:t>
            </a:r>
          </a:p>
          <a:p>
            <a:pPr algn="ctr"/>
            <a:r>
              <a:rPr lang="es-MX" sz="2000" b="1" dirty="0">
                <a:solidFill>
                  <a:srgbClr val="C00000"/>
                </a:solidFill>
              </a:rPr>
              <a:t>Preparadoras de alimentos certificadas</a:t>
            </a:r>
          </a:p>
        </p:txBody>
      </p:sp>
      <p:grpSp>
        <p:nvGrpSpPr>
          <p:cNvPr id="23" name="Grupo 22">
            <a:extLst>
              <a:ext uri="{FF2B5EF4-FFF2-40B4-BE49-F238E27FC236}">
                <a16:creationId xmlns="" xmlns:a16="http://schemas.microsoft.com/office/drawing/2014/main" id="{7B16525F-13D2-4C0D-9325-C19F11E6A226}"/>
              </a:ext>
            </a:extLst>
          </p:cNvPr>
          <p:cNvGrpSpPr/>
          <p:nvPr/>
        </p:nvGrpSpPr>
        <p:grpSpPr>
          <a:xfrm>
            <a:off x="5689048" y="4294079"/>
            <a:ext cx="3148138" cy="2167858"/>
            <a:chOff x="5344062" y="4278273"/>
            <a:chExt cx="3843507" cy="2532418"/>
          </a:xfrm>
        </p:grpSpPr>
        <p:pic>
          <p:nvPicPr>
            <p:cNvPr id="11" name="Imagen 10">
              <a:extLst>
                <a:ext uri="{FF2B5EF4-FFF2-40B4-BE49-F238E27FC236}">
                  <a16:creationId xmlns="" xmlns:a16="http://schemas.microsoft.com/office/drawing/2014/main" id="{B61B30CE-0366-4FC8-BAEB-651EBBB4E057}"/>
                </a:ext>
              </a:extLst>
            </p:cNvPr>
            <p:cNvPicPr>
              <a:picLocks noChangeAspect="1"/>
            </p:cNvPicPr>
            <p:nvPr/>
          </p:nvPicPr>
          <p:blipFill>
            <a:blip r:embed="rId3"/>
            <a:stretch>
              <a:fillRect/>
            </a:stretch>
          </p:blipFill>
          <p:spPr>
            <a:xfrm>
              <a:off x="5344062" y="4278273"/>
              <a:ext cx="1940111" cy="1293407"/>
            </a:xfrm>
            <a:prstGeom prst="rect">
              <a:avLst/>
            </a:prstGeom>
          </p:spPr>
        </p:pic>
        <p:pic>
          <p:nvPicPr>
            <p:cNvPr id="13" name="Imagen 12">
              <a:extLst>
                <a:ext uri="{FF2B5EF4-FFF2-40B4-BE49-F238E27FC236}">
                  <a16:creationId xmlns="" xmlns:a16="http://schemas.microsoft.com/office/drawing/2014/main" id="{F389AF80-E25E-4344-A899-1D61F9A51FBF}"/>
                </a:ext>
              </a:extLst>
            </p:cNvPr>
            <p:cNvPicPr>
              <a:picLocks noChangeAspect="1"/>
            </p:cNvPicPr>
            <p:nvPr/>
          </p:nvPicPr>
          <p:blipFill>
            <a:blip r:embed="rId4"/>
            <a:stretch>
              <a:fillRect/>
            </a:stretch>
          </p:blipFill>
          <p:spPr>
            <a:xfrm>
              <a:off x="5344063" y="5515952"/>
              <a:ext cx="1940111" cy="1293407"/>
            </a:xfrm>
            <a:prstGeom prst="rect">
              <a:avLst/>
            </a:prstGeom>
          </p:spPr>
        </p:pic>
        <p:pic>
          <p:nvPicPr>
            <p:cNvPr id="15" name="Imagen 14">
              <a:extLst>
                <a:ext uri="{FF2B5EF4-FFF2-40B4-BE49-F238E27FC236}">
                  <a16:creationId xmlns="" xmlns:a16="http://schemas.microsoft.com/office/drawing/2014/main" id="{B714459F-AD2D-4162-A178-A444F85B8523}"/>
                </a:ext>
              </a:extLst>
            </p:cNvPr>
            <p:cNvPicPr>
              <a:picLocks noChangeAspect="1"/>
            </p:cNvPicPr>
            <p:nvPr/>
          </p:nvPicPr>
          <p:blipFill>
            <a:blip r:embed="rId5"/>
            <a:stretch>
              <a:fillRect/>
            </a:stretch>
          </p:blipFill>
          <p:spPr>
            <a:xfrm>
              <a:off x="7247458" y="5522320"/>
              <a:ext cx="1940111" cy="1288371"/>
            </a:xfrm>
            <a:prstGeom prst="rect">
              <a:avLst/>
            </a:prstGeom>
          </p:spPr>
        </p:pic>
        <p:pic>
          <p:nvPicPr>
            <p:cNvPr id="17" name="Imagen 16">
              <a:extLst>
                <a:ext uri="{FF2B5EF4-FFF2-40B4-BE49-F238E27FC236}">
                  <a16:creationId xmlns="" xmlns:a16="http://schemas.microsoft.com/office/drawing/2014/main" id="{EAF9A916-18E7-4826-B141-E29D314E000B}"/>
                </a:ext>
              </a:extLst>
            </p:cNvPr>
            <p:cNvPicPr>
              <a:picLocks noChangeAspect="1"/>
            </p:cNvPicPr>
            <p:nvPr/>
          </p:nvPicPr>
          <p:blipFill>
            <a:blip r:embed="rId6"/>
            <a:stretch>
              <a:fillRect/>
            </a:stretch>
          </p:blipFill>
          <p:spPr>
            <a:xfrm>
              <a:off x="7247458" y="4288973"/>
              <a:ext cx="1940111" cy="1221315"/>
            </a:xfrm>
            <a:prstGeom prst="rect">
              <a:avLst/>
            </a:prstGeom>
          </p:spPr>
        </p:pic>
        <p:cxnSp>
          <p:nvCxnSpPr>
            <p:cNvPr id="19" name="Conector recto 18">
              <a:extLst>
                <a:ext uri="{FF2B5EF4-FFF2-40B4-BE49-F238E27FC236}">
                  <a16:creationId xmlns="" xmlns:a16="http://schemas.microsoft.com/office/drawing/2014/main" id="{FC0BB9F6-4DEF-4305-9276-1CF5108CB147}"/>
                </a:ext>
              </a:extLst>
            </p:cNvPr>
            <p:cNvCxnSpPr>
              <a:cxnSpLocks/>
            </p:cNvCxnSpPr>
            <p:nvPr/>
          </p:nvCxnSpPr>
          <p:spPr>
            <a:xfrm>
              <a:off x="7247458" y="4288973"/>
              <a:ext cx="0" cy="252171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Conector recto 21">
              <a:extLst>
                <a:ext uri="{FF2B5EF4-FFF2-40B4-BE49-F238E27FC236}">
                  <a16:creationId xmlns="" xmlns:a16="http://schemas.microsoft.com/office/drawing/2014/main" id="{3181DA02-876C-4952-93A3-AB3BBFA10A49}"/>
                </a:ext>
              </a:extLst>
            </p:cNvPr>
            <p:cNvCxnSpPr/>
            <p:nvPr/>
          </p:nvCxnSpPr>
          <p:spPr>
            <a:xfrm>
              <a:off x="5344062" y="5510288"/>
              <a:ext cx="3843507"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82536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AB38D45F-C3B8-432F-ACB6-5A02BFBE0BE5}"/>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847" b="95113" l="9907" r="89950">
                        <a14:foregroundMark x1="57215" y1="14943" x2="56914" y2="6590"/>
                        <a14:foregroundMark x1="60939" y1="5689" x2="69419" y2="3029"/>
                        <a14:foregroundMark x1="56927" y1="6947" x2="59242" y2="6221"/>
                        <a14:foregroundMark x1="69419" y1="3029" x2="77798" y2="4454"/>
                        <a14:foregroundMark x1="83934" y1="6684" x2="86243" y2="8341"/>
                        <a14:foregroundMark x1="82545" y1="19464" x2="80187" y2="20194"/>
                        <a14:foregroundMark x1="78033" y1="4847" x2="87971" y2="9733"/>
                        <a14:foregroundMark x1="87366" y1="10835" x2="87724" y2="9693"/>
                        <a14:foregroundMark x1="88083" y1="10703" x2="81622" y2="19588"/>
                        <a14:foregroundMark x1="64393" y1="32512" x2="67624" y2="32108"/>
                        <a14:foregroundMark x1="56856" y1="89701" x2="46016" y2="93619"/>
                        <a14:foregroundMark x1="46016" y1="93619" x2="56427" y2="95130"/>
                        <a14:foregroundMark x1="63161" y1="93458" x2="66690" y2="91504"/>
                        <a14:foregroundMark x1="66920" y1="89058" x2="65829" y2="87884"/>
                        <a14:foregroundMark x1="56138" y1="91519" x2="65111" y2="90711"/>
                        <a14:foregroundMark x1="48887" y1="91317" x2="58735" y2="94592"/>
                        <a14:foregroundMark x1="61911" y1="93523" x2="66334" y2="89152"/>
                        <a14:foregroundMark x1="45657" y1="73344" x2="46016" y2="81422"/>
                        <a14:foregroundMark x1="46016" y1="81422" x2="56856" y2="85420"/>
                        <a14:foregroundMark x1="56856" y1="85420" x2="55061" y2="75969"/>
                        <a14:foregroundMark x1="26044" y1="88707" x2="27273" y2="88210"/>
                        <a14:foregroundMark x1="25061" y1="87997" x2="39558" y2="89276"/>
                        <a14:foregroundMark x1="39558" y1="89276" x2="47789" y2="81960"/>
                        <a14:foregroundMark x1="47789" y1="81960" x2="46806" y2="79830"/>
                        <a14:backgroundMark x1="75520" y1="2827" x2="87078" y2="7027"/>
                        <a14:backgroundMark x1="88561" y1="11859" x2="89447" y2="14742"/>
                        <a14:backgroundMark x1="88002" y1="10037" x2="88166" y2="10572"/>
                        <a14:backgroundMark x1="87078" y1="7027" x2="87572" y2="8635"/>
                        <a14:backgroundMark x1="89447" y1="14742" x2="89100" y2="15043"/>
                        <a14:backgroundMark x1="83208" y1="22421" x2="88083" y2="32108"/>
                        <a14:backgroundMark x1="88317" y1="10596" x2="88586" y2="10057"/>
                        <a14:backgroundMark x1="81622" y1="24031" x2="82154" y2="22963"/>
                        <a14:backgroundMark x1="87878" y1="9435" x2="84494" y2="6462"/>
                        <a14:backgroundMark x1="88586" y1="10057" x2="87966" y2="9513"/>
                        <a14:backgroundMark x1="88061" y1="13503" x2="89270" y2="11312"/>
                        <a14:backgroundMark x1="84655" y1="19678" x2="87318" y2="14851"/>
                        <a14:backgroundMark x1="82699" y1="23223" x2="84152" y2="20590"/>
                        <a14:backgroundMark x1="86605" y1="14549" x2="81622" y2="23627"/>
                        <a14:backgroundMark x1="89160" y1="9895" x2="88649" y2="10826"/>
                        <a14:backgroundMark x1="88083" y1="13328" x2="90596" y2="19790"/>
                        <a14:backgroundMark x1="86289" y1="19184" x2="91673" y2="15347"/>
                        <a14:backgroundMark x1="87006" y1="18174" x2="88083" y2="14742"/>
                        <a14:backgroundMark x1="87006" y1="16559" x2="85571" y2="19386"/>
                        <a14:backgroundMark x1="90237" y1="11107" x2="87365" y2="18982"/>
                        <a14:backgroundMark x1="50538" y1="97658" x2="51543" y2="97456"/>
                        <a14:backgroundMark x1="55564" y1="95638" x2="66260" y2="95275"/>
                        <a14:backgroundMark x1="56856" y1="95275" x2="56856" y2="95275"/>
                        <a14:backgroundMark x1="61594" y1="94911" x2="61594" y2="94911"/>
                        <a14:backgroundMark x1="55276" y1="96931" x2="59081" y2="95477"/>
                        <a14:backgroundMark x1="63460" y1="94548" x2="63460" y2="94548"/>
                        <a14:backgroundMark x1="54989" y1="95840" x2="54989" y2="95840"/>
                        <a14:backgroundMark x1="62814" y1="94911" x2="62814" y2="94911"/>
                        <a14:backgroundMark x1="62814" y1="94750" x2="62814" y2="94750"/>
                        <a14:backgroundMark x1="56066" y1="95477" x2="61737" y2="95032"/>
                        <a14:backgroundMark x1="56425" y1="95153" x2="56425" y2="95153"/>
                        <a14:backgroundMark x1="60660" y1="94548" x2="60660" y2="94548"/>
                        <a14:backgroundMark x1="60302" y1="94426" x2="60302" y2="94426"/>
                        <a14:backgroundMark x1="60660" y1="94426" x2="62096" y2="94346"/>
                        <a14:backgroundMark x1="59081" y1="94628" x2="59081" y2="94628"/>
                        <a14:backgroundMark x1="58363" y1="94952" x2="64537" y2="94426"/>
                        <a14:backgroundMark x1="67193" y1="89015" x2="68270" y2="91074"/>
                        <a14:backgroundMark x1="68055" y1="89863" x2="68055" y2="89863"/>
                        <a14:backgroundMark x1="68413" y1="90751" x2="68413" y2="91155"/>
                        <a14:backgroundMark x1="68413" y1="91276" x2="68413" y2="91882"/>
                        <a14:backgroundMark x1="67337" y1="94023" x2="67337" y2="94023"/>
                        <a14:backgroundMark x1="68629" y1="93094" x2="68629" y2="93094"/>
                        <a14:backgroundMark x1="68772" y1="92407" x2="68772" y2="92084"/>
                        <a14:backgroundMark x1="68270" y1="91074" x2="68270" y2="91074"/>
                        <a14:backgroundMark x1="69490" y1="93094" x2="69490" y2="93094"/>
                        <a14:backgroundMark x1="69490" y1="92892" x2="68270" y2="91357"/>
                        <a14:backgroundMark x1="67911" y1="91155" x2="67911" y2="91155"/>
                        <a14:backgroundMark x1="69993" y1="93619" x2="68413" y2="90670"/>
                        <a14:backgroundMark x1="68055" y1="89418" x2="68055" y2="89418"/>
                        <a14:backgroundMark x1="68055" y1="89418" x2="68772" y2="92286"/>
                        <a14:backgroundMark x1="67911" y1="90670" x2="67911" y2="92003"/>
                        <a14:backgroundMark x1="68270" y1="90953" x2="67696" y2="90670"/>
                        <a14:backgroundMark x1="23044" y1="35420" x2="27997" y2="31947"/>
                        <a14:backgroundMark x1="31658" y1="32553" x2="34314" y2="32553"/>
                        <a14:backgroundMark x1="58363" y1="6139" x2="59440" y2="5937"/>
                        <a14:backgroundMark x1="59440" y1="5937" x2="61522" y2="4200"/>
                        <a14:backgroundMark x1="60302" y1="5210" x2="61522" y2="3756"/>
                        <a14:backgroundMark x1="61737" y1="3877" x2="66619" y2="2746"/>
                        <a14:backgroundMark x1="56066" y1="7431" x2="58363" y2="6139"/>
                        <a14:backgroundMark x1="56927" y1="6220" x2="56569" y2="7229"/>
                        <a14:backgroundMark x1="59081" y1="6018" x2="63460" y2="3958"/>
                        <a14:backgroundMark x1="59584" y1="5937" x2="64178" y2="3756"/>
                        <a14:backgroundMark x1="60302" y1="5937" x2="60302" y2="5937"/>
                        <a14:backgroundMark x1="60302" y1="5937" x2="62240" y2="5008"/>
                        <a14:backgroundMark x1="59799" y1="5816" x2="61522" y2="5089"/>
                        <a14:backgroundMark x1="61378" y1="5412" x2="64896" y2="3877"/>
                        <a14:backgroundMark x1="60804" y1="94225" x2="60804" y2="94225"/>
                        <a14:backgroundMark x1="63317" y1="93619" x2="63317" y2="93619"/>
                        <a14:backgroundMark x1="61378" y1="93942" x2="62096" y2="93942"/>
                        <a14:backgroundMark x1="60660" y1="94144" x2="64537" y2="93942"/>
                        <a14:backgroundMark x1="21007" y1="80043" x2="21007" y2="80043"/>
                        <a14:backgroundMark x1="21007" y1="80043" x2="23587" y2="89986"/>
                        <a14:backgroundMark x1="21622" y1="79830" x2="21622" y2="8963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339752" y="908720"/>
            <a:ext cx="3384376" cy="5853399"/>
          </a:xfrm>
          <a:prstGeom prst="rect">
            <a:avLst/>
          </a:prstGeom>
        </p:spPr>
      </p:pic>
      <p:pic>
        <p:nvPicPr>
          <p:cNvPr id="12" name="Imagen 11">
            <a:extLst>
              <a:ext uri="{FF2B5EF4-FFF2-40B4-BE49-F238E27FC236}">
                <a16:creationId xmlns="" xmlns:a16="http://schemas.microsoft.com/office/drawing/2014/main" id="{390A8DF3-A5FF-4401-BBFD-784E7B86712E}"/>
              </a:ext>
            </a:extLst>
          </p:cNvPr>
          <p:cNvPicPr>
            <a:picLocks noChangeAspect="1"/>
          </p:cNvPicPr>
          <p:nvPr/>
        </p:nvPicPr>
        <p:blipFill rotWithShape="1">
          <a:blip r:embed="rId4"/>
          <a:srcRect l="6340" t="15412" r="8639" b="25294"/>
          <a:stretch/>
        </p:blipFill>
        <p:spPr>
          <a:xfrm rot="386329">
            <a:off x="3032829" y="2962935"/>
            <a:ext cx="1998221" cy="6480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CuadroTexto 12">
            <a:extLst>
              <a:ext uri="{FF2B5EF4-FFF2-40B4-BE49-F238E27FC236}">
                <a16:creationId xmlns="" xmlns:a16="http://schemas.microsoft.com/office/drawing/2014/main" id="{B26EB977-B8DB-437C-BB3D-BF259448760B}"/>
              </a:ext>
            </a:extLst>
          </p:cNvPr>
          <p:cNvSpPr txBox="1"/>
          <p:nvPr/>
        </p:nvSpPr>
        <p:spPr>
          <a:xfrm>
            <a:off x="5024159" y="5907925"/>
            <a:ext cx="3981411" cy="830997"/>
          </a:xfrm>
          <a:prstGeom prst="rect">
            <a:avLst/>
          </a:prstGeom>
          <a:noFill/>
        </p:spPr>
        <p:txBody>
          <a:bodyPr wrap="none" rtlCol="0">
            <a:spAutoFit/>
          </a:bodyPr>
          <a:lstStyle/>
          <a:p>
            <a:pPr algn="ctr"/>
            <a:r>
              <a:rPr lang="es-MX" sz="2400" dirty="0"/>
              <a:t>Red de Alimentación</a:t>
            </a:r>
          </a:p>
          <a:p>
            <a:pPr algn="ctr"/>
            <a:r>
              <a:rPr lang="es-MX" sz="2400" b="1" dirty="0">
                <a:solidFill>
                  <a:srgbClr val="C00000"/>
                </a:solidFill>
              </a:rPr>
              <a:t>red.alimentacion@dif.gob.mx</a:t>
            </a:r>
          </a:p>
        </p:txBody>
      </p:sp>
    </p:spTree>
    <p:extLst>
      <p:ext uri="{BB962C8B-B14F-4D97-AF65-F5344CB8AC3E}">
        <p14:creationId xmlns:p14="http://schemas.microsoft.com/office/powerpoint/2010/main" val="3756996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59774" y="843632"/>
            <a:ext cx="4004559" cy="461665"/>
          </a:xfrm>
          <a:prstGeom prst="rect">
            <a:avLst/>
          </a:prstGeom>
        </p:spPr>
        <p:txBody>
          <a:bodyPr wrap="none">
            <a:spAutoFit/>
          </a:bodyPr>
          <a:lstStyle/>
          <a:p>
            <a:pPr algn="ctr"/>
            <a:r>
              <a:rPr lang="es-MX" sz="2400" b="1" dirty="0">
                <a:solidFill>
                  <a:srgbClr val="C00000"/>
                </a:solidFill>
                <a:latin typeface="+mj-lt"/>
                <a:ea typeface="Calibri" panose="020F0502020204030204" pitchFamily="34" charset="0"/>
                <a:cs typeface="Times New Roman" panose="02020603050405020304" pitchFamily="18" charset="0"/>
              </a:rPr>
              <a:t>Calendario entrega de informes</a:t>
            </a:r>
          </a:p>
        </p:txBody>
      </p:sp>
      <p:graphicFrame>
        <p:nvGraphicFramePr>
          <p:cNvPr id="5" name="Objeto 4">
            <a:extLst>
              <a:ext uri="{FF2B5EF4-FFF2-40B4-BE49-F238E27FC236}">
                <a16:creationId xmlns="" xmlns:a16="http://schemas.microsoft.com/office/drawing/2014/main" id="{64DB5208-86C5-4B42-946E-143582B19EFE}"/>
              </a:ext>
            </a:extLst>
          </p:cNvPr>
          <p:cNvGraphicFramePr>
            <a:graphicFrameLocks noChangeAspect="1"/>
          </p:cNvGraphicFramePr>
          <p:nvPr>
            <p:extLst>
              <p:ext uri="{D42A27DB-BD31-4B8C-83A1-F6EECF244321}">
                <p14:modId xmlns:p14="http://schemas.microsoft.com/office/powerpoint/2010/main" val="422656378"/>
              </p:ext>
            </p:extLst>
          </p:nvPr>
        </p:nvGraphicFramePr>
        <p:xfrm>
          <a:off x="766763" y="1304925"/>
          <a:ext cx="7581900" cy="5640388"/>
        </p:xfrm>
        <a:graphic>
          <a:graphicData uri="http://schemas.openxmlformats.org/presentationml/2006/ole">
            <mc:AlternateContent xmlns:mc="http://schemas.openxmlformats.org/markup-compatibility/2006">
              <mc:Choice xmlns:v="urn:schemas-microsoft-com:vml" Requires="v">
                <p:oleObj spid="_x0000_s1063" name="Documento" r:id="rId4" imgW="6248400" imgH="4965700" progId="Word.Document.12">
                  <p:embed/>
                </p:oleObj>
              </mc:Choice>
              <mc:Fallback>
                <p:oleObj name="Documento" r:id="rId4" imgW="6248400" imgH="4965700" progId="Word.Document.12">
                  <p:embed/>
                  <p:pic>
                    <p:nvPicPr>
                      <p:cNvPr id="7" name="Objeto 6"/>
                      <p:cNvPicPr/>
                      <p:nvPr/>
                    </p:nvPicPr>
                    <p:blipFill>
                      <a:blip r:embed="rId5"/>
                      <a:stretch>
                        <a:fillRect/>
                      </a:stretch>
                    </p:blipFill>
                    <p:spPr>
                      <a:xfrm>
                        <a:off x="766763" y="1304925"/>
                        <a:ext cx="7581900" cy="5640388"/>
                      </a:xfrm>
                      <a:prstGeom prst="rect">
                        <a:avLst/>
                      </a:prstGeom>
                    </p:spPr>
                  </p:pic>
                </p:oleObj>
              </mc:Fallback>
            </mc:AlternateContent>
          </a:graphicData>
        </a:graphic>
      </p:graphicFrame>
    </p:spTree>
    <p:extLst>
      <p:ext uri="{BB962C8B-B14F-4D97-AF65-F5344CB8AC3E}">
        <p14:creationId xmlns:p14="http://schemas.microsoft.com/office/powerpoint/2010/main" val="3395130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042499" y="495648"/>
            <a:ext cx="4968552" cy="706090"/>
          </a:xfrm>
          <a:prstGeom prst="rect">
            <a:avLst/>
          </a:prstGeom>
        </p:spPr>
        <p:txBody>
          <a:bodyPr anchor="b"/>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es-MX"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Contactos:</a:t>
            </a:r>
          </a:p>
        </p:txBody>
      </p:sp>
      <p:sp>
        <p:nvSpPr>
          <p:cNvPr id="5" name="Rectángulo 4"/>
          <p:cNvSpPr/>
          <p:nvPr/>
        </p:nvSpPr>
        <p:spPr>
          <a:xfrm>
            <a:off x="234929" y="1155550"/>
            <a:ext cx="4176464" cy="2308324"/>
          </a:xfrm>
          <a:prstGeom prst="rect">
            <a:avLst/>
          </a:prstGeom>
          <a:solidFill>
            <a:schemeClr val="bg1"/>
          </a:solidFill>
          <a:ln>
            <a:solidFill>
              <a:schemeClr val="tx1">
                <a:lumMod val="65000"/>
                <a:lumOff val="35000"/>
              </a:schemeClr>
            </a:solidFill>
          </a:ln>
        </p:spPr>
        <p:style>
          <a:lnRef idx="2">
            <a:schemeClr val="dk1"/>
          </a:lnRef>
          <a:fillRef idx="1001">
            <a:schemeClr val="lt2"/>
          </a:fillRef>
          <a:effectRef idx="0">
            <a:schemeClr val="dk1"/>
          </a:effectRef>
          <a:fontRef idx="minor">
            <a:schemeClr val="dk1"/>
          </a:fontRef>
        </p:style>
        <p:txBody>
          <a:bodyPr wrap="square">
            <a:spAutoFit/>
          </a:bodyPr>
          <a:lstStyle/>
          <a:p>
            <a:pPr algn="ctr"/>
            <a:r>
              <a:rPr lang="es-MX" b="1" dirty="0"/>
              <a:t>Dirección de Atención Alimentaria</a:t>
            </a:r>
          </a:p>
          <a:p>
            <a:endParaRPr lang="es-MX" dirty="0"/>
          </a:p>
          <a:p>
            <a:r>
              <a:rPr lang="es-MX" dirty="0">
                <a:solidFill>
                  <a:srgbClr val="C00000"/>
                </a:solidFill>
              </a:rPr>
              <a:t>LIC. DANIELA PRIETO ARMENDARIZ</a:t>
            </a:r>
          </a:p>
          <a:p>
            <a:r>
              <a:rPr lang="es-MX" dirty="0"/>
              <a:t>Correo electrónico: 	dprieto@dif.gob.mx</a:t>
            </a:r>
          </a:p>
          <a:p>
            <a:endParaRPr lang="es-MX" dirty="0"/>
          </a:p>
          <a:p>
            <a:r>
              <a:rPr lang="es-MX" dirty="0"/>
              <a:t>Teléfono: 	01 (55) 30.03.22.00  Ext. 7440</a:t>
            </a:r>
          </a:p>
          <a:p>
            <a:r>
              <a:rPr lang="es-MX" dirty="0"/>
              <a:t>	Directo: 01 (55) 30.03.22.18</a:t>
            </a:r>
          </a:p>
        </p:txBody>
      </p:sp>
      <p:sp>
        <p:nvSpPr>
          <p:cNvPr id="6" name="Rectángulo 5"/>
          <p:cNvSpPr/>
          <p:nvPr/>
        </p:nvSpPr>
        <p:spPr>
          <a:xfrm>
            <a:off x="234929" y="3665847"/>
            <a:ext cx="4176464" cy="2308324"/>
          </a:xfrm>
          <a:prstGeom prst="rect">
            <a:avLst/>
          </a:prstGeom>
          <a:solidFill>
            <a:schemeClr val="bg1"/>
          </a:solidFill>
          <a:ln>
            <a:solidFill>
              <a:schemeClr val="tx1">
                <a:lumMod val="65000"/>
                <a:lumOff val="35000"/>
              </a:schemeClr>
            </a:solidFill>
          </a:ln>
        </p:spPr>
        <p:style>
          <a:lnRef idx="2">
            <a:schemeClr val="dk1"/>
          </a:lnRef>
          <a:fillRef idx="1001">
            <a:schemeClr val="lt2"/>
          </a:fillRef>
          <a:effectRef idx="0">
            <a:schemeClr val="dk1"/>
          </a:effectRef>
          <a:fontRef idx="minor">
            <a:schemeClr val="dk1"/>
          </a:fontRef>
        </p:style>
        <p:txBody>
          <a:bodyPr wrap="square">
            <a:spAutoFit/>
          </a:bodyPr>
          <a:lstStyle/>
          <a:p>
            <a:r>
              <a:rPr lang="es-MX" b="1" dirty="0"/>
              <a:t>Subdirección de Normatividad y Control de Programas Alimentarios</a:t>
            </a:r>
          </a:p>
          <a:p>
            <a:endParaRPr lang="es-MX" b="1" dirty="0"/>
          </a:p>
          <a:p>
            <a:r>
              <a:rPr lang="es-MX" dirty="0">
                <a:solidFill>
                  <a:srgbClr val="C00000"/>
                </a:solidFill>
              </a:rPr>
              <a:t>Q.A. IRALDA HERNÁNDEZ LÓPEZ</a:t>
            </a:r>
          </a:p>
          <a:p>
            <a:r>
              <a:rPr lang="es-MX" dirty="0"/>
              <a:t>Correo electrónico: 	irhernandez@dif.gob.mx </a:t>
            </a:r>
          </a:p>
          <a:p>
            <a:endParaRPr lang="es-MX" dirty="0"/>
          </a:p>
          <a:p>
            <a:r>
              <a:rPr lang="es-MX" dirty="0"/>
              <a:t>Teléfono: 	01 (55) 30.03.22.00 Ext. 1601	</a:t>
            </a:r>
          </a:p>
        </p:txBody>
      </p:sp>
      <p:sp>
        <p:nvSpPr>
          <p:cNvPr id="7" name="Rectángulo 6"/>
          <p:cNvSpPr/>
          <p:nvPr/>
        </p:nvSpPr>
        <p:spPr>
          <a:xfrm>
            <a:off x="4771433" y="1155550"/>
            <a:ext cx="4193303" cy="2308324"/>
          </a:xfrm>
          <a:prstGeom prst="rect">
            <a:avLst/>
          </a:prstGeom>
          <a:solidFill>
            <a:schemeClr val="bg1"/>
          </a:solidFill>
          <a:ln>
            <a:solidFill>
              <a:schemeClr val="tx1">
                <a:lumMod val="65000"/>
                <a:lumOff val="35000"/>
              </a:schemeClr>
            </a:solidFill>
          </a:ln>
        </p:spPr>
        <p:style>
          <a:lnRef idx="2">
            <a:schemeClr val="dk1"/>
          </a:lnRef>
          <a:fillRef idx="1001">
            <a:schemeClr val="lt2"/>
          </a:fillRef>
          <a:effectRef idx="0">
            <a:schemeClr val="dk1"/>
          </a:effectRef>
          <a:fontRef idx="minor">
            <a:schemeClr val="dk1"/>
          </a:fontRef>
        </p:style>
        <p:txBody>
          <a:bodyPr wrap="square">
            <a:spAutoFit/>
          </a:bodyPr>
          <a:lstStyle/>
          <a:p>
            <a:pPr algn="ctr"/>
            <a:r>
              <a:rPr lang="es-MX" b="1" dirty="0"/>
              <a:t>Subdirección de Aseguramiento de la Calidad Alimentaria</a:t>
            </a:r>
          </a:p>
          <a:p>
            <a:endParaRPr lang="es-MX" dirty="0"/>
          </a:p>
          <a:p>
            <a:r>
              <a:rPr lang="es-MX" dirty="0">
                <a:solidFill>
                  <a:srgbClr val="C00000"/>
                </a:solidFill>
              </a:rPr>
              <a:t>LIC. ANDREA MAIREÉ GÁMEZ GONZÁLEZ</a:t>
            </a:r>
          </a:p>
          <a:p>
            <a:r>
              <a:rPr lang="es-MX" dirty="0"/>
              <a:t>Correo electrónico: 	agamez@dif.gob.mx </a:t>
            </a:r>
          </a:p>
          <a:p>
            <a:endParaRPr lang="es-MX" dirty="0"/>
          </a:p>
          <a:p>
            <a:r>
              <a:rPr lang="es-MX" dirty="0"/>
              <a:t>Teléfono: 	01 (55) 30.03.22.00   Ext. 4123</a:t>
            </a:r>
          </a:p>
        </p:txBody>
      </p:sp>
      <p:sp>
        <p:nvSpPr>
          <p:cNvPr id="8" name="Rectángulo 7"/>
          <p:cNvSpPr/>
          <p:nvPr/>
        </p:nvSpPr>
        <p:spPr>
          <a:xfrm>
            <a:off x="4771433" y="3662383"/>
            <a:ext cx="4193303" cy="2308324"/>
          </a:xfrm>
          <a:prstGeom prst="rect">
            <a:avLst/>
          </a:prstGeom>
          <a:solidFill>
            <a:schemeClr val="bg1"/>
          </a:solidFill>
          <a:ln>
            <a:solidFill>
              <a:schemeClr val="tx1">
                <a:lumMod val="65000"/>
                <a:lumOff val="35000"/>
              </a:schemeClr>
            </a:solidFill>
          </a:ln>
        </p:spPr>
        <p:style>
          <a:lnRef idx="2">
            <a:schemeClr val="dk1"/>
          </a:lnRef>
          <a:fillRef idx="1001">
            <a:schemeClr val="lt2"/>
          </a:fillRef>
          <a:effectRef idx="0">
            <a:schemeClr val="dk1"/>
          </a:effectRef>
          <a:fontRef idx="minor">
            <a:schemeClr val="dk1"/>
          </a:fontRef>
        </p:style>
        <p:txBody>
          <a:bodyPr wrap="square">
            <a:spAutoFit/>
          </a:bodyPr>
          <a:lstStyle/>
          <a:p>
            <a:r>
              <a:rPr lang="es-MX" b="1" dirty="0"/>
              <a:t>Subdirección de Orientación y Educación Alimentaria</a:t>
            </a:r>
          </a:p>
          <a:p>
            <a:endParaRPr lang="es-MX" dirty="0"/>
          </a:p>
          <a:p>
            <a:r>
              <a:rPr lang="es-MX" dirty="0">
                <a:solidFill>
                  <a:srgbClr val="C00000"/>
                </a:solidFill>
              </a:rPr>
              <a:t>MTS. LUZ ALEJANDRA LAGUNAS GARCÍA</a:t>
            </a:r>
          </a:p>
          <a:p>
            <a:r>
              <a:rPr lang="es-MX" dirty="0"/>
              <a:t>Correo electrónico: 	luz.lagunas@dif.gob.mx </a:t>
            </a:r>
          </a:p>
          <a:p>
            <a:endParaRPr lang="es-MX" dirty="0"/>
          </a:p>
          <a:p>
            <a:r>
              <a:rPr lang="es-MX" dirty="0"/>
              <a:t>Teléfono: 	01 (55) 30.03.22.00 Ext. 4105</a:t>
            </a:r>
          </a:p>
        </p:txBody>
      </p:sp>
      <p:sp>
        <p:nvSpPr>
          <p:cNvPr id="3" name="CuadroTexto 2"/>
          <p:cNvSpPr txBox="1"/>
          <p:nvPr/>
        </p:nvSpPr>
        <p:spPr>
          <a:xfrm>
            <a:off x="1358153" y="6149250"/>
            <a:ext cx="6427694" cy="646331"/>
          </a:xfrm>
          <a:prstGeom prst="rect">
            <a:avLst/>
          </a:prstGeom>
          <a:noFill/>
        </p:spPr>
        <p:txBody>
          <a:bodyPr wrap="square" rtlCol="0">
            <a:spAutoFit/>
          </a:bodyPr>
          <a:lstStyle/>
          <a:p>
            <a:pPr algn="ctr"/>
            <a:r>
              <a:rPr lang="es-MX" b="1" dirty="0"/>
              <a:t>CORREO DE LA DIRECCION DE ATENCION ALIMENTARIA</a:t>
            </a:r>
          </a:p>
          <a:p>
            <a:pPr algn="ctr"/>
            <a:r>
              <a:rPr lang="es-MX" b="1" dirty="0">
                <a:solidFill>
                  <a:srgbClr val="FF0000"/>
                </a:solidFill>
              </a:rPr>
              <a:t>direccion.atencion.alimentaria@gmail.com</a:t>
            </a:r>
          </a:p>
        </p:txBody>
      </p:sp>
    </p:spTree>
    <p:extLst>
      <p:ext uri="{BB962C8B-B14F-4D97-AF65-F5344CB8AC3E}">
        <p14:creationId xmlns:p14="http://schemas.microsoft.com/office/powerpoint/2010/main" val="395033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1177165067"/>
              </p:ext>
            </p:extLst>
          </p:nvPr>
        </p:nvGraphicFramePr>
        <p:xfrm>
          <a:off x="847164" y="2375876"/>
          <a:ext cx="7718611" cy="2641473"/>
        </p:xfrm>
        <a:graphic>
          <a:graphicData uri="http://schemas.openxmlformats.org/drawingml/2006/table">
            <a:tbl>
              <a:tblPr firstRow="1" firstCol="1" bandRow="1">
                <a:tableStyleId>{69C7853C-536D-4A76-A0AE-DD22124D55A5}</a:tableStyleId>
              </a:tblPr>
              <a:tblGrid>
                <a:gridCol w="5951532">
                  <a:extLst>
                    <a:ext uri="{9D8B030D-6E8A-4147-A177-3AD203B41FA5}">
                      <a16:colId xmlns="" xmlns:a16="http://schemas.microsoft.com/office/drawing/2014/main" val="20000"/>
                    </a:ext>
                  </a:extLst>
                </a:gridCol>
                <a:gridCol w="1767079">
                  <a:extLst>
                    <a:ext uri="{9D8B030D-6E8A-4147-A177-3AD203B41FA5}">
                      <a16:colId xmlns="" xmlns:a16="http://schemas.microsoft.com/office/drawing/2014/main" val="20001"/>
                    </a:ext>
                  </a:extLst>
                </a:gridCol>
              </a:tblGrid>
              <a:tr h="281071">
                <a:tc>
                  <a:txBody>
                    <a:bodyPr/>
                    <a:lstStyle/>
                    <a:p>
                      <a:pPr algn="ctr">
                        <a:lnSpc>
                          <a:spcPct val="107000"/>
                        </a:lnSpc>
                        <a:spcAft>
                          <a:spcPts val="0"/>
                        </a:spcAft>
                      </a:pPr>
                      <a:r>
                        <a:rPr lang="es-MX" sz="1800" dirty="0">
                          <a:effectLst/>
                        </a:rPr>
                        <a:t>Documento</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r>
                        <a:rPr lang="es-MX" sz="1800" dirty="0"/>
                        <a:t>Fecha</a:t>
                      </a:r>
                      <a:endParaRPr lang="es-MX" sz="1800" b="1" dirty="0"/>
                    </a:p>
                  </a:txBody>
                  <a:tcPr marL="51435" marR="51435" marT="0" marB="0"/>
                </a:tc>
                <a:extLst>
                  <a:ext uri="{0D108BD9-81ED-4DB2-BD59-A6C34878D82A}">
                    <a16:rowId xmlns="" xmlns:a16="http://schemas.microsoft.com/office/drawing/2014/main" val="10000"/>
                  </a:ext>
                </a:extLst>
              </a:tr>
              <a:tr h="281071">
                <a:tc>
                  <a:txBody>
                    <a:bodyPr/>
                    <a:lstStyle/>
                    <a:p>
                      <a:pPr>
                        <a:lnSpc>
                          <a:spcPct val="107000"/>
                        </a:lnSpc>
                        <a:spcAft>
                          <a:spcPts val="800"/>
                        </a:spcAft>
                      </a:pPr>
                      <a:r>
                        <a:rPr lang="es-MX" sz="1800" dirty="0">
                          <a:effectLst/>
                        </a:rPr>
                        <a:t>Constitución Política de los Estados Unidos Mexicanos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s-MX" sz="1800" dirty="0">
                          <a:effectLst/>
                        </a:rPr>
                        <a:t>27 .08.2018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1"/>
                  </a:ext>
                </a:extLst>
              </a:tr>
              <a:tr h="281071">
                <a:tc>
                  <a:txBody>
                    <a:bodyPr/>
                    <a:lstStyle/>
                    <a:p>
                      <a:pPr>
                        <a:lnSpc>
                          <a:spcPct val="107000"/>
                        </a:lnSpc>
                        <a:spcAft>
                          <a:spcPts val="800"/>
                        </a:spcAft>
                      </a:pPr>
                      <a:r>
                        <a:rPr lang="es-MX" sz="1800" dirty="0">
                          <a:effectLst/>
                        </a:rPr>
                        <a:t>Ley General de Salud</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s-MX" sz="1800" dirty="0">
                          <a:effectLst/>
                        </a:rPr>
                        <a:t>12 .07.2018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2"/>
                  </a:ext>
                </a:extLst>
              </a:tr>
              <a:tr h="281071">
                <a:tc>
                  <a:txBody>
                    <a:bodyPr/>
                    <a:lstStyle/>
                    <a:p>
                      <a:pPr>
                        <a:lnSpc>
                          <a:spcPct val="107000"/>
                        </a:lnSpc>
                        <a:spcAft>
                          <a:spcPts val="800"/>
                        </a:spcAft>
                      </a:pPr>
                      <a:r>
                        <a:rPr lang="es-MX" sz="1800" dirty="0">
                          <a:effectLst/>
                        </a:rPr>
                        <a:t>Ley General de Desarrollo Social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s-MX" sz="1800" dirty="0">
                          <a:effectLst/>
                        </a:rPr>
                        <a:t>25.06.2018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3"/>
                  </a:ext>
                </a:extLst>
              </a:tr>
              <a:tr h="281071">
                <a:tc>
                  <a:txBody>
                    <a:bodyPr/>
                    <a:lstStyle/>
                    <a:p>
                      <a:pPr>
                        <a:lnSpc>
                          <a:spcPct val="107000"/>
                        </a:lnSpc>
                        <a:spcAft>
                          <a:spcPts val="800"/>
                        </a:spcAft>
                      </a:pPr>
                      <a:r>
                        <a:rPr lang="es-MX" sz="1800" dirty="0">
                          <a:effectLst/>
                        </a:rPr>
                        <a:t>Ley de Asistencia Social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800"/>
                        </a:spcAft>
                      </a:pPr>
                      <a:r>
                        <a:rPr lang="es-MX" sz="1800" dirty="0">
                          <a:effectLst/>
                        </a:rPr>
                        <a:t>24.04.2018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4"/>
                  </a:ext>
                </a:extLst>
              </a:tr>
              <a:tr h="281071">
                <a:tc>
                  <a:txBody>
                    <a:bodyPr/>
                    <a:lstStyle/>
                    <a:p>
                      <a:pPr>
                        <a:lnSpc>
                          <a:spcPct val="107000"/>
                        </a:lnSpc>
                        <a:spcAft>
                          <a:spcPts val="0"/>
                        </a:spcAft>
                      </a:pPr>
                      <a:r>
                        <a:rPr lang="es-MX" sz="1800" dirty="0">
                          <a:effectLst/>
                        </a:rPr>
                        <a:t>Ley General de Educación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MX" sz="1800" dirty="0">
                          <a:effectLst/>
                        </a:rPr>
                        <a:t>19.01.2018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5"/>
                  </a:ext>
                </a:extLst>
              </a:tr>
              <a:tr h="281071">
                <a:tc>
                  <a:txBody>
                    <a:bodyPr/>
                    <a:lstStyle/>
                    <a:p>
                      <a:pPr>
                        <a:lnSpc>
                          <a:spcPct val="107000"/>
                        </a:lnSpc>
                        <a:spcAft>
                          <a:spcPts val="0"/>
                        </a:spcAft>
                      </a:pPr>
                      <a:r>
                        <a:rPr lang="es-MX" sz="1800" dirty="0">
                          <a:effectLst/>
                        </a:rPr>
                        <a:t>Ley General de los Derechos de Niñas, Niños y Adolescentes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MX" sz="1800" dirty="0">
                          <a:effectLst/>
                        </a:rPr>
                        <a:t>20.06.2018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6"/>
                  </a:ext>
                </a:extLst>
              </a:tr>
              <a:tr h="281071">
                <a:tc>
                  <a:txBody>
                    <a:bodyPr/>
                    <a:lstStyle/>
                    <a:p>
                      <a:pPr>
                        <a:lnSpc>
                          <a:spcPct val="107000"/>
                        </a:lnSpc>
                        <a:spcAft>
                          <a:spcPts val="0"/>
                        </a:spcAft>
                      </a:pPr>
                      <a:r>
                        <a:rPr lang="es-MX" sz="1800" dirty="0">
                          <a:effectLst/>
                        </a:rPr>
                        <a:t>Ley de Coordinación Fiscal</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MX" sz="1800" dirty="0">
                          <a:effectLst/>
                        </a:rPr>
                        <a:t>30.01.2018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7"/>
                  </a:ext>
                </a:extLst>
              </a:tr>
              <a:tr h="281071">
                <a:tc>
                  <a:txBody>
                    <a:bodyPr/>
                    <a:lstStyle/>
                    <a:p>
                      <a:pPr>
                        <a:lnSpc>
                          <a:spcPct val="107000"/>
                        </a:lnSpc>
                        <a:spcAft>
                          <a:spcPts val="0"/>
                        </a:spcAft>
                      </a:pPr>
                      <a:r>
                        <a:rPr lang="es-MX" sz="1800" dirty="0">
                          <a:effectLst/>
                        </a:rPr>
                        <a:t>Ley General para la Igualdad entre Mujeres y Hombres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s-MX" sz="1800" dirty="0">
                          <a:effectLst/>
                        </a:rPr>
                        <a:t>14.06.2018</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 xmlns:a16="http://schemas.microsoft.com/office/drawing/2014/main" val="10008"/>
                  </a:ext>
                </a:extLst>
              </a:tr>
            </a:tbl>
          </a:graphicData>
        </a:graphic>
      </p:graphicFrame>
      <p:sp>
        <p:nvSpPr>
          <p:cNvPr id="3" name="CuadroTexto 2"/>
          <p:cNvSpPr txBox="1"/>
          <p:nvPr/>
        </p:nvSpPr>
        <p:spPr>
          <a:xfrm>
            <a:off x="686328" y="1744756"/>
            <a:ext cx="2460284" cy="461665"/>
          </a:xfrm>
          <a:prstGeom prst="rect">
            <a:avLst/>
          </a:prstGeom>
          <a:noFill/>
        </p:spPr>
        <p:txBody>
          <a:bodyPr wrap="square" rtlCol="0">
            <a:spAutoFit/>
          </a:bodyPr>
          <a:lstStyle/>
          <a:p>
            <a:r>
              <a:rPr lang="es-MX" sz="2400" dirty="0"/>
              <a:t>Actualizaciones</a:t>
            </a:r>
          </a:p>
        </p:txBody>
      </p:sp>
    </p:spTree>
    <p:extLst>
      <p:ext uri="{BB962C8B-B14F-4D97-AF65-F5344CB8AC3E}">
        <p14:creationId xmlns:p14="http://schemas.microsoft.com/office/powerpoint/2010/main" val="3474054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BEBA8EAE-BF5A-486C-A8C5-ECC9F3942E4B}">
                <a14:imgProps xmlns:a14="http://schemas.microsoft.com/office/drawing/2010/main">
                  <a14:imgLayer r:embed="rId3">
                    <a14:imgEffect>
                      <a14:backgroundRemoval t="441" b="97357" l="0" r="100000">
                        <a14:foregroundMark x1="5993" y1="45815" x2="5993" y2="45815"/>
                        <a14:foregroundMark x1="65169" y1="20705" x2="65169" y2="20705"/>
                        <a14:foregroundMark x1="5805" y1="46696" x2="64794" y2="17181"/>
                        <a14:foregroundMark x1="35393" y1="32599" x2="35393" y2="44053"/>
                        <a14:foregroundMark x1="10300" y1="82819" x2="10300" y2="82819"/>
                        <a14:foregroundMark x1="5805" y1="44934" x2="9738" y2="84141"/>
                        <a14:foregroundMark x1="62921" y1="55066" x2="62921" y2="55066"/>
                        <a14:foregroundMark x1="10300" y1="83260" x2="61610" y2="54626"/>
                        <a14:foregroundMark x1="65918" y1="34361" x2="65918" y2="34361"/>
                        <a14:foregroundMark x1="65543" y1="21145" x2="66292" y2="32599"/>
                        <a14:foregroundMark x1="66105" y1="35242" x2="63296" y2="51101"/>
                        <a14:foregroundMark x1="48876" y1="57709" x2="48876" y2="57709"/>
                        <a14:foregroundMark x1="48502" y1="59031" x2="54120" y2="29515"/>
                        <a14:foregroundMark x1="32584" y1="62996" x2="32584" y2="62996"/>
                        <a14:foregroundMark x1="21536" y1="68722" x2="21536" y2="68722"/>
                        <a14:foregroundMark x1="16292" y1="63877" x2="16292" y2="63877"/>
                        <a14:foregroundMark x1="49251" y1="45815" x2="49251" y2="45815"/>
                        <a14:foregroundMark x1="16105" y1="43612" x2="16105" y2="43612"/>
                        <a14:foregroundMark x1="16479" y1="44493" x2="48502" y2="56828"/>
                        <a14:foregroundMark x1="50000" y1="30837" x2="50000" y2="30837"/>
                        <a14:foregroundMark x1="50000" y1="30837" x2="20599" y2="67401"/>
                        <a14:foregroundMark x1="61798" y1="24229" x2="61798" y2="24229"/>
                        <a14:foregroundMark x1="61985" y1="24670" x2="48876" y2="58150"/>
                        <a14:foregroundMark x1="10487" y1="55066" x2="10487" y2="55066"/>
                        <a14:foregroundMark x1="11236" y1="54185" x2="32772" y2="62555"/>
                      </a14:backgroundRemoval>
                    </a14:imgEffect>
                  </a14:imgLayer>
                </a14:imgProps>
              </a:ext>
            </a:extLst>
          </a:blip>
          <a:stretch>
            <a:fillRect/>
          </a:stretch>
        </p:blipFill>
        <p:spPr>
          <a:xfrm>
            <a:off x="1611467" y="1661802"/>
            <a:ext cx="6696744" cy="3528392"/>
          </a:xfrm>
          <a:prstGeom prst="rect">
            <a:avLst/>
          </a:prstGeom>
        </p:spPr>
      </p:pic>
    </p:spTree>
    <p:extLst>
      <p:ext uri="{BB962C8B-B14F-4D97-AF65-F5344CB8AC3E}">
        <p14:creationId xmlns:p14="http://schemas.microsoft.com/office/powerpoint/2010/main" val="2857301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27522" y="1338516"/>
            <a:ext cx="2006446" cy="461665"/>
          </a:xfrm>
          <a:prstGeom prst="rect">
            <a:avLst/>
          </a:prstGeom>
          <a:noFill/>
        </p:spPr>
        <p:txBody>
          <a:bodyPr wrap="square" rtlCol="0">
            <a:spAutoFit/>
          </a:bodyPr>
          <a:lstStyle/>
          <a:p>
            <a:r>
              <a:rPr lang="es-MX" sz="2400" dirty="0"/>
              <a:t>Cambios</a:t>
            </a:r>
            <a:r>
              <a:rPr lang="es-MX" sz="1350" dirty="0"/>
              <a:t> </a:t>
            </a:r>
          </a:p>
        </p:txBody>
      </p:sp>
      <p:sp>
        <p:nvSpPr>
          <p:cNvPr id="5" name="Rectángulo 4"/>
          <p:cNvSpPr/>
          <p:nvPr/>
        </p:nvSpPr>
        <p:spPr>
          <a:xfrm>
            <a:off x="827522" y="2285386"/>
            <a:ext cx="7724808" cy="3908762"/>
          </a:xfrm>
          <a:prstGeom prst="rect">
            <a:avLst/>
          </a:prstGeom>
        </p:spPr>
        <p:txBody>
          <a:bodyPr wrap="square">
            <a:spAutoFit/>
          </a:bodyPr>
          <a:lstStyle/>
          <a:p>
            <a:pPr marL="214313" indent="-214313">
              <a:buFont typeface="Arial" panose="020B0604020202020204" pitchFamily="34" charset="0"/>
              <a:buChar char="•"/>
            </a:pPr>
            <a:r>
              <a:rPr lang="es-MX" sz="2000" dirty="0"/>
              <a:t>Plan Nacional de Desarrollo 2013-2018.</a:t>
            </a:r>
          </a:p>
          <a:p>
            <a:pPr marL="214313" indent="-214313">
              <a:buFont typeface="Arial" panose="020B0604020202020204" pitchFamily="34" charset="0"/>
              <a:buChar char="•"/>
            </a:pPr>
            <a:r>
              <a:rPr lang="es-MX" sz="2000" dirty="0"/>
              <a:t>Lineamientos para dictaminar y dar seguimiento a los programas derivados del Plan Nacional de Desarrollo 2013-2018.</a:t>
            </a:r>
          </a:p>
          <a:p>
            <a:pPr marL="214313" indent="-214313">
              <a:buFont typeface="Arial" panose="020B0604020202020204" pitchFamily="34" charset="0"/>
              <a:buChar char="•"/>
            </a:pPr>
            <a:r>
              <a:rPr lang="es-MX" sz="2000" dirty="0"/>
              <a:t>Programa Sectorial de Salud 2013-2018 (PSS).</a:t>
            </a:r>
          </a:p>
          <a:p>
            <a:pPr marL="214313" indent="-214313">
              <a:buFont typeface="Arial" panose="020B0604020202020204" pitchFamily="34" charset="0"/>
              <a:buChar char="•"/>
            </a:pPr>
            <a:r>
              <a:rPr lang="es-MX" sz="2000" dirty="0"/>
              <a:t>Programa Nacional de Asistencia Social 2014-2018 (PONAS).</a:t>
            </a:r>
          </a:p>
          <a:p>
            <a:pPr marL="214313" indent="-214313">
              <a:buFont typeface="Arial" panose="020B0604020202020204" pitchFamily="34" charset="0"/>
              <a:buChar char="•"/>
            </a:pPr>
            <a:r>
              <a:rPr lang="es-MX" sz="2000" dirty="0"/>
              <a:t>PROGRAMA Nacional de Protección de Niñas, Niños y Adolescentes 2016-2018 (PRONAPINNA). </a:t>
            </a:r>
          </a:p>
          <a:p>
            <a:pPr marL="214313" indent="-214313">
              <a:buFont typeface="Arial" panose="020B0604020202020204" pitchFamily="34" charset="0"/>
              <a:buChar char="•"/>
            </a:pPr>
            <a:r>
              <a:rPr lang="es-MX" sz="2000" dirty="0">
                <a:latin typeface="Calibri" panose="020F0502020204030204" pitchFamily="34" charset="0"/>
                <a:ea typeface="Calibri" panose="020F0502020204030204" pitchFamily="34" charset="0"/>
                <a:cs typeface="Times New Roman" panose="02020603050405020304" pitchFamily="18" charset="0"/>
              </a:rPr>
              <a:t>Decreto por el que se establece el Sistema Nacional para la Cruzada contra el Hambre.</a:t>
            </a:r>
          </a:p>
          <a:p>
            <a:pPr marL="214313" indent="-214313">
              <a:buFont typeface="Arial" panose="020B0604020202020204" pitchFamily="34" charset="0"/>
              <a:buChar char="•"/>
            </a:pPr>
            <a:endParaRPr lang="es-MX" sz="2000" dirty="0">
              <a:latin typeface="Calibri" panose="020F0502020204030204" pitchFamily="34" charset="0"/>
              <a:cs typeface="Times New Roman" panose="02020603050405020304" pitchFamily="18" charset="0"/>
            </a:endParaRPr>
          </a:p>
          <a:p>
            <a:pPr algn="ctr"/>
            <a:r>
              <a:rPr lang="es-MX" sz="2400" b="1" dirty="0">
                <a:latin typeface="Calibri" panose="020F0502020204030204" pitchFamily="34" charset="0"/>
                <a:cs typeface="Times New Roman" panose="02020603050405020304" pitchFamily="18" charset="0"/>
              </a:rPr>
              <a:t>Estos cambios dependerán de las directrices que establezca el nuevo gobierno</a:t>
            </a:r>
            <a:endParaRPr lang="es-MX" sz="2400" b="1" dirty="0"/>
          </a:p>
        </p:txBody>
      </p:sp>
    </p:spTree>
    <p:extLst>
      <p:ext uri="{BB962C8B-B14F-4D97-AF65-F5344CB8AC3E}">
        <p14:creationId xmlns:p14="http://schemas.microsoft.com/office/powerpoint/2010/main" val="2751612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45986" y="1526267"/>
            <a:ext cx="2446838" cy="461665"/>
          </a:xfrm>
          <a:prstGeom prst="rect">
            <a:avLst/>
          </a:prstGeom>
          <a:noFill/>
        </p:spPr>
        <p:txBody>
          <a:bodyPr wrap="square" rtlCol="0">
            <a:spAutoFit/>
          </a:bodyPr>
          <a:lstStyle/>
          <a:p>
            <a:r>
              <a:rPr lang="es-MX" sz="2400" dirty="0"/>
              <a:t>Reestructuración</a:t>
            </a:r>
          </a:p>
        </p:txBody>
      </p:sp>
      <p:sp>
        <p:nvSpPr>
          <p:cNvPr id="6" name="CuadroTexto 5"/>
          <p:cNvSpPr txBox="1"/>
          <p:nvPr/>
        </p:nvSpPr>
        <p:spPr>
          <a:xfrm>
            <a:off x="645986" y="3278959"/>
            <a:ext cx="2006446" cy="830997"/>
          </a:xfrm>
          <a:prstGeom prst="rect">
            <a:avLst/>
          </a:prstGeom>
          <a:noFill/>
        </p:spPr>
        <p:txBody>
          <a:bodyPr wrap="square" rtlCol="0">
            <a:spAutoFit/>
          </a:bodyPr>
          <a:lstStyle/>
          <a:p>
            <a:r>
              <a:rPr lang="es-MX" sz="2400" dirty="0"/>
              <a:t> </a:t>
            </a:r>
          </a:p>
          <a:p>
            <a:r>
              <a:rPr lang="es-MX" sz="2400" dirty="0"/>
              <a:t>Conocimiento</a:t>
            </a:r>
          </a:p>
        </p:txBody>
      </p:sp>
      <p:sp>
        <p:nvSpPr>
          <p:cNvPr id="7" name="Rectángulo 6"/>
          <p:cNvSpPr/>
          <p:nvPr/>
        </p:nvSpPr>
        <p:spPr>
          <a:xfrm>
            <a:off x="820797" y="4119527"/>
            <a:ext cx="7630476" cy="2585323"/>
          </a:xfrm>
          <a:prstGeom prst="rect">
            <a:avLst/>
          </a:prstGeom>
        </p:spPr>
        <p:txBody>
          <a:bodyPr wrap="square">
            <a:spAutoFit/>
          </a:bodyPr>
          <a:lstStyle/>
          <a:p>
            <a:pPr marL="214313" indent="-214313" algn="just">
              <a:buFont typeface="Arial" panose="020B0604020202020204" pitchFamily="34" charset="0"/>
              <a:buChar char="•"/>
            </a:pPr>
            <a:r>
              <a:rPr lang="es-MX" dirty="0"/>
              <a:t>PROYECTO de Norma Oficial Mexicana PROY-NOM-050-SSA2-2018, Para el fomento, protección y apoyo a la lactancia materna DOF 02 05 2018.</a:t>
            </a:r>
          </a:p>
          <a:p>
            <a:pPr marL="214313" indent="-214313" algn="just">
              <a:buFont typeface="Arial" panose="020B0604020202020204" pitchFamily="34" charset="0"/>
              <a:buChar char="•"/>
            </a:pPr>
            <a:r>
              <a:rPr lang="es-MX" dirty="0"/>
              <a:t>PROYECTO de Norma Oficial Mexicana PROY-NOM-015-SSA2-2018, Para la prevención, detección, diagnóstico, tratamiento y control de la Diabetes Mellitus DOF 03 05 2018.</a:t>
            </a:r>
          </a:p>
          <a:p>
            <a:pPr marL="214313" indent="-214313" algn="just">
              <a:buFont typeface="Arial" panose="020B0604020202020204" pitchFamily="34" charset="0"/>
              <a:buChar char="•"/>
            </a:pPr>
            <a:r>
              <a:rPr lang="es-MX" dirty="0"/>
              <a:t>NORMA Oficial Mexicana NOM-009-SEGOB-2015, Medidas de previsión, prevención y mitigación de riesgos en centros de atención infantil en la modalidad pública, privada y mixta. DOF </a:t>
            </a:r>
            <a:r>
              <a:rPr lang="es-ES" dirty="0"/>
              <a:t>5 de julio de 2018.</a:t>
            </a:r>
            <a:endParaRPr lang="es-MX" dirty="0"/>
          </a:p>
          <a:p>
            <a:pPr algn="just"/>
            <a:endParaRPr lang="es-MX" dirty="0"/>
          </a:p>
        </p:txBody>
      </p:sp>
      <p:sp>
        <p:nvSpPr>
          <p:cNvPr id="8" name="Rectángulo 7"/>
          <p:cNvSpPr/>
          <p:nvPr/>
        </p:nvSpPr>
        <p:spPr>
          <a:xfrm>
            <a:off x="990039" y="1941766"/>
            <a:ext cx="7163921" cy="1477328"/>
          </a:xfrm>
          <a:prstGeom prst="rect">
            <a:avLst/>
          </a:prstGeom>
        </p:spPr>
        <p:txBody>
          <a:bodyPr wrap="square">
            <a:spAutoFit/>
          </a:bodyPr>
          <a:lstStyle/>
          <a:p>
            <a:pPr algn="just"/>
            <a:r>
              <a:rPr lang="es-MX" dirty="0"/>
              <a:t>El apartado de </a:t>
            </a:r>
            <a:r>
              <a:rPr lang="es-MX" i="1" dirty="0"/>
              <a:t>Matriz de Indicadores para Resultados del Fondo de Aportaciones Múltiples- Asistencia Social, </a:t>
            </a:r>
            <a:r>
              <a:rPr lang="es-MX" dirty="0"/>
              <a:t>se reestructura de acuerdo a los cambios realizados por la SHCP, para el registro de avances y metas.</a:t>
            </a:r>
          </a:p>
          <a:p>
            <a:pPr algn="just"/>
            <a:r>
              <a:rPr lang="es-MX" dirty="0"/>
              <a:t>De Portal Aplicativo de la Secretaría de Hacienda (PASH) a Sistema de Recursos Federales Transferidos (SRFT).</a:t>
            </a:r>
          </a:p>
        </p:txBody>
      </p:sp>
    </p:spTree>
    <p:extLst>
      <p:ext uri="{BB962C8B-B14F-4D97-AF65-F5344CB8AC3E}">
        <p14:creationId xmlns:p14="http://schemas.microsoft.com/office/powerpoint/2010/main" val="2655456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46138"/>
            <a:ext cx="8229600" cy="1143000"/>
          </a:xfrm>
        </p:spPr>
        <p:txBody>
          <a:bodyPr>
            <a:normAutofit fontScale="90000"/>
          </a:bodyPr>
          <a:lstStyle/>
          <a:p>
            <a:pPr>
              <a:spcAft>
                <a:spcPts val="1200"/>
              </a:spcAft>
            </a:pPr>
            <a:r>
              <a:rPr lang="x-none" b="1" dirty="0">
                <a:solidFill>
                  <a:srgbClr val="C00000"/>
                </a:solidFill>
                <a:latin typeface="Calibri" panose="020F0502020204030204" pitchFamily="34" charset="0"/>
                <a:ea typeface="Times New Roman" panose="02020603050405020304" pitchFamily="18" charset="0"/>
              </a:rPr>
              <a:t>ATRIBUCIONES Y DEBERES</a:t>
            </a:r>
            <a:r>
              <a:rPr lang="es-MX" sz="5400" b="1" dirty="0">
                <a:latin typeface="Times New Roman" panose="02020603050405020304" pitchFamily="18" charset="0"/>
                <a:ea typeface="Times New Roman" panose="02020603050405020304" pitchFamily="18" charset="0"/>
              </a:rPr>
              <a:t/>
            </a:r>
            <a:br>
              <a:rPr lang="es-MX" sz="5400" b="1" dirty="0">
                <a:latin typeface="Times New Roman" panose="02020603050405020304" pitchFamily="18" charset="0"/>
                <a:ea typeface="Times New Roman" panose="02020603050405020304" pitchFamily="18" charset="0"/>
              </a:rPr>
            </a:br>
            <a:endParaRPr lang="es-MX" dirty="0"/>
          </a:p>
        </p:txBody>
      </p:sp>
      <p:sp>
        <p:nvSpPr>
          <p:cNvPr id="3" name="Marcador de contenido 2"/>
          <p:cNvSpPr>
            <a:spLocks noGrp="1"/>
          </p:cNvSpPr>
          <p:nvPr>
            <p:ph idx="1"/>
          </p:nvPr>
        </p:nvSpPr>
        <p:spPr>
          <a:xfrm>
            <a:off x="457200" y="2205318"/>
            <a:ext cx="4040188" cy="4014975"/>
          </a:xfrm>
          <a:ln w="38100">
            <a:solidFill>
              <a:schemeClr val="accent2">
                <a:lumMod val="75000"/>
              </a:schemeClr>
            </a:solidFill>
          </a:ln>
        </p:spPr>
        <p:txBody>
          <a:bodyPr>
            <a:normAutofit fontScale="55000" lnSpcReduction="20000"/>
          </a:bodyPr>
          <a:lstStyle/>
          <a:p>
            <a:pPr marL="0" lvl="0" indent="0" algn="just">
              <a:lnSpc>
                <a:spcPct val="107000"/>
              </a:lnSpc>
              <a:spcAft>
                <a:spcPts val="1200"/>
              </a:spcAft>
              <a:buClr>
                <a:srgbClr val="000000"/>
              </a:buClr>
              <a:buNone/>
              <a:tabLst>
                <a:tab pos="6391275" algn="r"/>
              </a:tabLst>
            </a:pPr>
            <a:r>
              <a:rPr lang="es-MX" dirty="0">
                <a:latin typeface="Calibri" panose="020F0502020204030204" pitchFamily="34" charset="0"/>
                <a:ea typeface="Calibri" panose="020F0502020204030204" pitchFamily="34" charset="0"/>
                <a:cs typeface="EurekaSans-Regular"/>
              </a:rPr>
              <a:t>Elaborar los padrones de beneficiarios en cumplimiento al Decreto por el que se crea el Sistema Integral de Información de Padrones de Programas Gubernamentales (SIIPP-G), publicado en el Diario Oficial de la Federación el jueves 12 de enero de 2006; el contenido de información de los padrones será de acuerdo a lo establecido en el “Manual de Operación del Sistema Integral de Información de Padrones de Programas Gubernamentales”, publicado en el Diario Oficial de la Federación el 29 de junio del 2011.</a:t>
            </a:r>
            <a:endParaRPr lang="es-MX" dirty="0">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4" name="Marcador de texto 3"/>
          <p:cNvSpPr txBox="1">
            <a:spLocks/>
          </p:cNvSpPr>
          <p:nvPr/>
        </p:nvSpPr>
        <p:spPr>
          <a:xfrm>
            <a:off x="457200" y="1615794"/>
            <a:ext cx="4040188" cy="468500"/>
          </a:xfrm>
          <a:prstGeom prst="rect">
            <a:avLst/>
          </a:prstGeom>
          <a:ln w="28575">
            <a:solidFill>
              <a:schemeClr val="accent2">
                <a:lumMod val="75000"/>
              </a:schemeClr>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2018</a:t>
            </a:r>
          </a:p>
        </p:txBody>
      </p:sp>
      <p:sp>
        <p:nvSpPr>
          <p:cNvPr id="5" name="Marcador de texto 3"/>
          <p:cNvSpPr txBox="1">
            <a:spLocks/>
          </p:cNvSpPr>
          <p:nvPr/>
        </p:nvSpPr>
        <p:spPr>
          <a:xfrm>
            <a:off x="4721224" y="1615794"/>
            <a:ext cx="4040188" cy="468500"/>
          </a:xfrm>
          <a:prstGeom prst="rect">
            <a:avLst/>
          </a:prstGeom>
          <a:ln w="28575">
            <a:solidFill>
              <a:srgbClr val="0070C0"/>
            </a:solidFill>
          </a:ln>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MX" dirty="0"/>
              <a:t>2019</a:t>
            </a:r>
          </a:p>
        </p:txBody>
      </p:sp>
      <p:sp>
        <p:nvSpPr>
          <p:cNvPr id="6" name="Marcador de contenido 2"/>
          <p:cNvSpPr txBox="1">
            <a:spLocks/>
          </p:cNvSpPr>
          <p:nvPr/>
        </p:nvSpPr>
        <p:spPr>
          <a:xfrm>
            <a:off x="4718330" y="2205317"/>
            <a:ext cx="4040188" cy="4014975"/>
          </a:xfrm>
          <a:prstGeom prst="rect">
            <a:avLst/>
          </a:prstGeom>
          <a:ln w="38100">
            <a:solidFill>
              <a:srgbClr val="0070C0"/>
            </a:solidFill>
          </a:ln>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sz="3600" dirty="0"/>
              <a:t>Con el propósito de transparentar el uso de recursos y homologar los datos que se recaban de los beneficiarios se recomienda elaborar los padrones de beneficiarios de los Programas Alimentarios que opera el SEDIF, de acuerdo a los requerimientos de información que señala el Decreto por el que se crea el Sistema Integral de Información de Padrones de Programas Gubernamentales (SIIPP-G), publicado en el Diario Oficial de la Federación el día 12 de enero de 2006 y con base a los criterios establecidos en el Manual de Operación del Sistema Integral de Información de Padrones de Programas Gubernamentales (SIIPP-G), publicado por la Secretaría de la Función Pública  en el Diario Oficial de la Federación el 13 de septiembre del 2018. </a:t>
            </a:r>
          </a:p>
          <a:p>
            <a:endParaRPr lang="es-MX" dirty="0"/>
          </a:p>
        </p:txBody>
      </p:sp>
    </p:spTree>
    <p:extLst>
      <p:ext uri="{BB962C8B-B14F-4D97-AF65-F5344CB8AC3E}">
        <p14:creationId xmlns:p14="http://schemas.microsoft.com/office/powerpoint/2010/main" val="29890996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727</TotalTime>
  <Words>4144</Words>
  <Application>Microsoft Office PowerPoint</Application>
  <PresentationFormat>Presentación en pantalla (4:3)</PresentationFormat>
  <Paragraphs>751</Paragraphs>
  <Slides>60</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60</vt:i4>
      </vt:variant>
    </vt:vector>
  </HeadingPairs>
  <TitlesOfParts>
    <vt:vector size="68" baseType="lpstr">
      <vt:lpstr>Arial</vt:lpstr>
      <vt:lpstr>Calibri</vt:lpstr>
      <vt:lpstr>Cambria Math</vt:lpstr>
      <vt:lpstr>EurekaSans-Regular</vt:lpstr>
      <vt:lpstr>Times New Roman</vt:lpstr>
      <vt:lpstr>Wingdings</vt:lpstr>
      <vt:lpstr>Tema de Office</vt:lpstr>
      <vt:lpstr>Documento</vt:lpstr>
      <vt:lpstr>DINÁMICA</vt:lpstr>
      <vt:lpstr>EIASA 2019  Estrategia Integral de Asistencia Social Alimentaria</vt:lpstr>
      <vt:lpstr>Acuerdos y Compromisos Alimentación 2017.</vt:lpstr>
      <vt:lpstr>LINEAMIENTOS DE LA EIASA 2019</vt:lpstr>
      <vt:lpstr>Presentación de PowerPoint</vt:lpstr>
      <vt:lpstr>Presentación de PowerPoint</vt:lpstr>
      <vt:lpstr>Presentación de PowerPoint</vt:lpstr>
      <vt:lpstr>Presentación de PowerPoint</vt:lpstr>
      <vt:lpstr>ATRIBUCIONES Y DEBERES </vt:lpstr>
      <vt:lpstr>Padrones de Beneficiarios</vt:lpstr>
      <vt:lpstr>Presentación de PowerPoint</vt:lpstr>
      <vt:lpstr>Presentación de PowerPoint</vt:lpstr>
      <vt:lpstr>HISTÓRICO DEL PROGRAMA</vt:lpstr>
      <vt:lpstr>Objetivo M5A </vt:lpstr>
      <vt:lpstr>Objetivo SV </vt:lpstr>
      <vt:lpstr>Objetivo General de la EIASA </vt:lpstr>
      <vt:lpstr>Nota</vt:lpstr>
      <vt:lpstr>ÍNDICE DE DESEMPEÑO 2019</vt:lpstr>
      <vt:lpstr>Presentación de PowerPoint</vt:lpstr>
      <vt:lpstr>Presentación de PowerPoint</vt:lpstr>
      <vt:lpstr>Presentación de PowerPoint</vt:lpstr>
      <vt:lpstr>Presentación de PowerPoint</vt:lpstr>
      <vt:lpstr>Distribución de menús (dm)</vt:lpstr>
      <vt:lpstr>Presentación de PowerPoint</vt:lpstr>
      <vt:lpstr>Huertos (adcv)</vt:lpstr>
      <vt:lpstr>INFORMES</vt:lpstr>
      <vt:lpstr>Planeación (pea)</vt:lpstr>
      <vt:lpstr>Operación (ippea)</vt:lpstr>
      <vt:lpstr>Operación (ippea)</vt:lpstr>
      <vt:lpstr>Presentación de PowerPoint</vt:lpstr>
      <vt:lpstr>Criterios de Calidad Nutricia (cnn) y Estrategia de verduras y frutas (fyv)</vt:lpstr>
      <vt:lpstr>Estrategia de fruta fresca (ff)</vt:lpstr>
      <vt:lpstr>Propuesta  </vt:lpstr>
      <vt:lpstr>PARTICIPACIÓN SOCIAL EN EL PROGRAMA DE DESAYUNOS ESCOLARES 2018</vt:lpstr>
      <vt:lpstr> </vt:lpstr>
      <vt:lpstr>Presentación de PowerPoint</vt:lpstr>
      <vt:lpstr>HISTÓRICO DE COMITÉS EN EL PROGRAMA</vt:lpstr>
      <vt:lpstr>PRINCIPALES HALLAZGOS</vt:lpstr>
      <vt:lpstr>Presentación de PowerPoint</vt:lpstr>
      <vt:lpstr>Presentación de PowerPoint</vt:lpstr>
      <vt:lpstr>Presentación de PowerPoint</vt:lpstr>
      <vt:lpstr>PERSPECTIVAS Y RETOS</vt:lpstr>
      <vt:lpstr>Presentación de PowerPoint</vt:lpstr>
      <vt:lpstr>Presentación de PowerPoint</vt:lpstr>
      <vt:lpstr>Presentación de PowerPoint</vt:lpstr>
      <vt:lpstr>Red de Alimentación 2013-2018 Procesos de certificación en estándares de competencia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dif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jonathan.torres</dc:creator>
  <cp:lastModifiedBy>Jose Mario Flores Blanco</cp:lastModifiedBy>
  <cp:revision>107</cp:revision>
  <dcterms:created xsi:type="dcterms:W3CDTF">2018-10-11T17:26:03Z</dcterms:created>
  <dcterms:modified xsi:type="dcterms:W3CDTF">2018-11-06T20:09:27Z</dcterms:modified>
</cp:coreProperties>
</file>