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DD3CD"/>
    <a:srgbClr val="FDC8C7"/>
    <a:srgbClr val="F75886"/>
    <a:srgbClr val="AB7DC7"/>
    <a:srgbClr val="0B9D6F"/>
    <a:srgbClr val="2BB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Énfasi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8" autoAdjust="0"/>
  </p:normalViewPr>
  <p:slideViewPr>
    <p:cSldViewPr snapToGrid="0" snapToObjects="1">
      <p:cViewPr varScale="1">
        <p:scale>
          <a:sx n="64" d="100"/>
          <a:sy n="64" d="100"/>
        </p:scale>
        <p:origin x="900" y="60"/>
      </p:cViewPr>
      <p:guideLst>
        <p:guide orient="horz" pos="2155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7995A-54DC-44C1-AF47-CABCFF97DDBC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28EA-E62A-4538-846D-B6205ECCA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45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Por instrucciones del Titular</a:t>
            </a:r>
            <a:r>
              <a:rPr lang="es-MX" baseline="0" dirty="0"/>
              <a:t> de la Unidad de Evaluación del Desempeño de los programas federales de la Secretaria de hacienda y Crédito Publico, se deberá dar continuidad a la Evaluación que desde 2 años atrás había iniciado del S251.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28EA-E62A-4538-846D-B6205ECCA1D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54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Evaluación la lleva acabo</a:t>
            </a:r>
            <a:r>
              <a:rPr lang="es-MX" baseline="0" dirty="0"/>
              <a:t> la empresa: Gestión &amp; procesos Asesores S.C.  Y se encuentra publicada en la pagina de CONEVAL.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28EA-E62A-4538-846D-B6205ECCA1D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96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Uno de los</a:t>
            </a:r>
            <a:r>
              <a:rPr lang="es-MX" baseline="0" dirty="0"/>
              <a:t> puntos mas importantes para medir el grado de desempeño del programa es la MIR (Matriz de Impacto de Resultados) registrada ante la SHCP, CONEVAL y la SSA.</a:t>
            </a:r>
          </a:p>
          <a:p>
            <a:r>
              <a:rPr lang="es-MX" baseline="0" dirty="0"/>
              <a:t>Se sugiere la actualización del Diagnostico que data del 2014.</a:t>
            </a:r>
          </a:p>
          <a:p>
            <a:r>
              <a:rPr lang="es-MX" baseline="0" dirty="0"/>
              <a:t>Se cuenta con una actualización del Árbol de Problemas y objetivos del programa, pero no esta acorde a la metodología de CONEVAL.</a:t>
            </a:r>
          </a:p>
          <a:p>
            <a:r>
              <a:rPr lang="es-MX" baseline="0" dirty="0"/>
              <a:t>Definición de una sola población objetivo.</a:t>
            </a:r>
          </a:p>
          <a:p>
            <a:r>
              <a:rPr lang="es-MX" baseline="0" dirty="0"/>
              <a:t>Integración de padrón de beneficiarios.</a:t>
            </a:r>
          </a:p>
          <a:p>
            <a:r>
              <a:rPr lang="es-MX" baseline="0" dirty="0"/>
              <a:t>Adecuación del “</a:t>
            </a:r>
            <a:r>
              <a:rPr lang="es-MX" baseline="0" dirty="0" err="1"/>
              <a:t>Proposito</a:t>
            </a:r>
            <a:r>
              <a:rPr lang="es-MX" baseline="0" dirty="0"/>
              <a:t>” y alinear el Programa a los Objetivos Sectoriales de la SSA.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28EA-E62A-4538-846D-B6205ECCA1D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37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Necesaria</a:t>
            </a:r>
            <a:r>
              <a:rPr lang="es-MX" baseline="0" dirty="0"/>
              <a:t> la medición de Satisfacción de beneficiarios / Medición de Impacto del programa.</a:t>
            </a:r>
          </a:p>
          <a:p>
            <a:r>
              <a:rPr lang="es-MX" baseline="0" dirty="0"/>
              <a:t>Se busca profundizar en los mecanismos de control de la operación del Programa; una vez que han sido otorgados los recursos a los SEDIF.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28EA-E62A-4538-846D-B6205ECCA1D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75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Existen 7 programas federales mas que</a:t>
            </a:r>
            <a:r>
              <a:rPr lang="es-MX" baseline="0" dirty="0"/>
              <a:t> atienden a la misma población objetivo que Comunidad DIFerente.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28EA-E62A-4538-846D-B6205ECCA1D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5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6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2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3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17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2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99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2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88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66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2A32-CDDC-D54E-82CF-37AA592853A3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2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8918" y="1806073"/>
            <a:ext cx="7626164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/>
                <a:cs typeface="Soberana Titular"/>
              </a:rPr>
              <a:t>Programa de Desarrollo Comunitario</a:t>
            </a:r>
          </a:p>
          <a:p>
            <a:pPr algn="ctr">
              <a:lnSpc>
                <a:spcPct val="140000"/>
              </a:lnSpc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/>
                <a:cs typeface="Soberana Titular"/>
              </a:rPr>
              <a:t>“Comunidad </a:t>
            </a:r>
            <a:r>
              <a:rPr lang="es-ES_tradn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/>
                <a:cs typeface="Soberana Titular"/>
              </a:rPr>
              <a:t>DIFerente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/>
                <a:cs typeface="Soberana Titular"/>
              </a:rPr>
              <a:t>” </a:t>
            </a:r>
          </a:p>
          <a:p>
            <a:pPr algn="ctr">
              <a:lnSpc>
                <a:spcPct val="14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/>
                <a:cs typeface="Soberana Titular"/>
              </a:rPr>
              <a:t>Evaluación de Consistencia y Resultados</a:t>
            </a:r>
          </a:p>
          <a:p>
            <a:pPr algn="ctr">
              <a:lnSpc>
                <a:spcPct val="140000"/>
              </a:lnSpc>
            </a:pPr>
            <a:endParaRPr lang="es-ES_tradnl" sz="2000" b="1" dirty="0">
              <a:latin typeface="Soberana Titular"/>
              <a:cs typeface="Soberana Titular"/>
            </a:endParaRPr>
          </a:p>
          <a:p>
            <a:pPr algn="ctr">
              <a:lnSpc>
                <a:spcPct val="140000"/>
              </a:lnSpc>
            </a:pPr>
            <a:r>
              <a:rPr lang="es-ES_tradnl" sz="2000" b="1" dirty="0">
                <a:latin typeface="Soberana Titular"/>
                <a:cs typeface="Soberana Titular"/>
              </a:rPr>
              <a:t>Octubre 2018</a:t>
            </a:r>
          </a:p>
        </p:txBody>
      </p:sp>
    </p:spTree>
    <p:extLst>
      <p:ext uri="{BB962C8B-B14F-4D97-AF65-F5344CB8AC3E}">
        <p14:creationId xmlns:p14="http://schemas.microsoft.com/office/powerpoint/2010/main" val="735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0231" y="1702790"/>
            <a:ext cx="8023538" cy="421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4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s-MX" sz="2400" b="1" dirty="0">
                <a:latin typeface="Soberana Sans Light"/>
                <a:cs typeface="Soberana Sans Light"/>
              </a:rPr>
              <a:t>PDC obtuvo una valoración  de </a:t>
            </a:r>
            <a:r>
              <a:rPr lang="es-MX" sz="2400" b="1" dirty="0">
                <a:solidFill>
                  <a:srgbClr val="B00000"/>
                </a:solidFill>
                <a:latin typeface="Soberana Sans Light"/>
                <a:cs typeface="Soberana Sans Light"/>
              </a:rPr>
              <a:t>1.98</a:t>
            </a:r>
            <a:r>
              <a:rPr lang="es-MX" sz="2400" b="1" dirty="0">
                <a:latin typeface="Soberana Sans Light"/>
                <a:cs typeface="Soberana Sans Light"/>
              </a:rPr>
              <a:t> de 4 posibles</a:t>
            </a:r>
          </a:p>
          <a:p>
            <a:pPr marL="342900" indent="-342900" algn="just">
              <a:lnSpc>
                <a:spcPct val="120000"/>
              </a:lnSpc>
              <a:spcAft>
                <a:spcPts val="400"/>
              </a:spcAft>
              <a:buSzPct val="120000"/>
              <a:buFont typeface="Wingdings" panose="05000000000000000000" pitchFamily="2" charset="2"/>
              <a:buChar char="ü"/>
            </a:pPr>
            <a:endParaRPr lang="es-MX" b="1" dirty="0">
              <a:latin typeface="Soberana Sans Light"/>
              <a:cs typeface="Soberana Sans Light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s-MX" b="1" dirty="0">
                <a:latin typeface="Soberana Sans Light"/>
                <a:cs typeface="Soberana Sans Light"/>
              </a:rPr>
              <a:t>Se promueve mejoras en las condiciones sociales mediante la aplicación de dos Subprogramas: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SzPct val="120000"/>
              <a:buFont typeface="Wingdings" panose="05000000000000000000" pitchFamily="2" charset="2"/>
              <a:buChar char="ü"/>
            </a:pPr>
            <a:endParaRPr lang="es-MX" b="1" dirty="0">
              <a:latin typeface="Soberana Sans Light"/>
              <a:cs typeface="Soberana Sans Light"/>
            </a:endParaRPr>
          </a:p>
          <a:p>
            <a:pPr marL="468000" algn="just">
              <a:lnSpc>
                <a:spcPct val="120000"/>
              </a:lnSpc>
              <a:spcAft>
                <a:spcPts val="400"/>
              </a:spcAft>
              <a:buSzPct val="120000"/>
            </a:pPr>
            <a:r>
              <a:rPr lang="es-MX" b="1" dirty="0">
                <a:solidFill>
                  <a:srgbClr val="008000"/>
                </a:solidFill>
                <a:latin typeface="Soberana Sans Light"/>
                <a:cs typeface="Soberana Sans Light"/>
              </a:rPr>
              <a:t>1.-“</a:t>
            </a:r>
            <a:r>
              <a:rPr lang="es-MX" b="1" dirty="0">
                <a:solidFill>
                  <a:srgbClr val="B00000"/>
                </a:solidFill>
                <a:latin typeface="Soberana Sans Light"/>
                <a:cs typeface="Soberana Sans Light"/>
              </a:rPr>
              <a:t>Comunidad DIFerente</a:t>
            </a:r>
            <a:r>
              <a:rPr lang="es-MX" b="1" dirty="0">
                <a:solidFill>
                  <a:srgbClr val="008000"/>
                </a:solidFill>
                <a:latin typeface="Soberana Sans Light"/>
                <a:cs typeface="Soberana Sans Light"/>
              </a:rPr>
              <a:t>” </a:t>
            </a:r>
            <a:r>
              <a:rPr lang="es-MX" b="1" dirty="0">
                <a:solidFill>
                  <a:srgbClr val="B00000"/>
                </a:solidFill>
                <a:latin typeface="Soberana Sans Light"/>
                <a:cs typeface="Soberana Sans Light"/>
              </a:rPr>
              <a:t>(SCD)</a:t>
            </a:r>
            <a:r>
              <a:rPr lang="es-MX" b="1" dirty="0">
                <a:solidFill>
                  <a:srgbClr val="008000"/>
                </a:solidFill>
                <a:latin typeface="Soberana Sans Light"/>
                <a:cs typeface="Soberana Sans Light"/>
              </a:rPr>
              <a:t>; capacitación y proyectos comunitarios a Grupos de Desarrollo</a:t>
            </a:r>
          </a:p>
          <a:p>
            <a:pPr marL="468000" algn="just">
              <a:lnSpc>
                <a:spcPct val="120000"/>
              </a:lnSpc>
              <a:spcAft>
                <a:spcPts val="400"/>
              </a:spcAft>
              <a:buSzPct val="120000"/>
            </a:pPr>
            <a:endParaRPr lang="es-MX" b="1" dirty="0">
              <a:solidFill>
                <a:srgbClr val="008000"/>
              </a:solidFill>
              <a:latin typeface="Soberana Sans Light"/>
              <a:cs typeface="Soberana Sans Light"/>
            </a:endParaRPr>
          </a:p>
          <a:p>
            <a:pPr marL="468000" algn="just">
              <a:lnSpc>
                <a:spcPct val="120000"/>
              </a:lnSpc>
              <a:spcAft>
                <a:spcPts val="400"/>
              </a:spcAft>
              <a:buSzPct val="120000"/>
            </a:pPr>
            <a:r>
              <a:rPr lang="es-MX" b="1" dirty="0">
                <a:solidFill>
                  <a:srgbClr val="008000"/>
                </a:solidFill>
                <a:latin typeface="Soberana Sans Light"/>
                <a:cs typeface="Soberana Sans Light"/>
              </a:rPr>
              <a:t>2.-</a:t>
            </a:r>
            <a:r>
              <a:rPr lang="es-MX" b="1" dirty="0">
                <a:solidFill>
                  <a:srgbClr val="B00000"/>
                </a:solidFill>
                <a:latin typeface="Soberana Sans Light"/>
                <a:cs typeface="Soberana Sans Light"/>
              </a:rPr>
              <a:t>Infraestructura, Rehabilitación y/o Equipamiento de Espacios Alimentarios (SIREEA)</a:t>
            </a:r>
            <a:r>
              <a:rPr lang="es-MX" b="1" dirty="0">
                <a:solidFill>
                  <a:srgbClr val="008000"/>
                </a:solidFill>
                <a:latin typeface="Soberana Sans Light"/>
                <a:cs typeface="Soberana Sans Light"/>
              </a:rPr>
              <a:t>; rehabilitación y/o equipamiento de espacios alimentarios</a:t>
            </a:r>
            <a:endParaRPr lang="es-MX" b="1" dirty="0">
              <a:latin typeface="Soberana Sans Light"/>
              <a:cs typeface="Soberana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43211" y="1043389"/>
            <a:ext cx="454624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sz="2000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</a:t>
            </a:r>
            <a:endParaRPr lang="es-ES_tradnl" sz="1600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427351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0231" y="1986126"/>
            <a:ext cx="8023538" cy="376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4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s-MX" sz="2400" b="1" dirty="0">
                <a:latin typeface="Soberana Sans Light"/>
                <a:cs typeface="Soberana Sans Light"/>
              </a:rPr>
              <a:t>Recursos del </a:t>
            </a:r>
            <a:r>
              <a:rPr lang="es-MX" sz="2400" b="1" dirty="0">
                <a:solidFill>
                  <a:srgbClr val="B00000"/>
                </a:solidFill>
                <a:latin typeface="Soberana Sans Light"/>
                <a:cs typeface="Soberana Sans Light"/>
              </a:rPr>
              <a:t>RAMO 12 </a:t>
            </a:r>
            <a:r>
              <a:rPr lang="es-MX" sz="2400" b="1" dirty="0">
                <a:latin typeface="Soberana Sans Light"/>
                <a:cs typeface="Soberana Sans Light"/>
              </a:rPr>
              <a:t>y en 2017 ascendieron a </a:t>
            </a:r>
            <a:r>
              <a:rPr lang="es-MX" sz="2400" b="1" dirty="0">
                <a:solidFill>
                  <a:srgbClr val="B00000"/>
                </a:solidFill>
                <a:latin typeface="Soberana Sans Light"/>
                <a:cs typeface="Soberana Sans Light"/>
              </a:rPr>
              <a:t>$115 millones</a:t>
            </a:r>
            <a:r>
              <a:rPr lang="es-MX" sz="2400" b="1" dirty="0">
                <a:latin typeface="Soberana Sans Light"/>
                <a:cs typeface="Soberana Sans Light"/>
              </a:rPr>
              <a:t> de pesos, con  </a:t>
            </a:r>
            <a:r>
              <a:rPr lang="es-MX" sz="2400" b="1" dirty="0">
                <a:solidFill>
                  <a:srgbClr val="B00000"/>
                </a:solidFill>
                <a:latin typeface="Soberana Sans Light"/>
                <a:cs typeface="Soberana Sans Light"/>
              </a:rPr>
              <a:t>cobertura nacional.</a:t>
            </a:r>
          </a:p>
          <a:p>
            <a:pPr marL="285750" indent="-285750" algn="just">
              <a:lnSpc>
                <a:spcPct val="120000"/>
              </a:lnSpc>
              <a:spcAft>
                <a:spcPts val="400"/>
              </a:spcAft>
              <a:buSzPct val="120000"/>
              <a:buFont typeface="Wingdings" panose="05000000000000000000" pitchFamily="2" charset="2"/>
              <a:buChar char="ü"/>
            </a:pPr>
            <a:endParaRPr lang="es-MX" sz="2400" b="1" dirty="0">
              <a:latin typeface="Soberana Sans Light"/>
              <a:cs typeface="Soberana Sans Light"/>
            </a:endParaRPr>
          </a:p>
          <a:p>
            <a:pPr marL="285750" indent="-285750" algn="just">
              <a:lnSpc>
                <a:spcPct val="120000"/>
              </a:lnSpc>
              <a:spcAft>
                <a:spcPts val="4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s-MX" sz="2400" b="1" dirty="0">
                <a:latin typeface="Soberana Sans Light"/>
                <a:cs typeface="Soberana Sans Light"/>
              </a:rPr>
              <a:t>El alcance de la </a:t>
            </a:r>
            <a:r>
              <a:rPr lang="es-MX" sz="2400" b="1" dirty="0">
                <a:solidFill>
                  <a:srgbClr val="008000"/>
                </a:solidFill>
                <a:latin typeface="Soberana Sans Light"/>
                <a:cs typeface="Soberana Sans Light"/>
              </a:rPr>
              <a:t>Meta a Nivel Propósito </a:t>
            </a:r>
            <a:r>
              <a:rPr lang="es-MX" sz="2400" b="1" dirty="0">
                <a:latin typeface="Soberana Sans Light"/>
                <a:cs typeface="Soberana Sans Light"/>
              </a:rPr>
              <a:t>fue del 100% debido a la </a:t>
            </a:r>
            <a:r>
              <a:rPr lang="es-MX" sz="2400" b="1" dirty="0">
                <a:solidFill>
                  <a:srgbClr val="B00000"/>
                </a:solidFill>
                <a:latin typeface="Soberana Sans Light"/>
                <a:cs typeface="Soberana Sans Light"/>
              </a:rPr>
              <a:t>buena focalización </a:t>
            </a:r>
            <a:r>
              <a:rPr lang="es-MX" sz="2400" b="1" dirty="0">
                <a:latin typeface="Soberana Sans Light"/>
                <a:cs typeface="Soberana Sans Light"/>
              </a:rPr>
              <a:t>de la programación que realizan los </a:t>
            </a:r>
            <a:r>
              <a:rPr lang="es-MX" sz="2400" b="1" dirty="0">
                <a:solidFill>
                  <a:srgbClr val="008000"/>
                </a:solidFill>
                <a:latin typeface="Soberana Sans Light"/>
                <a:cs typeface="Soberana Sans Light"/>
              </a:rPr>
              <a:t>SEDIF</a:t>
            </a:r>
            <a:r>
              <a:rPr lang="es-MX" sz="2400" b="1" dirty="0">
                <a:latin typeface="Soberana Sans Light"/>
                <a:cs typeface="Soberana Sans Light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4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s-MX" sz="2400" b="1" dirty="0">
                <a:latin typeface="Soberana Sans Light"/>
                <a:cs typeface="Soberana Sans Light"/>
              </a:rPr>
              <a:t>Los recursos y apoyos que otorga los dos </a:t>
            </a:r>
            <a:r>
              <a:rPr lang="es-MX" sz="2400" b="1">
                <a:latin typeface="Soberana Sans Light"/>
                <a:cs typeface="Soberana Sans Light"/>
              </a:rPr>
              <a:t>Subprogramas llegan </a:t>
            </a:r>
            <a:r>
              <a:rPr lang="es-MX" sz="2400" b="1" dirty="0">
                <a:latin typeface="Soberana Sans Light"/>
                <a:cs typeface="Soberana Sans Light"/>
              </a:rPr>
              <a:t>a la Población Atendida en 83.7%.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43211" y="1043389"/>
            <a:ext cx="454624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sz="2000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</a:t>
            </a:r>
            <a:endParaRPr lang="es-ES_tradnl" sz="1600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262184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58918" y="1711849"/>
            <a:ext cx="7626164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400"/>
              </a:spcAft>
              <a:buFont typeface="Arial"/>
              <a:buChar char="•"/>
            </a:pPr>
            <a:r>
              <a:rPr lang="es-MX" sz="2000" b="1" dirty="0">
                <a:latin typeface="Soberana Sans Light"/>
                <a:cs typeface="Soberana Sans Light"/>
              </a:rPr>
              <a:t>La MIR está contenida en la Reglas de Operación y  está alineada con el Objetivo del Programa Sectorial de Salud.</a:t>
            </a:r>
          </a:p>
          <a:p>
            <a:pPr marL="285750" indent="-285750" algn="just">
              <a:lnSpc>
                <a:spcPct val="120000"/>
              </a:lnSpc>
              <a:spcAft>
                <a:spcPts val="400"/>
              </a:spcAft>
              <a:buFont typeface="Arial"/>
              <a:buChar char="•"/>
            </a:pPr>
            <a:endParaRPr lang="es-MX" sz="2000" b="1" dirty="0">
              <a:latin typeface="Soberana Sans Light"/>
              <a:cs typeface="Soberana Sans Light"/>
            </a:endParaRP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s-MX" sz="2000" b="1" dirty="0">
                <a:solidFill>
                  <a:srgbClr val="008000"/>
                </a:solidFill>
                <a:latin typeface="Soberana Sans Light"/>
                <a:cs typeface="Soberana Sans Light"/>
              </a:rPr>
              <a:t>La finalidad es medir los impactos alcanzados por el  Programa.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endParaRPr lang="es-MX" sz="2000" b="1" dirty="0">
              <a:solidFill>
                <a:srgbClr val="008000"/>
              </a:solidFill>
              <a:latin typeface="Soberana Sans Light"/>
              <a:cs typeface="Soberana Sans Light"/>
            </a:endParaRPr>
          </a:p>
          <a:p>
            <a:pPr marL="285750" indent="-285750" algn="just">
              <a:lnSpc>
                <a:spcPct val="120000"/>
              </a:lnSpc>
              <a:spcAft>
                <a:spcPts val="400"/>
              </a:spcAft>
              <a:buFont typeface="Arial"/>
              <a:buChar char="•"/>
            </a:pPr>
            <a:r>
              <a:rPr lang="es-MX" sz="2000" b="1" dirty="0">
                <a:latin typeface="Soberana Sans Light"/>
                <a:cs typeface="Soberana Sans Light"/>
              </a:rPr>
              <a:t>Se cuenta con mecanismos establecidos para el seguimiento operativo  relacionado con los indicadores de gestión mediante bases de datos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8918" y="1043389"/>
            <a:ext cx="762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 MIR</a:t>
            </a:r>
            <a:endParaRPr lang="es-ES_tradnl" sz="1400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306684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23599" y="1711849"/>
            <a:ext cx="76968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MX" sz="2000" b="1" dirty="0">
                <a:latin typeface="Soberana Sans Light"/>
                <a:cs typeface="Soberana Sans Light"/>
              </a:rPr>
              <a:t>Medición del grado de satisfacción de la población atendida. Se deberá aplicar una Cédula que</a:t>
            </a:r>
            <a:r>
              <a:rPr lang="es-ES_tradnl" sz="2000" b="1" dirty="0">
                <a:latin typeface="Soberana Sans Light"/>
                <a:cs typeface="Soberana Sans Light"/>
              </a:rPr>
              <a:t> cuente con las </a:t>
            </a:r>
            <a:r>
              <a:rPr lang="es-MX" sz="2000" b="1" dirty="0">
                <a:latin typeface="Soberana Sans Light"/>
                <a:cs typeface="Soberana Sans Light"/>
              </a:rPr>
              <a:t>características </a:t>
            </a:r>
            <a:r>
              <a:rPr lang="es-ES" sz="2000" b="1" dirty="0">
                <a:latin typeface="Soberana Sans Light"/>
                <a:cs typeface="Soberana Sans Light"/>
              </a:rPr>
              <a:t>de un instrumento de medición de satisfacción.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endParaRPr lang="es-MX" sz="2000" b="1" dirty="0">
              <a:latin typeface="Soberana Sans Light"/>
              <a:cs typeface="Soberana Sans Light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MX" sz="2000" b="1" dirty="0">
                <a:solidFill>
                  <a:srgbClr val="008000"/>
                </a:solidFill>
                <a:latin typeface="Soberana Sans Light"/>
                <a:cs typeface="Soberana Sans Light"/>
              </a:rPr>
              <a:t>Se</a:t>
            </a:r>
            <a:r>
              <a:rPr lang="es-MX" sz="2000" b="1" dirty="0">
                <a:latin typeface="Soberana Sans Light"/>
                <a:cs typeface="Soberana Sans Light"/>
              </a:rPr>
              <a:t> </a:t>
            </a:r>
            <a:r>
              <a:rPr lang="es-MX" sz="2000" b="1" dirty="0">
                <a:solidFill>
                  <a:srgbClr val="008000"/>
                </a:solidFill>
                <a:latin typeface="Soberana Sans Light"/>
                <a:cs typeface="Soberana Sans Light"/>
              </a:rPr>
              <a:t>recomienda desarrollar los procedimientos una vez entregados los recursos a los SEDIF de tal forma que se transparenten los procesos de autorización, liberación y ejecución de los recursos a los beneficiarios.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endParaRPr lang="es-MX" sz="2000" b="1" dirty="0">
              <a:solidFill>
                <a:srgbClr val="008000"/>
              </a:solidFill>
              <a:latin typeface="Soberana Sans Light"/>
              <a:cs typeface="Soberana Sans Light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MX" sz="2000" b="1" dirty="0">
                <a:latin typeface="Soberana Sans Light"/>
                <a:cs typeface="Soberana Sans Light"/>
              </a:rPr>
              <a:t>Se busca una visión a mediano y largo plazo involucrando a los propios SEDIF en esta definición.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8918" y="1043389"/>
            <a:ext cx="762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</a:t>
            </a:r>
            <a:endParaRPr lang="es-ES_tradnl" sz="1400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159587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33853" y="1711849"/>
            <a:ext cx="7696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ES" sz="1400" dirty="0">
                <a:latin typeface="Soberana Sans Light"/>
                <a:cs typeface="Soberana Sans Light"/>
              </a:rPr>
              <a:t>Existe una clara alineación del Propósito del Programa a las metas y estrategias nacionales 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s-MX" sz="1400" dirty="0">
                <a:latin typeface="Soberana Sans Light"/>
                <a:cs typeface="Soberana Sans Light"/>
              </a:rPr>
              <a:t>El Programa presenta complementariedad y coincidencias con 7 programas Federales</a:t>
            </a: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 rotWithShape="1">
          <a:blip r:embed="rId3"/>
          <a:srcRect l="2065" r="2243" b="3477"/>
          <a:stretch/>
        </p:blipFill>
        <p:spPr>
          <a:xfrm>
            <a:off x="360608" y="2518586"/>
            <a:ext cx="4622176" cy="3817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5222147" y="2518586"/>
            <a:ext cx="3250273" cy="361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 hangingPunct="0">
              <a:spcAft>
                <a:spcPts val="800"/>
              </a:spcAft>
              <a:buSzPct val="100000"/>
            </a:pPr>
            <a:r>
              <a:rPr lang="es-MX" sz="1400" b="1" dirty="0">
                <a:solidFill>
                  <a:srgbClr val="B00000"/>
                </a:solidFill>
                <a:latin typeface="Soberana Sans Light"/>
                <a:cs typeface="Soberana Sans Light"/>
              </a:rPr>
              <a:t>Programas</a:t>
            </a:r>
          </a:p>
          <a:p>
            <a:pPr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Comedores Comunitarios de la SEDESOL</a:t>
            </a:r>
            <a:endParaRPr lang="es-ES_tradnl" dirty="0">
              <a:solidFill>
                <a:srgbClr val="008000"/>
              </a:solidFill>
              <a:latin typeface="Soberana Sans Light"/>
              <a:cs typeface="Soberana Sans Light"/>
            </a:endParaRPr>
          </a:p>
          <a:p>
            <a:pPr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Programa de Apoyos a Pequeños</a:t>
            </a:r>
            <a:b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     Productores de la SAGARPA en los</a:t>
            </a:r>
            <a:b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     siguientes componentes:</a:t>
            </a:r>
            <a:endParaRPr lang="es-ES_tradnl" dirty="0">
              <a:solidFill>
                <a:srgbClr val="008000"/>
              </a:solidFill>
              <a:latin typeface="Soberana Sans Light"/>
              <a:cs typeface="Soberana Sans Light"/>
            </a:endParaRPr>
          </a:p>
          <a:p>
            <a:pPr marL="252000"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666699"/>
                </a:solidFill>
                <a:latin typeface="Soberana Sans Light"/>
                <a:cs typeface="Soberana Sans Light"/>
              </a:rPr>
              <a:t>Campo en nuestras manos.</a:t>
            </a:r>
            <a:endParaRPr lang="es-ES_tradnl" sz="1600" dirty="0">
              <a:solidFill>
                <a:srgbClr val="666699"/>
              </a:solidFill>
              <a:latin typeface="Soberana Sans Light"/>
              <a:cs typeface="Soberana Sans Light"/>
            </a:endParaRPr>
          </a:p>
          <a:p>
            <a:pPr marL="252000"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666699"/>
                </a:solidFill>
                <a:latin typeface="Soberana Sans Light"/>
                <a:cs typeface="Soberana Sans Light"/>
              </a:rPr>
              <a:t> Proyectos productivos FAPPA</a:t>
            </a:r>
            <a:endParaRPr lang="es-ES_tradnl" sz="1600" dirty="0">
              <a:solidFill>
                <a:srgbClr val="666699"/>
              </a:solidFill>
              <a:latin typeface="Soberana Sans Light"/>
              <a:cs typeface="Soberana Sans Light"/>
            </a:endParaRPr>
          </a:p>
          <a:p>
            <a:pPr marL="252000"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666699"/>
                </a:solidFill>
                <a:latin typeface="Soberana Sans Light"/>
                <a:cs typeface="Soberana Sans Light"/>
              </a:rPr>
              <a:t>Proyecto de Seguridad Alimentaria</a:t>
            </a:r>
            <a:br>
              <a:rPr lang="es-MX" sz="1200" dirty="0">
                <a:solidFill>
                  <a:srgbClr val="666699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666699"/>
                </a:solidFill>
                <a:latin typeface="Soberana Sans Light"/>
                <a:cs typeface="Soberana Sans Light"/>
              </a:rPr>
              <a:t>    para Zonas Rurales.  PESA</a:t>
            </a:r>
            <a:endParaRPr lang="es-ES_tradnl" sz="1600" dirty="0">
              <a:solidFill>
                <a:srgbClr val="666699"/>
              </a:solidFill>
              <a:latin typeface="Soberana Sans Light"/>
              <a:cs typeface="Soberana Sans Light"/>
            </a:endParaRPr>
          </a:p>
          <a:p>
            <a:pPr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Programa para el Mejoramiento de la</a:t>
            </a:r>
            <a:b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    Producción y Productividad Indígena de</a:t>
            </a:r>
            <a:b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    la Comisión Nacional para el Desarrollo</a:t>
            </a:r>
            <a:b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    de los Pueblos Indígenas</a:t>
            </a:r>
            <a:endParaRPr lang="es-ES_tradnl" dirty="0">
              <a:solidFill>
                <a:srgbClr val="008000"/>
              </a:solidFill>
              <a:latin typeface="Soberana Sans Light"/>
              <a:cs typeface="Soberana Sans Light"/>
            </a:endParaRPr>
          </a:p>
          <a:p>
            <a:pPr lvl="0" indent="205200" fontAlgn="base" hangingPunct="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Programa de Fomento a la Economía</a:t>
            </a:r>
            <a:b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</a:br>
            <a:r>
              <a:rPr lang="es-MX" sz="1200" dirty="0">
                <a:solidFill>
                  <a:srgbClr val="008000"/>
                </a:solidFill>
                <a:latin typeface="Soberana Sans Light"/>
                <a:cs typeface="Soberana Sans Light"/>
              </a:rPr>
              <a:t>    Social de la SEDESOL</a:t>
            </a:r>
            <a:endParaRPr lang="es-ES_tradnl" dirty="0">
              <a:solidFill>
                <a:srgbClr val="008000"/>
              </a:solidFill>
              <a:latin typeface="Soberana Sans Light"/>
              <a:cs typeface="Soberana Sans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8918" y="1043389"/>
            <a:ext cx="762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</a:t>
            </a:r>
            <a:endParaRPr lang="es-ES_tradnl" sz="1400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11990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33853" y="1695137"/>
            <a:ext cx="769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s-ES_tradnl" sz="1400" dirty="0">
                <a:latin typeface="Soberana Sans Light"/>
                <a:cs typeface="Soberana Sans Light"/>
              </a:rPr>
              <a:t>De acuerdo con el Informe Mensual de Metas de Indicadores de Desempeño de Diciembre 2017 se alcanzaron los siguientes niveles de cumplimiento de metas</a:t>
            </a:r>
            <a:endParaRPr lang="es-MX" sz="1400" dirty="0">
              <a:latin typeface="Soberana Sans Light"/>
              <a:cs typeface="Soberana Sans Light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54793"/>
              </p:ext>
            </p:extLst>
          </p:nvPr>
        </p:nvGraphicFramePr>
        <p:xfrm>
          <a:off x="494399" y="2350280"/>
          <a:ext cx="8379094" cy="4164246"/>
        </p:xfrm>
        <a:graphic>
          <a:graphicData uri="http://schemas.openxmlformats.org/drawingml/2006/table">
            <a:tbl>
              <a:tblPr/>
              <a:tblGrid>
                <a:gridCol w="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7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5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Nivel de Objetivo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Nombre del Indicador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Frecuencia</a:t>
                      </a:r>
                      <a:b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</a:br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de Medición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Meta (2017)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Valor Alcanzado (2017)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Avance (%)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Justificación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D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6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Fin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Variación del porcentaje de la población en situación de pobreza multidimensional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Bianual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1.17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5.99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512%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El</a:t>
                      </a:r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conjunto de programas sociales contribuyeron a reducir la pobreza multidimensional de acuerdo con d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atos de CONEVAL 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Propósito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Porcentaje de poblaciones articuladas donde se han implementado proyectos para mejorar las condiciones sociales de vida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Anual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93.72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95.24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102%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La meta se cumplió, debido a que la focalización para implementar proyectos depende de los SEDIF, quienes programaron trabajar en 1,290 Grupos de Desarrollo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Componente 1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Porcentaje de capacitaciones otorgadas a Grupos de Desarrollo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Anual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89.28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93.88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105%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La meta se superó debido a que los SEDIF</a:t>
                      </a:r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realizaron procesos de licitación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eficientes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2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Componente 2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Porcentaje de Grupos de Desarrollo apoyados con insumos para consolidar Proyectos Comunitarios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Anual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100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100.84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101%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La meta se superó debido a que los SEDIF realizaron procesos de licitación eficientes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2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Componente 3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Porcentaje de espacios alimentarios apoyados con insumos para su construcción, rehabilitación y/o equipamiento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Anual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100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102.45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103%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La meta se rebasó, en razón de que los SEDIF tuvieron una gestión efectiva de los recursos, logrando apoyar un mayor número de espacios alimentarios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88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Actividades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Porcentaje de acciones realizadas (h) en el Programa Anual de Trabajo para el otorgamiento y seguimiento de los subsidios.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Trimestral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100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100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100%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Se llevaron a cabo las acciones programadas: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Se</a:t>
                      </a:r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elaboró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el Programa Anual de Trabajo (PAT 2017) de la Dirección de Desarrollo Comunitario;</a:t>
                      </a:r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30 PAT del SCD y 32 Proyectos de Infraestructura, Rehabilitación y/o Equipamiento de Espacios Alimentarios por</a:t>
                      </a:r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los SEDIF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 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Se realizaron los  trámites administrativos para la elaboración y firma de los convenios de coordinación entre el SNDIF y los SEDIF, para la operación de los dos subprogramas.</a:t>
                      </a:r>
                    </a:p>
                    <a:p>
                      <a:pPr marL="108000" lvl="0" algn="l" fontAlgn="ctr"/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Se realizaron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/>
                          <a:cs typeface="Soberana Sans Light"/>
                        </a:rPr>
                        <a:t>visitas de seguimiento a  comunidades  para la implementación del SCD</a:t>
                      </a:r>
                    </a:p>
                  </a:txBody>
                  <a:tcPr marL="4528" marR="4528" marT="4528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58918" y="1043389"/>
            <a:ext cx="762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</a:t>
            </a:r>
            <a:endParaRPr lang="es-ES_tradnl" sz="1400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301218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68505"/>
              </p:ext>
            </p:extLst>
          </p:nvPr>
        </p:nvGraphicFramePr>
        <p:xfrm>
          <a:off x="1811835" y="1524633"/>
          <a:ext cx="5501280" cy="159477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4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9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200" b="0" i="0" dirty="0">
                          <a:solidFill>
                            <a:schemeClr val="bg1"/>
                          </a:solidFill>
                          <a:effectLst/>
                          <a:latin typeface="Soberana Sans"/>
                          <a:cs typeface="Soberana Sans"/>
                        </a:rPr>
                        <a:t>SIREEA</a:t>
                      </a:r>
                      <a:endParaRPr lang="es-MX" sz="1200" b="0" i="0" dirty="0">
                        <a:solidFill>
                          <a:schemeClr val="bg1"/>
                        </a:solidFill>
                        <a:effectLst/>
                        <a:latin typeface="Soberana Sans"/>
                        <a:ea typeface="Times New Roman"/>
                        <a:cs typeface="Soberana San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7D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50" b="1" i="0" dirty="0">
                          <a:effectLst/>
                          <a:latin typeface="Soberana Sans Light"/>
                          <a:cs typeface="Soberana Sans Light"/>
                        </a:rPr>
                        <a:t>Año</a:t>
                      </a:r>
                      <a:endParaRPr lang="es-MX" sz="105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50" b="1" i="0" dirty="0">
                          <a:effectLst/>
                          <a:latin typeface="Soberana Sans Light"/>
                          <a:cs typeface="Soberana Sans Light"/>
                        </a:rPr>
                        <a:t>Beneficiarios</a:t>
                      </a:r>
                      <a:endParaRPr lang="es-MX" sz="105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50" b="1" i="0" dirty="0">
                          <a:effectLst/>
                          <a:latin typeface="Soberana Sans Light"/>
                          <a:cs typeface="Soberana Sans Light"/>
                        </a:rPr>
                        <a:t>Espacios Atendidos</a:t>
                      </a:r>
                      <a:endParaRPr lang="es-MX" sz="105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50" b="1" i="0" dirty="0">
                          <a:effectLst/>
                          <a:latin typeface="Soberana Sans Light"/>
                          <a:cs typeface="Soberana Sans Light"/>
                        </a:rPr>
                        <a:t>Presupuesto Radicado</a:t>
                      </a:r>
                      <a:endParaRPr lang="es-MX" sz="105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2014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288,764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3,536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$          82,478,995.00 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2015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>
                          <a:effectLst/>
                          <a:latin typeface="Soberana Sans Light"/>
                          <a:cs typeface="Soberana Sans Light"/>
                        </a:rPr>
                        <a:t>179,917</a:t>
                      </a:r>
                      <a:endParaRPr lang="es-MX" sz="10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1,825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$          65,099,227.52 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2016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>
                          <a:effectLst/>
                          <a:latin typeface="Soberana Sans Light"/>
                          <a:cs typeface="Soberana Sans Light"/>
                        </a:rPr>
                        <a:t>196,885 </a:t>
                      </a:r>
                      <a:endParaRPr lang="es-MX" sz="10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1,906 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$          55,961,551.43 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2017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144,930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1,503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1000" b="0" i="0" dirty="0">
                          <a:effectLst/>
                          <a:latin typeface="Soberana Sans Light"/>
                          <a:cs typeface="Soberana Sans Light"/>
                        </a:rPr>
                        <a:t>$         49,649,219.00</a:t>
                      </a:r>
                      <a:endParaRPr lang="es-MX" sz="10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69839"/>
              </p:ext>
            </p:extLst>
          </p:nvPr>
        </p:nvGraphicFramePr>
        <p:xfrm>
          <a:off x="1329866" y="3192371"/>
          <a:ext cx="6465218" cy="277075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19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419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SCD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2014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2015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2016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2017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91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Presupuesto radicado 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46,500,000.00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48,887,328.48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50,045,864.57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44,440,765.00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10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SEDIF que operan el SCD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30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29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30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30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256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No. GD 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1,533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1,355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1,303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1,290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97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No. de Localidades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1,514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1,332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1,290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1,174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97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No. de Municipios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561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514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500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490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96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No. Beneficiarios /capacitados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22,475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18,137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17,103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17,397 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96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No. Capacitaciones otorgadas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3,344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2,817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2,652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2,716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96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Total de Proyectos Comunitarios 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3,664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4,442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4,271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1,157  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96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Proyectos apoyados con insumos 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1,912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346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235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239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96"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1" i="0" dirty="0">
                          <a:effectLst/>
                          <a:latin typeface="Soberana Sans Light"/>
                          <a:cs typeface="Soberana Sans Light"/>
                        </a:rPr>
                        <a:t>GD con Comité de Contraloría Social </a:t>
                      </a:r>
                      <a:endParaRPr lang="es-MX" sz="900" b="1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1,333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>
                          <a:effectLst/>
                          <a:latin typeface="Soberana Sans Light"/>
                          <a:cs typeface="Soberana Sans Light"/>
                        </a:rPr>
                        <a:t>1,201</a:t>
                      </a:r>
                      <a:endParaRPr lang="es-MX" sz="900" b="0" i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1,218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s-MX" sz="900" b="0" i="0" dirty="0">
                          <a:effectLst/>
                          <a:latin typeface="Soberana Sans Light"/>
                          <a:cs typeface="Soberana Sans Light"/>
                        </a:rPr>
                        <a:t>No hay información </a:t>
                      </a:r>
                      <a:endParaRPr lang="es-MX" sz="900" b="0" i="0" dirty="0">
                        <a:effectLst/>
                        <a:latin typeface="Soberana Sans Light"/>
                        <a:ea typeface="Times New Roman"/>
                        <a:cs typeface="Soberana Sans Light"/>
                      </a:endParaRPr>
                    </a:p>
                  </a:txBody>
                  <a:tcPr marL="54964" marR="54964" marT="0" marB="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58918" y="1043389"/>
            <a:ext cx="762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s-ES_tradnl" b="1" cap="small" dirty="0">
                <a:solidFill>
                  <a:srgbClr val="B00000"/>
                </a:solidFill>
                <a:latin typeface="Soberana Titular"/>
                <a:cs typeface="Soberana Titular"/>
              </a:rPr>
              <a:t>CONCLUSIONES; COBERTURA Y FOCALIZACIÓN</a:t>
            </a:r>
            <a:endParaRPr lang="es-ES_tradnl" b="1" dirty="0">
              <a:solidFill>
                <a:srgbClr val="B00000"/>
              </a:solidFill>
              <a:latin typeface="Soberana Titular"/>
              <a:cs typeface="Soberana Titular"/>
            </a:endParaRPr>
          </a:p>
        </p:txBody>
      </p:sp>
    </p:spTree>
    <p:extLst>
      <p:ext uri="{BB962C8B-B14F-4D97-AF65-F5344CB8AC3E}">
        <p14:creationId xmlns:p14="http://schemas.microsoft.com/office/powerpoint/2010/main" val="1730938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927</Words>
  <Application>Microsoft Office PowerPoint</Application>
  <PresentationFormat>Presentación en pantalla (4:3)</PresentationFormat>
  <Paragraphs>186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Soberana Sans</vt:lpstr>
      <vt:lpstr>Soberana Sans Light</vt:lpstr>
      <vt:lpstr>Soberana Titular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jonathan.torres</dc:creator>
  <cp:lastModifiedBy>Alejandro Arturo Vieyra Olivares</cp:lastModifiedBy>
  <cp:revision>20</cp:revision>
  <dcterms:created xsi:type="dcterms:W3CDTF">2018-10-11T17:26:03Z</dcterms:created>
  <dcterms:modified xsi:type="dcterms:W3CDTF">2018-11-05T19:58:55Z</dcterms:modified>
</cp:coreProperties>
</file>