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7" r:id="rId17"/>
    <p:sldId id="278" r:id="rId18"/>
    <p:sldId id="273" r:id="rId19"/>
    <p:sldId id="272" r:id="rId20"/>
    <p:sldId id="279" r:id="rId21"/>
  </p:sldIdLst>
  <p:sldSz cx="12190413" cy="6859588"/>
  <p:notesSz cx="6858000" cy="9144000"/>
  <p:defaultTextStyle>
    <a:defPPr>
      <a:defRPr lang="es-MX"/>
    </a:defPPr>
    <a:lvl1pPr marL="0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871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743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614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487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358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230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101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0973" algn="l" defTabSz="121774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6B020"/>
    <a:srgbClr val="15315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8" autoAdjust="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AE6FA-7C79-4996-A738-91A7A60AA2D5}" type="doc">
      <dgm:prSet loTypeId="urn:microsoft.com/office/officeart/2005/8/layout/arrow2" loCatId="process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3E82D84F-A22A-4727-8F6C-29A5FFC24140}">
      <dgm:prSet phldrT="[Texto]" custT="1"/>
      <dgm:spPr/>
      <dgm:t>
        <a:bodyPr/>
        <a:lstStyle/>
        <a:p>
          <a:pPr algn="ctr"/>
          <a:r>
            <a:rPr lang="es-ES" sz="1600" dirty="0" smtClean="0"/>
            <a:t>Incluir mecanismos de fiscalización y sanciones</a:t>
          </a:r>
          <a:endParaRPr lang="es-ES" sz="1600" dirty="0"/>
        </a:p>
      </dgm:t>
    </dgm:pt>
    <dgm:pt modelId="{EFAB8816-AF07-4443-8EC9-E766204E021C}" type="parTrans" cxnId="{3389BA5B-CC20-49EF-8ECC-CB580FE3B285}">
      <dgm:prSet/>
      <dgm:spPr/>
      <dgm:t>
        <a:bodyPr/>
        <a:lstStyle/>
        <a:p>
          <a:endParaRPr lang="es-ES" sz="1600"/>
        </a:p>
      </dgm:t>
    </dgm:pt>
    <dgm:pt modelId="{FFFCFE62-5903-44B2-BCF0-FDD1FD480843}" type="sibTrans" cxnId="{3389BA5B-CC20-49EF-8ECC-CB580FE3B285}">
      <dgm:prSet/>
      <dgm:spPr/>
      <dgm:t>
        <a:bodyPr/>
        <a:lstStyle/>
        <a:p>
          <a:endParaRPr lang="es-ES" sz="1600"/>
        </a:p>
      </dgm:t>
    </dgm:pt>
    <dgm:pt modelId="{27323383-A839-4F08-9804-52AD810286C1}">
      <dgm:prSet custT="1"/>
      <dgm:spPr/>
      <dgm:t>
        <a:bodyPr/>
        <a:lstStyle/>
        <a:p>
          <a:pPr algn="ctr"/>
          <a:r>
            <a:rPr lang="es-ES" sz="1600" dirty="0" smtClean="0"/>
            <a:t>Integrar componentes de compras públicas para mejorar diversidad dietética y pertinencia cultural</a:t>
          </a:r>
          <a:endParaRPr lang="es-ES" sz="1600" dirty="0"/>
        </a:p>
      </dgm:t>
    </dgm:pt>
    <dgm:pt modelId="{D154EACD-CD94-4101-9F1F-4E8FFC9C6488}" type="parTrans" cxnId="{00371360-12FE-4EFD-833E-07E67079CF29}">
      <dgm:prSet/>
      <dgm:spPr/>
      <dgm:t>
        <a:bodyPr/>
        <a:lstStyle/>
        <a:p>
          <a:endParaRPr lang="es-ES" sz="1600"/>
        </a:p>
      </dgm:t>
    </dgm:pt>
    <dgm:pt modelId="{3CBF1913-53E7-4557-B5A7-6832B4BE9E48}" type="sibTrans" cxnId="{00371360-12FE-4EFD-833E-07E67079CF29}">
      <dgm:prSet/>
      <dgm:spPr/>
      <dgm:t>
        <a:bodyPr/>
        <a:lstStyle/>
        <a:p>
          <a:endParaRPr lang="es-ES" sz="1600"/>
        </a:p>
      </dgm:t>
    </dgm:pt>
    <dgm:pt modelId="{5BE0B2EB-D0C1-4FA0-B8B2-E5F137FAF801}">
      <dgm:prSet custT="1"/>
      <dgm:spPr/>
      <dgm:t>
        <a:bodyPr/>
        <a:lstStyle/>
        <a:p>
          <a:pPr algn="ctr"/>
          <a:r>
            <a:rPr lang="es-ES" sz="1600" dirty="0" smtClean="0"/>
            <a:t>Visibilizar la contribución de la alimentación escolar a los indicadores de calidad de la educación (aprendizaje, rendimiento, etc.)</a:t>
          </a:r>
          <a:endParaRPr lang="es-ES" sz="1600" dirty="0"/>
        </a:p>
      </dgm:t>
    </dgm:pt>
    <dgm:pt modelId="{7ECFD3B0-5675-4266-92EE-82EF4AA69A20}" type="parTrans" cxnId="{D556B9AA-9735-4CD0-BC0A-AB9473001F9D}">
      <dgm:prSet/>
      <dgm:spPr/>
      <dgm:t>
        <a:bodyPr/>
        <a:lstStyle/>
        <a:p>
          <a:endParaRPr lang="es-ES" sz="1600"/>
        </a:p>
      </dgm:t>
    </dgm:pt>
    <dgm:pt modelId="{0A9C42CD-2134-4FCB-93CC-37F7682F2751}" type="sibTrans" cxnId="{D556B9AA-9735-4CD0-BC0A-AB9473001F9D}">
      <dgm:prSet/>
      <dgm:spPr/>
      <dgm:t>
        <a:bodyPr/>
        <a:lstStyle/>
        <a:p>
          <a:endParaRPr lang="es-ES" sz="1600"/>
        </a:p>
      </dgm:t>
    </dgm:pt>
    <dgm:pt modelId="{31632992-61FF-4465-A6CC-7D64A2F1DD3E}">
      <dgm:prSet custT="1"/>
      <dgm:spPr/>
      <dgm:t>
        <a:bodyPr/>
        <a:lstStyle/>
        <a:p>
          <a:pPr algn="ctr"/>
          <a:r>
            <a:rPr lang="es-ES" sz="1600" dirty="0" smtClean="0"/>
            <a:t>Diseñar el Programa Nacional de Alimentación Escolar </a:t>
          </a:r>
          <a:endParaRPr lang="es-ES" sz="1600" dirty="0"/>
        </a:p>
      </dgm:t>
    </dgm:pt>
    <dgm:pt modelId="{EEA22D23-DD78-4186-88F9-60E011B0EACD}" type="parTrans" cxnId="{94AFB098-1485-4331-BBA4-93FFC85A3C67}">
      <dgm:prSet/>
      <dgm:spPr/>
      <dgm:t>
        <a:bodyPr/>
        <a:lstStyle/>
        <a:p>
          <a:endParaRPr lang="es-ES" sz="1600"/>
        </a:p>
      </dgm:t>
    </dgm:pt>
    <dgm:pt modelId="{44E3C88D-928B-4F0A-A5F5-7E8843C9CCA9}" type="sibTrans" cxnId="{94AFB098-1485-4331-BBA4-93FFC85A3C67}">
      <dgm:prSet/>
      <dgm:spPr/>
      <dgm:t>
        <a:bodyPr/>
        <a:lstStyle/>
        <a:p>
          <a:endParaRPr lang="es-ES" sz="1600"/>
        </a:p>
      </dgm:t>
    </dgm:pt>
    <dgm:pt modelId="{12FF8D07-AA9C-4E2B-BAAF-7B350459F249}">
      <dgm:prSet custT="1"/>
      <dgm:spPr/>
      <dgm:t>
        <a:bodyPr/>
        <a:lstStyle/>
        <a:p>
          <a:pPr algn="ctr"/>
          <a:r>
            <a:rPr lang="es-ES" sz="1600" dirty="0" smtClean="0"/>
            <a:t>Fortalecer la institucionalidad de la alimentación escolar en el país</a:t>
          </a:r>
          <a:endParaRPr lang="es-ES" sz="1600" dirty="0"/>
        </a:p>
      </dgm:t>
    </dgm:pt>
    <dgm:pt modelId="{A684A2AB-33AA-430F-82BC-E6852EF6DB0F}" type="parTrans" cxnId="{301DBD47-9C42-4A23-B1DB-6811FEE191F4}">
      <dgm:prSet/>
      <dgm:spPr/>
      <dgm:t>
        <a:bodyPr/>
        <a:lstStyle/>
        <a:p>
          <a:endParaRPr lang="es-ES" sz="1600"/>
        </a:p>
      </dgm:t>
    </dgm:pt>
    <dgm:pt modelId="{053EB23E-E408-4329-A186-E106C6816952}" type="sibTrans" cxnId="{301DBD47-9C42-4A23-B1DB-6811FEE191F4}">
      <dgm:prSet/>
      <dgm:spPr/>
      <dgm:t>
        <a:bodyPr/>
        <a:lstStyle/>
        <a:p>
          <a:endParaRPr lang="es-ES" sz="1600"/>
        </a:p>
      </dgm:t>
    </dgm:pt>
    <dgm:pt modelId="{DA8682A1-084D-4970-B30A-6745D6B290B1}" type="pres">
      <dgm:prSet presAssocID="{98BAE6FA-7C79-4996-A738-91A7A60AA2D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F4C8AB-516C-4835-AD4C-24287E8F90FA}" type="pres">
      <dgm:prSet presAssocID="{98BAE6FA-7C79-4996-A738-91A7A60AA2D5}" presName="arrow" presStyleLbl="bgShp" presStyleIdx="0" presStyleCnt="1" custScaleX="150364"/>
      <dgm:spPr/>
    </dgm:pt>
    <dgm:pt modelId="{C3BB8BD7-71B9-4882-AACB-9E28AC49D09A}" type="pres">
      <dgm:prSet presAssocID="{98BAE6FA-7C79-4996-A738-91A7A60AA2D5}" presName="arrowDiagram5" presStyleCnt="0"/>
      <dgm:spPr/>
    </dgm:pt>
    <dgm:pt modelId="{3CF05046-7423-4BE5-B5DE-E2EAEC507667}" type="pres">
      <dgm:prSet presAssocID="{3E82D84F-A22A-4727-8F6C-29A5FFC24140}" presName="bullet5a" presStyleLbl="node1" presStyleIdx="0" presStyleCnt="5" custLinFactX="-469825" custLinFactNeighborX="-500000" custLinFactNeighborY="79169"/>
      <dgm:spPr/>
    </dgm:pt>
    <dgm:pt modelId="{13A7A846-16EC-4742-B4AD-E4A5F3972574}" type="pres">
      <dgm:prSet presAssocID="{3E82D84F-A22A-4727-8F6C-29A5FFC24140}" presName="textBox5a" presStyleLbl="revTx" presStyleIdx="0" presStyleCnt="5" custScaleX="126004" custLinFactX="-70275" custLinFactNeighborX="-100000" custLinFactNeighborY="122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01F662-D82E-41B4-9CE0-8AE435369307}" type="pres">
      <dgm:prSet presAssocID="{27323383-A839-4F08-9804-52AD810286C1}" presName="bullet5b" presStyleLbl="node1" presStyleIdx="1" presStyleCnt="5" custLinFactX="-200000" custLinFactNeighborX="-255224" custLinFactNeighborY="69548"/>
      <dgm:spPr/>
    </dgm:pt>
    <dgm:pt modelId="{FCDA264E-B45F-458F-8171-5A0480ED3760}" type="pres">
      <dgm:prSet presAssocID="{27323383-A839-4F08-9804-52AD810286C1}" presName="textBox5b" presStyleLbl="revTx" presStyleIdx="1" presStyleCnt="5" custLinFactNeighborX="-98723" custLinFactNeighborY="9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35DBF-5B05-4BBF-A7AF-59FD2015499C}" type="pres">
      <dgm:prSet presAssocID="{5BE0B2EB-D0C1-4FA0-B8B2-E5F137FAF801}" presName="bullet5c" presStyleLbl="node1" presStyleIdx="2" presStyleCnt="5" custLinFactX="-42257" custLinFactNeighborX="-100000" custLinFactNeighborY="37935"/>
      <dgm:spPr/>
    </dgm:pt>
    <dgm:pt modelId="{ECC4F171-CD25-4574-823A-29E85A356D9B}" type="pres">
      <dgm:prSet presAssocID="{5BE0B2EB-D0C1-4FA0-B8B2-E5F137FAF801}" presName="textBox5c" presStyleLbl="revTx" presStyleIdx="2" presStyleCnt="5" custLinFactNeighborX="-35380" custLinFactNeighborY="51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F6617D-1314-4739-AD0A-7B981414260C}" type="pres">
      <dgm:prSet presAssocID="{31632992-61FF-4465-A6CC-7D64A2F1DD3E}" presName="bullet5d" presStyleLbl="node1" presStyleIdx="3" presStyleCnt="5" custLinFactNeighborX="33040" custLinFactNeighborY="22027"/>
      <dgm:spPr/>
    </dgm:pt>
    <dgm:pt modelId="{23C247D1-E02A-46F3-8C15-A498C8D1ECC5}" type="pres">
      <dgm:prSet presAssocID="{31632992-61FF-4465-A6CC-7D64A2F1DD3E}" presName="textBox5d" presStyleLbl="revTx" presStyleIdx="3" presStyleCnt="5" custLinFactNeighborX="10242" custLinFactNeighborY="3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BABEF3-C98C-4CC3-868F-B5261A1EA5A3}" type="pres">
      <dgm:prSet presAssocID="{12FF8D07-AA9C-4E2B-BAAF-7B350459F249}" presName="bullet5e" presStyleLbl="node1" presStyleIdx="4" presStyleCnt="5" custLinFactX="46939" custLinFactNeighborX="100000" custLinFactNeighborY="-5762"/>
      <dgm:spPr/>
    </dgm:pt>
    <dgm:pt modelId="{9234D6E2-412D-48FC-AF84-E1A0301A796A}" type="pres">
      <dgm:prSet presAssocID="{12FF8D07-AA9C-4E2B-BAAF-7B350459F249}" presName="textBox5e" presStyleLbl="revTx" presStyleIdx="4" presStyleCnt="5" custScaleX="110069" custLinFactNeighborX="58041" custLinFactNeighborY="-9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36959C-4A7B-4E00-8164-83B3835D4F4F}" type="presOf" srcId="{3E82D84F-A22A-4727-8F6C-29A5FFC24140}" destId="{13A7A846-16EC-4742-B4AD-E4A5F3972574}" srcOrd="0" destOrd="0" presId="urn:microsoft.com/office/officeart/2005/8/layout/arrow2"/>
    <dgm:cxn modelId="{94AFB098-1485-4331-BBA4-93FFC85A3C67}" srcId="{98BAE6FA-7C79-4996-A738-91A7A60AA2D5}" destId="{31632992-61FF-4465-A6CC-7D64A2F1DD3E}" srcOrd="3" destOrd="0" parTransId="{EEA22D23-DD78-4186-88F9-60E011B0EACD}" sibTransId="{44E3C88D-928B-4F0A-A5F5-7E8843C9CCA9}"/>
    <dgm:cxn modelId="{0B99BFCF-20D4-4BCE-9E68-ED417843D60C}" type="presOf" srcId="{5BE0B2EB-D0C1-4FA0-B8B2-E5F137FAF801}" destId="{ECC4F171-CD25-4574-823A-29E85A356D9B}" srcOrd="0" destOrd="0" presId="urn:microsoft.com/office/officeart/2005/8/layout/arrow2"/>
    <dgm:cxn modelId="{8C19DB84-AB01-4ADA-815A-2E122EEED846}" type="presOf" srcId="{27323383-A839-4F08-9804-52AD810286C1}" destId="{FCDA264E-B45F-458F-8171-5A0480ED3760}" srcOrd="0" destOrd="0" presId="urn:microsoft.com/office/officeart/2005/8/layout/arrow2"/>
    <dgm:cxn modelId="{C3CEA250-D822-492F-B8AA-F7B5C2B77E9A}" type="presOf" srcId="{31632992-61FF-4465-A6CC-7D64A2F1DD3E}" destId="{23C247D1-E02A-46F3-8C15-A498C8D1ECC5}" srcOrd="0" destOrd="0" presId="urn:microsoft.com/office/officeart/2005/8/layout/arrow2"/>
    <dgm:cxn modelId="{C691F78A-5994-485F-B223-10378C0DB4CF}" type="presOf" srcId="{98BAE6FA-7C79-4996-A738-91A7A60AA2D5}" destId="{DA8682A1-084D-4970-B30A-6745D6B290B1}" srcOrd="0" destOrd="0" presId="urn:microsoft.com/office/officeart/2005/8/layout/arrow2"/>
    <dgm:cxn modelId="{00371360-12FE-4EFD-833E-07E67079CF29}" srcId="{98BAE6FA-7C79-4996-A738-91A7A60AA2D5}" destId="{27323383-A839-4F08-9804-52AD810286C1}" srcOrd="1" destOrd="0" parTransId="{D154EACD-CD94-4101-9F1F-4E8FFC9C6488}" sibTransId="{3CBF1913-53E7-4557-B5A7-6832B4BE9E48}"/>
    <dgm:cxn modelId="{05537405-41F0-4C4B-8887-8007607A5D11}" type="presOf" srcId="{12FF8D07-AA9C-4E2B-BAAF-7B350459F249}" destId="{9234D6E2-412D-48FC-AF84-E1A0301A796A}" srcOrd="0" destOrd="0" presId="urn:microsoft.com/office/officeart/2005/8/layout/arrow2"/>
    <dgm:cxn modelId="{301DBD47-9C42-4A23-B1DB-6811FEE191F4}" srcId="{98BAE6FA-7C79-4996-A738-91A7A60AA2D5}" destId="{12FF8D07-AA9C-4E2B-BAAF-7B350459F249}" srcOrd="4" destOrd="0" parTransId="{A684A2AB-33AA-430F-82BC-E6852EF6DB0F}" sibTransId="{053EB23E-E408-4329-A186-E106C6816952}"/>
    <dgm:cxn modelId="{D556B9AA-9735-4CD0-BC0A-AB9473001F9D}" srcId="{98BAE6FA-7C79-4996-A738-91A7A60AA2D5}" destId="{5BE0B2EB-D0C1-4FA0-B8B2-E5F137FAF801}" srcOrd="2" destOrd="0" parTransId="{7ECFD3B0-5675-4266-92EE-82EF4AA69A20}" sibTransId="{0A9C42CD-2134-4FCB-93CC-37F7682F2751}"/>
    <dgm:cxn modelId="{3389BA5B-CC20-49EF-8ECC-CB580FE3B285}" srcId="{98BAE6FA-7C79-4996-A738-91A7A60AA2D5}" destId="{3E82D84F-A22A-4727-8F6C-29A5FFC24140}" srcOrd="0" destOrd="0" parTransId="{EFAB8816-AF07-4443-8EC9-E766204E021C}" sibTransId="{FFFCFE62-5903-44B2-BCF0-FDD1FD480843}"/>
    <dgm:cxn modelId="{C480484B-B265-4959-8490-92DF5902971C}" type="presParOf" srcId="{DA8682A1-084D-4970-B30A-6745D6B290B1}" destId="{C3F4C8AB-516C-4835-AD4C-24287E8F90FA}" srcOrd="0" destOrd="0" presId="urn:microsoft.com/office/officeart/2005/8/layout/arrow2"/>
    <dgm:cxn modelId="{764A7818-44AE-4FE3-846C-88BA2EB864C3}" type="presParOf" srcId="{DA8682A1-084D-4970-B30A-6745D6B290B1}" destId="{C3BB8BD7-71B9-4882-AACB-9E28AC49D09A}" srcOrd="1" destOrd="0" presId="urn:microsoft.com/office/officeart/2005/8/layout/arrow2"/>
    <dgm:cxn modelId="{12A53F5E-BD7D-4B95-8E7C-12F6CCD8BEAD}" type="presParOf" srcId="{C3BB8BD7-71B9-4882-AACB-9E28AC49D09A}" destId="{3CF05046-7423-4BE5-B5DE-E2EAEC507667}" srcOrd="0" destOrd="0" presId="urn:microsoft.com/office/officeart/2005/8/layout/arrow2"/>
    <dgm:cxn modelId="{CBE33AE4-D671-4499-B151-AD1B00598216}" type="presParOf" srcId="{C3BB8BD7-71B9-4882-AACB-9E28AC49D09A}" destId="{13A7A846-16EC-4742-B4AD-E4A5F3972574}" srcOrd="1" destOrd="0" presId="urn:microsoft.com/office/officeart/2005/8/layout/arrow2"/>
    <dgm:cxn modelId="{47119E04-26E3-48C6-A870-93AC04B0C618}" type="presParOf" srcId="{C3BB8BD7-71B9-4882-AACB-9E28AC49D09A}" destId="{0101F662-D82E-41B4-9CE0-8AE435369307}" srcOrd="2" destOrd="0" presId="urn:microsoft.com/office/officeart/2005/8/layout/arrow2"/>
    <dgm:cxn modelId="{FEC4EEEE-C6D1-4705-A7BE-B3B3182B38C7}" type="presParOf" srcId="{C3BB8BD7-71B9-4882-AACB-9E28AC49D09A}" destId="{FCDA264E-B45F-458F-8171-5A0480ED3760}" srcOrd="3" destOrd="0" presId="urn:microsoft.com/office/officeart/2005/8/layout/arrow2"/>
    <dgm:cxn modelId="{9AC4CD2F-086B-4BD2-A2B7-28D830390D95}" type="presParOf" srcId="{C3BB8BD7-71B9-4882-AACB-9E28AC49D09A}" destId="{90235DBF-5B05-4BBF-A7AF-59FD2015499C}" srcOrd="4" destOrd="0" presId="urn:microsoft.com/office/officeart/2005/8/layout/arrow2"/>
    <dgm:cxn modelId="{718FFA43-CBFA-410A-AF9D-36F302066917}" type="presParOf" srcId="{C3BB8BD7-71B9-4882-AACB-9E28AC49D09A}" destId="{ECC4F171-CD25-4574-823A-29E85A356D9B}" srcOrd="5" destOrd="0" presId="urn:microsoft.com/office/officeart/2005/8/layout/arrow2"/>
    <dgm:cxn modelId="{84E180EF-2A17-4CF8-928F-B7384B7C29FE}" type="presParOf" srcId="{C3BB8BD7-71B9-4882-AACB-9E28AC49D09A}" destId="{AAF6617D-1314-4739-AD0A-7B981414260C}" srcOrd="6" destOrd="0" presId="urn:microsoft.com/office/officeart/2005/8/layout/arrow2"/>
    <dgm:cxn modelId="{5759FD8A-C5DF-40FD-9A27-EC4D13B7514B}" type="presParOf" srcId="{C3BB8BD7-71B9-4882-AACB-9E28AC49D09A}" destId="{23C247D1-E02A-46F3-8C15-A498C8D1ECC5}" srcOrd="7" destOrd="0" presId="urn:microsoft.com/office/officeart/2005/8/layout/arrow2"/>
    <dgm:cxn modelId="{61D01216-4D5E-4E79-AF65-2A77DAE9A512}" type="presParOf" srcId="{C3BB8BD7-71B9-4882-AACB-9E28AC49D09A}" destId="{20BABEF3-C98C-4CC3-868F-B5261A1EA5A3}" srcOrd="8" destOrd="0" presId="urn:microsoft.com/office/officeart/2005/8/layout/arrow2"/>
    <dgm:cxn modelId="{6BF17C7A-1902-428C-99D7-7463F0FEE46F}" type="presParOf" srcId="{C3BB8BD7-71B9-4882-AACB-9E28AC49D09A}" destId="{9234D6E2-412D-48FC-AF84-E1A0301A796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6D7D1-46A0-46B2-9EC5-821C08AEBE49}" type="doc">
      <dgm:prSet loTypeId="urn:microsoft.com/office/officeart/2005/8/layout/cycle8" loCatId="cycle" qsTypeId="urn:microsoft.com/office/officeart/2005/8/quickstyle/simple1" qsCatId="simple" csTypeId="urn:microsoft.com/office/officeart/2005/8/colors/colorful1#4" csCatId="colorful" phldr="1"/>
      <dgm:spPr/>
    </dgm:pt>
    <dgm:pt modelId="{71C25726-6283-4B7A-BE6A-E5B44E32F24F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600" b="1" dirty="0" smtClean="0"/>
            <a:t>Educación </a:t>
          </a:r>
          <a:r>
            <a:rPr lang="es-MX" sz="1800" b="1" dirty="0" smtClean="0"/>
            <a:t>Alimentaria</a:t>
          </a:r>
          <a:r>
            <a:rPr lang="es-MX" sz="1600" b="1" dirty="0" smtClean="0"/>
            <a:t> </a:t>
          </a:r>
          <a:r>
            <a:rPr lang="es-MX" sz="1200" b="1" dirty="0" smtClean="0"/>
            <a:t>(huertos pedagógicos)  </a:t>
          </a:r>
          <a:endParaRPr lang="es-MX" sz="1200" b="1" dirty="0"/>
        </a:p>
      </dgm:t>
    </dgm:pt>
    <dgm:pt modelId="{D6C7E42D-C290-4015-B45C-E48CA093B9D0}" type="parTrans" cxnId="{1DBB1CDD-7508-4FF8-A51A-3A2C9D43E59E}">
      <dgm:prSet/>
      <dgm:spPr/>
      <dgm:t>
        <a:bodyPr/>
        <a:lstStyle/>
        <a:p>
          <a:endParaRPr lang="es-MX" sz="1050"/>
        </a:p>
      </dgm:t>
    </dgm:pt>
    <dgm:pt modelId="{5C3811EC-62D4-475B-B8C8-E1030761C152}" type="sibTrans" cxnId="{1DBB1CDD-7508-4FF8-A51A-3A2C9D43E59E}">
      <dgm:prSet/>
      <dgm:spPr/>
      <dgm:t>
        <a:bodyPr/>
        <a:lstStyle/>
        <a:p>
          <a:endParaRPr lang="es-MX" sz="1050"/>
        </a:p>
      </dgm:t>
    </dgm:pt>
    <dgm:pt modelId="{65238B58-D772-44E2-8072-114457001FAA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Infraestructura del comedor</a:t>
          </a:r>
          <a:endParaRPr lang="es-MX" sz="1600" b="1" dirty="0">
            <a:solidFill>
              <a:schemeClr val="tx1"/>
            </a:solidFill>
          </a:endParaRPr>
        </a:p>
      </dgm:t>
    </dgm:pt>
    <dgm:pt modelId="{DBB3FED2-B7D7-4E7C-ADA3-969CBE625314}" type="parTrans" cxnId="{25140800-253A-4583-81E6-540CBB1D9CA4}">
      <dgm:prSet/>
      <dgm:spPr/>
      <dgm:t>
        <a:bodyPr/>
        <a:lstStyle/>
        <a:p>
          <a:endParaRPr lang="es-MX" sz="1050"/>
        </a:p>
      </dgm:t>
    </dgm:pt>
    <dgm:pt modelId="{A4D9467E-AF4E-4310-B683-5A4AE420296C}" type="sibTrans" cxnId="{25140800-253A-4583-81E6-540CBB1D9CA4}">
      <dgm:prSet/>
      <dgm:spPr/>
      <dgm:t>
        <a:bodyPr/>
        <a:lstStyle/>
        <a:p>
          <a:endParaRPr lang="es-MX" sz="1050"/>
        </a:p>
      </dgm:t>
    </dgm:pt>
    <dgm:pt modelId="{6972F5EF-DE3C-48ED-83DF-D7343B5DB8DE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600" b="1" dirty="0" smtClean="0">
              <a:solidFill>
                <a:schemeClr val="bg1"/>
              </a:solidFill>
            </a:rPr>
            <a:t>Menús saludables </a:t>
          </a:r>
          <a:endParaRPr lang="es-MX" sz="1600" b="1" dirty="0">
            <a:solidFill>
              <a:schemeClr val="bg1"/>
            </a:solidFill>
          </a:endParaRPr>
        </a:p>
      </dgm:t>
    </dgm:pt>
    <dgm:pt modelId="{8712712B-49ED-42C0-8D63-377D23665BBB}" type="parTrans" cxnId="{D754A716-BAFB-469E-A46A-80668F85CE56}">
      <dgm:prSet/>
      <dgm:spPr/>
      <dgm:t>
        <a:bodyPr/>
        <a:lstStyle/>
        <a:p>
          <a:endParaRPr lang="es-MX" sz="1050"/>
        </a:p>
      </dgm:t>
    </dgm:pt>
    <dgm:pt modelId="{BDC497FE-6E94-4662-83FA-8C235244BE9E}" type="sibTrans" cxnId="{D754A716-BAFB-469E-A46A-80668F85CE56}">
      <dgm:prSet/>
      <dgm:spPr/>
      <dgm:t>
        <a:bodyPr/>
        <a:lstStyle/>
        <a:p>
          <a:endParaRPr lang="es-MX" sz="1050"/>
        </a:p>
      </dgm:t>
    </dgm:pt>
    <dgm:pt modelId="{AD049141-1EAF-47BC-B712-F128871EA370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Compras a la agricultura familiar </a:t>
          </a:r>
          <a:endParaRPr lang="es-MX" sz="1600" b="1" dirty="0">
            <a:solidFill>
              <a:schemeClr val="tx1"/>
            </a:solidFill>
          </a:endParaRPr>
        </a:p>
      </dgm:t>
    </dgm:pt>
    <dgm:pt modelId="{0090DABC-AB63-43CC-914D-BF6396F37B0A}" type="parTrans" cxnId="{EEAA41F0-AF71-4FFA-AA8D-3F375EA99BFC}">
      <dgm:prSet/>
      <dgm:spPr/>
      <dgm:t>
        <a:bodyPr/>
        <a:lstStyle/>
        <a:p>
          <a:endParaRPr lang="es-MX" sz="1050"/>
        </a:p>
      </dgm:t>
    </dgm:pt>
    <dgm:pt modelId="{374A842B-DDE1-4B2B-81FD-C9FB132BC256}" type="sibTrans" cxnId="{EEAA41F0-AF71-4FFA-AA8D-3F375EA99BFC}">
      <dgm:prSet/>
      <dgm:spPr/>
      <dgm:t>
        <a:bodyPr/>
        <a:lstStyle/>
        <a:p>
          <a:endParaRPr lang="es-MX" sz="1050"/>
        </a:p>
      </dgm:t>
    </dgm:pt>
    <dgm:pt modelId="{A2842913-F645-4BDB-81A9-4FFFA2D95783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Coordinación intersectorial participación social </a:t>
          </a:r>
          <a:endParaRPr lang="es-MX" sz="1600" b="1" dirty="0">
            <a:solidFill>
              <a:schemeClr val="tx1"/>
            </a:solidFill>
          </a:endParaRPr>
        </a:p>
      </dgm:t>
    </dgm:pt>
    <dgm:pt modelId="{91C82999-4AC0-49AE-9B9C-973FDD699156}" type="parTrans" cxnId="{8E9F0B7E-84C3-4927-8CA2-0E03692F7547}">
      <dgm:prSet/>
      <dgm:spPr/>
      <dgm:t>
        <a:bodyPr/>
        <a:lstStyle/>
        <a:p>
          <a:endParaRPr lang="es-MX" sz="1050"/>
        </a:p>
      </dgm:t>
    </dgm:pt>
    <dgm:pt modelId="{5A8B8DA1-C53F-4457-8CAC-28E17CB6DCD6}" type="sibTrans" cxnId="{8E9F0B7E-84C3-4927-8CA2-0E03692F7547}">
      <dgm:prSet/>
      <dgm:spPr/>
      <dgm:t>
        <a:bodyPr/>
        <a:lstStyle/>
        <a:p>
          <a:endParaRPr lang="es-MX" sz="1050"/>
        </a:p>
      </dgm:t>
    </dgm:pt>
    <dgm:pt modelId="{DCEBF61D-13DF-4980-A060-32F858CEB56B}" type="pres">
      <dgm:prSet presAssocID="{3C16D7D1-46A0-46B2-9EC5-821C08AEBE49}" presName="compositeShape" presStyleCnt="0">
        <dgm:presLayoutVars>
          <dgm:chMax val="7"/>
          <dgm:dir/>
          <dgm:resizeHandles val="exact"/>
        </dgm:presLayoutVars>
      </dgm:prSet>
      <dgm:spPr/>
    </dgm:pt>
    <dgm:pt modelId="{26F128DC-ADD1-4C93-9FC3-238845484AF1}" type="pres">
      <dgm:prSet presAssocID="{3C16D7D1-46A0-46B2-9EC5-821C08AEBE49}" presName="wedge1" presStyleLbl="node1" presStyleIdx="0" presStyleCnt="5"/>
      <dgm:spPr/>
      <dgm:t>
        <a:bodyPr/>
        <a:lstStyle/>
        <a:p>
          <a:endParaRPr lang="es-MX"/>
        </a:p>
      </dgm:t>
    </dgm:pt>
    <dgm:pt modelId="{6E1F938E-67E7-4FDB-9C26-A511EC0E023F}" type="pres">
      <dgm:prSet presAssocID="{3C16D7D1-46A0-46B2-9EC5-821C08AEBE49}" presName="dummy1a" presStyleCnt="0"/>
      <dgm:spPr/>
    </dgm:pt>
    <dgm:pt modelId="{0D4ED758-5F0F-4F9B-B2E3-E9460BD9E2CE}" type="pres">
      <dgm:prSet presAssocID="{3C16D7D1-46A0-46B2-9EC5-821C08AEBE49}" presName="dummy1b" presStyleCnt="0"/>
      <dgm:spPr/>
    </dgm:pt>
    <dgm:pt modelId="{989EBE32-FB19-449C-AAC6-A40194A89FA3}" type="pres">
      <dgm:prSet presAssocID="{3C16D7D1-46A0-46B2-9EC5-821C08AEBE4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A0928F-610C-4EF6-80DE-C5B738928D7E}" type="pres">
      <dgm:prSet presAssocID="{3C16D7D1-46A0-46B2-9EC5-821C08AEBE49}" presName="wedge2" presStyleLbl="node1" presStyleIdx="1" presStyleCnt="5" custScaleX="102519" custScaleY="100226" custLinFactNeighborX="-1451" custLinFactNeighborY="-1191"/>
      <dgm:spPr/>
      <dgm:t>
        <a:bodyPr/>
        <a:lstStyle/>
        <a:p>
          <a:endParaRPr lang="es-MX"/>
        </a:p>
      </dgm:t>
    </dgm:pt>
    <dgm:pt modelId="{AC33695A-62AF-4B04-899E-4B618389D7E5}" type="pres">
      <dgm:prSet presAssocID="{3C16D7D1-46A0-46B2-9EC5-821C08AEBE49}" presName="dummy2a" presStyleCnt="0"/>
      <dgm:spPr/>
    </dgm:pt>
    <dgm:pt modelId="{3347B695-2F0C-42E4-9095-8E8667C4CC7C}" type="pres">
      <dgm:prSet presAssocID="{3C16D7D1-46A0-46B2-9EC5-821C08AEBE49}" presName="dummy2b" presStyleCnt="0"/>
      <dgm:spPr/>
    </dgm:pt>
    <dgm:pt modelId="{75B3CE37-299F-4C15-BB04-2446898F9E02}" type="pres">
      <dgm:prSet presAssocID="{3C16D7D1-46A0-46B2-9EC5-821C08AEBE4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35B239-A8B2-4A7B-96C9-6E55505FD78D}" type="pres">
      <dgm:prSet presAssocID="{3C16D7D1-46A0-46B2-9EC5-821C08AEBE49}" presName="wedge3" presStyleLbl="node1" presStyleIdx="2" presStyleCnt="5"/>
      <dgm:spPr/>
      <dgm:t>
        <a:bodyPr/>
        <a:lstStyle/>
        <a:p>
          <a:endParaRPr lang="es-MX"/>
        </a:p>
      </dgm:t>
    </dgm:pt>
    <dgm:pt modelId="{D7F8BF51-C4ED-49AB-9B53-09F7585C9343}" type="pres">
      <dgm:prSet presAssocID="{3C16D7D1-46A0-46B2-9EC5-821C08AEBE49}" presName="dummy3a" presStyleCnt="0"/>
      <dgm:spPr/>
    </dgm:pt>
    <dgm:pt modelId="{6B1B7114-CB66-48B3-A45E-D7EA9F58AB54}" type="pres">
      <dgm:prSet presAssocID="{3C16D7D1-46A0-46B2-9EC5-821C08AEBE49}" presName="dummy3b" presStyleCnt="0"/>
      <dgm:spPr/>
    </dgm:pt>
    <dgm:pt modelId="{E0AEAB07-AA15-495C-9527-C1DA7CE2F851}" type="pres">
      <dgm:prSet presAssocID="{3C16D7D1-46A0-46B2-9EC5-821C08AEBE4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F50820-34BC-4016-8F02-397138C8DC55}" type="pres">
      <dgm:prSet presAssocID="{3C16D7D1-46A0-46B2-9EC5-821C08AEBE49}" presName="wedge4" presStyleLbl="node1" presStyleIdx="3" presStyleCnt="5" custScaleX="110369" custLinFactNeighborX="2200" custLinFactNeighborY="-244"/>
      <dgm:spPr/>
      <dgm:t>
        <a:bodyPr/>
        <a:lstStyle/>
        <a:p>
          <a:endParaRPr lang="es-MX"/>
        </a:p>
      </dgm:t>
    </dgm:pt>
    <dgm:pt modelId="{6E90118B-9E1F-45C4-A97C-3392BCCE5A8C}" type="pres">
      <dgm:prSet presAssocID="{3C16D7D1-46A0-46B2-9EC5-821C08AEBE49}" presName="dummy4a" presStyleCnt="0"/>
      <dgm:spPr/>
    </dgm:pt>
    <dgm:pt modelId="{DEF73D47-6A34-4F4D-B8A2-01E26194FA00}" type="pres">
      <dgm:prSet presAssocID="{3C16D7D1-46A0-46B2-9EC5-821C08AEBE49}" presName="dummy4b" presStyleCnt="0"/>
      <dgm:spPr/>
    </dgm:pt>
    <dgm:pt modelId="{3A08A721-1BAA-4C42-83A5-48F331B7C6F5}" type="pres">
      <dgm:prSet presAssocID="{3C16D7D1-46A0-46B2-9EC5-821C08AEBE4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1EE902-D97B-4B6F-AD50-47CECBF6D42F}" type="pres">
      <dgm:prSet presAssocID="{3C16D7D1-46A0-46B2-9EC5-821C08AEBE49}" presName="wedge5" presStyleLbl="node1" presStyleIdx="4" presStyleCnt="5"/>
      <dgm:spPr/>
      <dgm:t>
        <a:bodyPr/>
        <a:lstStyle/>
        <a:p>
          <a:endParaRPr lang="es-MX"/>
        </a:p>
      </dgm:t>
    </dgm:pt>
    <dgm:pt modelId="{C16AB07B-E351-49E6-9C18-F1CC4FD0C395}" type="pres">
      <dgm:prSet presAssocID="{3C16D7D1-46A0-46B2-9EC5-821C08AEBE49}" presName="dummy5a" presStyleCnt="0"/>
      <dgm:spPr/>
    </dgm:pt>
    <dgm:pt modelId="{2671D6E4-78AD-4CDB-B0C9-264D6DEDA78C}" type="pres">
      <dgm:prSet presAssocID="{3C16D7D1-46A0-46B2-9EC5-821C08AEBE49}" presName="dummy5b" presStyleCnt="0"/>
      <dgm:spPr/>
    </dgm:pt>
    <dgm:pt modelId="{335DB82A-DC73-45A0-867F-14E3BF29EE35}" type="pres">
      <dgm:prSet presAssocID="{3C16D7D1-46A0-46B2-9EC5-821C08AEBE4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FACEFB-FEED-4D72-9E3A-54ABB61AFFED}" type="pres">
      <dgm:prSet presAssocID="{5C3811EC-62D4-475B-B8C8-E1030761C152}" presName="arrowWedge1" presStyleLbl="fgSibTrans2D1" presStyleIdx="0" presStyleCnt="5" custLinFactNeighborX="4214" custLinFactNeighborY="-4749"/>
      <dgm:spPr/>
    </dgm:pt>
    <dgm:pt modelId="{716EC3E3-4F45-4C7B-984B-FFB27650A78F}" type="pres">
      <dgm:prSet presAssocID="{A4D9467E-AF4E-4310-B683-5A4AE420296C}" presName="arrowWedge2" presStyleLbl="fgSibTrans2D1" presStyleIdx="1" presStyleCnt="5" custLinFactNeighborX="8040" custLinFactNeighborY="2649"/>
      <dgm:spPr/>
      <dgm:t>
        <a:bodyPr/>
        <a:lstStyle/>
        <a:p>
          <a:endParaRPr lang="es-MX"/>
        </a:p>
      </dgm:t>
    </dgm:pt>
    <dgm:pt modelId="{8C72A9C4-766A-4A22-855D-106F8D467DC4}" type="pres">
      <dgm:prSet presAssocID="{BDC497FE-6E94-4662-83FA-8C235244BE9E}" presName="arrowWedge3" presStyleLbl="fgSibTrans2D1" presStyleIdx="2" presStyleCnt="5" custLinFactNeighborX="243" custLinFactNeighborY="4240"/>
      <dgm:spPr/>
    </dgm:pt>
    <dgm:pt modelId="{8115CAAA-6EED-4648-BD96-5B10A2150E36}" type="pres">
      <dgm:prSet presAssocID="{374A842B-DDE1-4B2B-81FD-C9FB132BC256}" presName="arrowWedge4" presStyleLbl="fgSibTrans2D1" presStyleIdx="3" presStyleCnt="5" custLinFactNeighborX="-11805" custLinFactNeighborY="3677"/>
      <dgm:spPr>
        <a:solidFill>
          <a:srgbClr val="7030A0"/>
        </a:solidFill>
      </dgm:spPr>
    </dgm:pt>
    <dgm:pt modelId="{4CC6CD27-C9AC-4943-B039-158795EA87CE}" type="pres">
      <dgm:prSet presAssocID="{5A8B8DA1-C53F-4457-8CAC-28E17CB6DCD6}" presName="arrowWedge5" presStyleLbl="fgSibTrans2D1" presStyleIdx="4" presStyleCnt="5" custLinFactNeighborX="-4629" custLinFactNeighborY="-5215"/>
      <dgm:spPr/>
    </dgm:pt>
  </dgm:ptLst>
  <dgm:cxnLst>
    <dgm:cxn modelId="{F34A02E5-0AEB-4D57-99B4-44926F207160}" type="presOf" srcId="{A2842913-F645-4BDB-81A9-4FFFA2D95783}" destId="{335DB82A-DC73-45A0-867F-14E3BF29EE35}" srcOrd="1" destOrd="0" presId="urn:microsoft.com/office/officeart/2005/8/layout/cycle8"/>
    <dgm:cxn modelId="{8B08E715-45AE-4514-B077-F2336C4B9532}" type="presOf" srcId="{A2842913-F645-4BDB-81A9-4FFFA2D95783}" destId="{861EE902-D97B-4B6F-AD50-47CECBF6D42F}" srcOrd="0" destOrd="0" presId="urn:microsoft.com/office/officeart/2005/8/layout/cycle8"/>
    <dgm:cxn modelId="{8E9F0B7E-84C3-4927-8CA2-0E03692F7547}" srcId="{3C16D7D1-46A0-46B2-9EC5-821C08AEBE49}" destId="{A2842913-F645-4BDB-81A9-4FFFA2D95783}" srcOrd="4" destOrd="0" parTransId="{91C82999-4AC0-49AE-9B9C-973FDD699156}" sibTransId="{5A8B8DA1-C53F-4457-8CAC-28E17CB6DCD6}"/>
    <dgm:cxn modelId="{9DE665DC-6056-4AAA-8E92-3C8629F141F7}" type="presOf" srcId="{AD049141-1EAF-47BC-B712-F128871EA370}" destId="{3A08A721-1BAA-4C42-83A5-48F331B7C6F5}" srcOrd="1" destOrd="0" presId="urn:microsoft.com/office/officeart/2005/8/layout/cycle8"/>
    <dgm:cxn modelId="{4A2A52F1-DEE4-4245-B9ED-81051CD6261C}" type="presOf" srcId="{6972F5EF-DE3C-48ED-83DF-D7343B5DB8DE}" destId="{0035B239-A8B2-4A7B-96C9-6E55505FD78D}" srcOrd="0" destOrd="0" presId="urn:microsoft.com/office/officeart/2005/8/layout/cycle8"/>
    <dgm:cxn modelId="{EEAA41F0-AF71-4FFA-AA8D-3F375EA99BFC}" srcId="{3C16D7D1-46A0-46B2-9EC5-821C08AEBE49}" destId="{AD049141-1EAF-47BC-B712-F128871EA370}" srcOrd="3" destOrd="0" parTransId="{0090DABC-AB63-43CC-914D-BF6396F37B0A}" sibTransId="{374A842B-DDE1-4B2B-81FD-C9FB132BC256}"/>
    <dgm:cxn modelId="{966424CB-A3D4-42F9-AF31-F1CFF7B021D6}" type="presOf" srcId="{6972F5EF-DE3C-48ED-83DF-D7343B5DB8DE}" destId="{E0AEAB07-AA15-495C-9527-C1DA7CE2F851}" srcOrd="1" destOrd="0" presId="urn:microsoft.com/office/officeart/2005/8/layout/cycle8"/>
    <dgm:cxn modelId="{6DA4D023-6F4D-4B2B-AC0E-73A89315F1B7}" type="presOf" srcId="{AD049141-1EAF-47BC-B712-F128871EA370}" destId="{E2F50820-34BC-4016-8F02-397138C8DC55}" srcOrd="0" destOrd="0" presId="urn:microsoft.com/office/officeart/2005/8/layout/cycle8"/>
    <dgm:cxn modelId="{1080EC0B-896A-4D95-8499-9AA6C5D769DD}" type="presOf" srcId="{65238B58-D772-44E2-8072-114457001FAA}" destId="{9CA0928F-610C-4EF6-80DE-C5B738928D7E}" srcOrd="0" destOrd="0" presId="urn:microsoft.com/office/officeart/2005/8/layout/cycle8"/>
    <dgm:cxn modelId="{A4ADCD0A-6C33-4776-A536-38A868C7B1E8}" type="presOf" srcId="{65238B58-D772-44E2-8072-114457001FAA}" destId="{75B3CE37-299F-4C15-BB04-2446898F9E02}" srcOrd="1" destOrd="0" presId="urn:microsoft.com/office/officeart/2005/8/layout/cycle8"/>
    <dgm:cxn modelId="{D754A716-BAFB-469E-A46A-80668F85CE56}" srcId="{3C16D7D1-46A0-46B2-9EC5-821C08AEBE49}" destId="{6972F5EF-DE3C-48ED-83DF-D7343B5DB8DE}" srcOrd="2" destOrd="0" parTransId="{8712712B-49ED-42C0-8D63-377D23665BBB}" sibTransId="{BDC497FE-6E94-4662-83FA-8C235244BE9E}"/>
    <dgm:cxn modelId="{B3C50476-2C1D-4530-A7F5-F48B80FEDEEB}" type="presOf" srcId="{71C25726-6283-4B7A-BE6A-E5B44E32F24F}" destId="{26F128DC-ADD1-4C93-9FC3-238845484AF1}" srcOrd="0" destOrd="0" presId="urn:microsoft.com/office/officeart/2005/8/layout/cycle8"/>
    <dgm:cxn modelId="{1DBB1CDD-7508-4FF8-A51A-3A2C9D43E59E}" srcId="{3C16D7D1-46A0-46B2-9EC5-821C08AEBE49}" destId="{71C25726-6283-4B7A-BE6A-E5B44E32F24F}" srcOrd="0" destOrd="0" parTransId="{D6C7E42D-C290-4015-B45C-E48CA093B9D0}" sibTransId="{5C3811EC-62D4-475B-B8C8-E1030761C152}"/>
    <dgm:cxn modelId="{C87EB98A-72FD-4CCD-BD90-A3DB4BFE310A}" type="presOf" srcId="{3C16D7D1-46A0-46B2-9EC5-821C08AEBE49}" destId="{DCEBF61D-13DF-4980-A060-32F858CEB56B}" srcOrd="0" destOrd="0" presId="urn:microsoft.com/office/officeart/2005/8/layout/cycle8"/>
    <dgm:cxn modelId="{86F4D89F-9B18-4F3C-9406-AF191BF20AAA}" type="presOf" srcId="{71C25726-6283-4B7A-BE6A-E5B44E32F24F}" destId="{989EBE32-FB19-449C-AAC6-A40194A89FA3}" srcOrd="1" destOrd="0" presId="urn:microsoft.com/office/officeart/2005/8/layout/cycle8"/>
    <dgm:cxn modelId="{25140800-253A-4583-81E6-540CBB1D9CA4}" srcId="{3C16D7D1-46A0-46B2-9EC5-821C08AEBE49}" destId="{65238B58-D772-44E2-8072-114457001FAA}" srcOrd="1" destOrd="0" parTransId="{DBB3FED2-B7D7-4E7C-ADA3-969CBE625314}" sibTransId="{A4D9467E-AF4E-4310-B683-5A4AE420296C}"/>
    <dgm:cxn modelId="{EA10765B-F6D2-4D74-ABCC-AFB9863F51ED}" type="presParOf" srcId="{DCEBF61D-13DF-4980-A060-32F858CEB56B}" destId="{26F128DC-ADD1-4C93-9FC3-238845484AF1}" srcOrd="0" destOrd="0" presId="urn:microsoft.com/office/officeart/2005/8/layout/cycle8"/>
    <dgm:cxn modelId="{9D919E11-AFC7-46C5-9069-870AF8513BF5}" type="presParOf" srcId="{DCEBF61D-13DF-4980-A060-32F858CEB56B}" destId="{6E1F938E-67E7-4FDB-9C26-A511EC0E023F}" srcOrd="1" destOrd="0" presId="urn:microsoft.com/office/officeart/2005/8/layout/cycle8"/>
    <dgm:cxn modelId="{ED02B08D-F594-4986-B66A-52908991466F}" type="presParOf" srcId="{DCEBF61D-13DF-4980-A060-32F858CEB56B}" destId="{0D4ED758-5F0F-4F9B-B2E3-E9460BD9E2CE}" srcOrd="2" destOrd="0" presId="urn:microsoft.com/office/officeart/2005/8/layout/cycle8"/>
    <dgm:cxn modelId="{99F23703-5A0F-4C6C-98C4-9810BA26CEDF}" type="presParOf" srcId="{DCEBF61D-13DF-4980-A060-32F858CEB56B}" destId="{989EBE32-FB19-449C-AAC6-A40194A89FA3}" srcOrd="3" destOrd="0" presId="urn:microsoft.com/office/officeart/2005/8/layout/cycle8"/>
    <dgm:cxn modelId="{536FF317-E024-4492-8D08-E52CD79626C1}" type="presParOf" srcId="{DCEBF61D-13DF-4980-A060-32F858CEB56B}" destId="{9CA0928F-610C-4EF6-80DE-C5B738928D7E}" srcOrd="4" destOrd="0" presId="urn:microsoft.com/office/officeart/2005/8/layout/cycle8"/>
    <dgm:cxn modelId="{3CE4B006-A2D1-48E2-9E39-47E0DCEB41D5}" type="presParOf" srcId="{DCEBF61D-13DF-4980-A060-32F858CEB56B}" destId="{AC33695A-62AF-4B04-899E-4B618389D7E5}" srcOrd="5" destOrd="0" presId="urn:microsoft.com/office/officeart/2005/8/layout/cycle8"/>
    <dgm:cxn modelId="{35EFA672-159A-4255-9BE5-8FEED72AF660}" type="presParOf" srcId="{DCEBF61D-13DF-4980-A060-32F858CEB56B}" destId="{3347B695-2F0C-42E4-9095-8E8667C4CC7C}" srcOrd="6" destOrd="0" presId="urn:microsoft.com/office/officeart/2005/8/layout/cycle8"/>
    <dgm:cxn modelId="{A72B81E6-6AA7-40AC-9122-2B49E5DC4F6B}" type="presParOf" srcId="{DCEBF61D-13DF-4980-A060-32F858CEB56B}" destId="{75B3CE37-299F-4C15-BB04-2446898F9E02}" srcOrd="7" destOrd="0" presId="urn:microsoft.com/office/officeart/2005/8/layout/cycle8"/>
    <dgm:cxn modelId="{B3C90906-9AF1-49D6-A852-298DA22EBB48}" type="presParOf" srcId="{DCEBF61D-13DF-4980-A060-32F858CEB56B}" destId="{0035B239-A8B2-4A7B-96C9-6E55505FD78D}" srcOrd="8" destOrd="0" presId="urn:microsoft.com/office/officeart/2005/8/layout/cycle8"/>
    <dgm:cxn modelId="{761D0FC2-5A11-4721-832F-75C23D4303CE}" type="presParOf" srcId="{DCEBF61D-13DF-4980-A060-32F858CEB56B}" destId="{D7F8BF51-C4ED-49AB-9B53-09F7585C9343}" srcOrd="9" destOrd="0" presId="urn:microsoft.com/office/officeart/2005/8/layout/cycle8"/>
    <dgm:cxn modelId="{E3F3A8C6-34E0-4287-90CE-672795EB357F}" type="presParOf" srcId="{DCEBF61D-13DF-4980-A060-32F858CEB56B}" destId="{6B1B7114-CB66-48B3-A45E-D7EA9F58AB54}" srcOrd="10" destOrd="0" presId="urn:microsoft.com/office/officeart/2005/8/layout/cycle8"/>
    <dgm:cxn modelId="{CE925560-094C-414E-B05C-6FA67479F631}" type="presParOf" srcId="{DCEBF61D-13DF-4980-A060-32F858CEB56B}" destId="{E0AEAB07-AA15-495C-9527-C1DA7CE2F851}" srcOrd="11" destOrd="0" presId="urn:microsoft.com/office/officeart/2005/8/layout/cycle8"/>
    <dgm:cxn modelId="{7B339065-D251-48D4-BA72-8A2AEB0EF4C4}" type="presParOf" srcId="{DCEBF61D-13DF-4980-A060-32F858CEB56B}" destId="{E2F50820-34BC-4016-8F02-397138C8DC55}" srcOrd="12" destOrd="0" presId="urn:microsoft.com/office/officeart/2005/8/layout/cycle8"/>
    <dgm:cxn modelId="{DB060480-C9CE-474D-B38F-7D1ADA32CE88}" type="presParOf" srcId="{DCEBF61D-13DF-4980-A060-32F858CEB56B}" destId="{6E90118B-9E1F-45C4-A97C-3392BCCE5A8C}" srcOrd="13" destOrd="0" presId="urn:microsoft.com/office/officeart/2005/8/layout/cycle8"/>
    <dgm:cxn modelId="{E1C4A38F-DF0B-4293-99C7-FCA9F57FC186}" type="presParOf" srcId="{DCEBF61D-13DF-4980-A060-32F858CEB56B}" destId="{DEF73D47-6A34-4F4D-B8A2-01E26194FA00}" srcOrd="14" destOrd="0" presId="urn:microsoft.com/office/officeart/2005/8/layout/cycle8"/>
    <dgm:cxn modelId="{3616A5E2-29A6-43E3-90B6-9F100593D53F}" type="presParOf" srcId="{DCEBF61D-13DF-4980-A060-32F858CEB56B}" destId="{3A08A721-1BAA-4C42-83A5-48F331B7C6F5}" srcOrd="15" destOrd="0" presId="urn:microsoft.com/office/officeart/2005/8/layout/cycle8"/>
    <dgm:cxn modelId="{77FEBA7E-15CA-4376-A615-A096F2713CA8}" type="presParOf" srcId="{DCEBF61D-13DF-4980-A060-32F858CEB56B}" destId="{861EE902-D97B-4B6F-AD50-47CECBF6D42F}" srcOrd="16" destOrd="0" presId="urn:microsoft.com/office/officeart/2005/8/layout/cycle8"/>
    <dgm:cxn modelId="{45FFA3D9-3901-463C-9E79-23A11660AA3B}" type="presParOf" srcId="{DCEBF61D-13DF-4980-A060-32F858CEB56B}" destId="{C16AB07B-E351-49E6-9C18-F1CC4FD0C395}" srcOrd="17" destOrd="0" presId="urn:microsoft.com/office/officeart/2005/8/layout/cycle8"/>
    <dgm:cxn modelId="{4938582E-9989-40E6-ACF5-0A32C064EA3A}" type="presParOf" srcId="{DCEBF61D-13DF-4980-A060-32F858CEB56B}" destId="{2671D6E4-78AD-4CDB-B0C9-264D6DEDA78C}" srcOrd="18" destOrd="0" presId="urn:microsoft.com/office/officeart/2005/8/layout/cycle8"/>
    <dgm:cxn modelId="{8679F547-6413-4003-BE4E-FEEADBEED4B7}" type="presParOf" srcId="{DCEBF61D-13DF-4980-A060-32F858CEB56B}" destId="{335DB82A-DC73-45A0-867F-14E3BF29EE35}" srcOrd="19" destOrd="0" presId="urn:microsoft.com/office/officeart/2005/8/layout/cycle8"/>
    <dgm:cxn modelId="{F92F1FC0-F830-4EE1-B3B9-31DD0A407DE7}" type="presParOf" srcId="{DCEBF61D-13DF-4980-A060-32F858CEB56B}" destId="{0BFACEFB-FEED-4D72-9E3A-54ABB61AFFED}" srcOrd="20" destOrd="0" presId="urn:microsoft.com/office/officeart/2005/8/layout/cycle8"/>
    <dgm:cxn modelId="{77F10B81-91CC-40DC-93AC-1B80A50C4E1F}" type="presParOf" srcId="{DCEBF61D-13DF-4980-A060-32F858CEB56B}" destId="{716EC3E3-4F45-4C7B-984B-FFB27650A78F}" srcOrd="21" destOrd="0" presId="urn:microsoft.com/office/officeart/2005/8/layout/cycle8"/>
    <dgm:cxn modelId="{43E2D16C-12E4-4E6F-B6E9-04399B9BACB9}" type="presParOf" srcId="{DCEBF61D-13DF-4980-A060-32F858CEB56B}" destId="{8C72A9C4-766A-4A22-855D-106F8D467DC4}" srcOrd="22" destOrd="0" presId="urn:microsoft.com/office/officeart/2005/8/layout/cycle8"/>
    <dgm:cxn modelId="{C0A6D1C5-5704-473A-B7CF-307FD8817C42}" type="presParOf" srcId="{DCEBF61D-13DF-4980-A060-32F858CEB56B}" destId="{8115CAAA-6EED-4648-BD96-5B10A2150E36}" srcOrd="23" destOrd="0" presId="urn:microsoft.com/office/officeart/2005/8/layout/cycle8"/>
    <dgm:cxn modelId="{7B5582B0-C2B3-41DE-AE80-B69223B79AC3}" type="presParOf" srcId="{DCEBF61D-13DF-4980-A060-32F858CEB56B}" destId="{4CC6CD27-C9AC-4943-B039-158795EA87CE}" srcOrd="2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FC03-85A4-4927-97FB-F7F74BA151F0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53B8-031A-480F-BED1-810D79EB3A8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75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871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743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614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487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358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230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101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0973" algn="l" defTabSz="121774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5139B-41BE-46E7-A068-08259BD6C5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53B8-031A-480F-BED1-810D79EB3A85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70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1200" dirty="0"/>
              <a:t>Contribuye al Objetivos de Desarrollo Sostenible. 2: Poner fin al hambre, lograr la seguridad alimentaria y la mejora de la nutrición y promover la agricultura sostenible. En particular a sus metas:  Meta 2.1 De aquí a 2030, poner fin al hambre y asegurar el acceso de todas las personas, en particular los pobres y las personas en situaciones de vulnerabilidad, incluidos los niños menores de 1 año, a una alimentación sana, nutritiva y suficiente durante todo el año y 2.2 De aquí a 2030, poner fin a todas las formas de malnutrición, incluso logrando, a más tardar en 2025, las metas convenidas internacionalmente sobre el retraso del crecimiento y la emaciación de los niños menores de 5 años, y abordar las necesidades de nutrición de las adolescentes, las mujeres embarazadas y lactantes y las personas de edad.  </a:t>
            </a:r>
            <a:endParaRPr lang="en-US" sz="1200" dirty="0"/>
          </a:p>
          <a:p>
            <a:r>
              <a:rPr lang="es-MX" sz="1200" dirty="0"/>
              <a:t> </a:t>
            </a:r>
            <a:endParaRPr lang="en-US" sz="1200" dirty="0"/>
          </a:p>
          <a:p>
            <a:r>
              <a:rPr lang="es-MX" sz="1200" dirty="0"/>
              <a:t>El proyecto se alinea a las recomendaciones de la Segunda Conferencia Internacional de Nutrición (CIN2), en particular con aquellas del número 19 a la 23 respecto a recomendaciones para fortalecer la educación e información nutricional, así como las recomendaciones en materia de protección social.  Así mismo, se tiene como marco al Decenio de las Naciones Unidas de Acción sobre la Nutrición 2016-2025. </a:t>
            </a:r>
            <a:endParaRPr lang="en-US" sz="1200" dirty="0"/>
          </a:p>
          <a:p>
            <a:r>
              <a:rPr lang="es-MX" sz="1200" dirty="0"/>
              <a:t> </a:t>
            </a:r>
            <a:endParaRPr lang="en-US" sz="1200" dirty="0"/>
          </a:p>
          <a:p>
            <a:r>
              <a:rPr lang="es-MX" sz="1200" dirty="0"/>
              <a:t>A nivel regional, este proyecto se alinea al Plan para la Seguridad Alimentaria y Nutricional de la Comunidad de Estados Latinoamericanos y Caribeños (Plan SAN CELAC) 2025, en particular dentro de su pilar 3 referente al bienestar nutricional y aseguramiento de nutrientes, respetando la diversidad de hábitos alimentarios, para todos los grupos en situación de vulnerabilidad; con compromisos realizados por parte de los países de la región para el fortalecimiento de la alimentación escolar y el bienestar nutricional. </a:t>
            </a:r>
            <a:endParaRPr lang="en-US" sz="1200" dirty="0"/>
          </a:p>
          <a:p>
            <a:r>
              <a:rPr lang="es-MX" sz="1200" dirty="0"/>
              <a:t> </a:t>
            </a:r>
            <a:endParaRPr lang="en-US" sz="1200" dirty="0"/>
          </a:p>
          <a:p>
            <a:r>
              <a:rPr lang="es-MX" sz="1200" dirty="0"/>
              <a:t>En cuanto al marco de resultados de la FAO, se contribuye al Objetivo Estratégico 1: Contribuir a la erradicación del hambre, la inseguridad alimentaria y la malnutrición; el logro 1.1: Los países expresaron explícitamente su  Sugiero hacer mención a:</a:t>
            </a:r>
            <a:endParaRPr lang="en-US" sz="1200" dirty="0"/>
          </a:p>
          <a:p>
            <a:r>
              <a:rPr lang="es-MX" sz="1200" dirty="0"/>
              <a:t>Recomendaciones del marco de acción de la segunda conferencia internacional de nutrición, recomendaciones 19-23 sobre EAN. Decenio de acción sobre la nutrición 2016-2025 de las naciones unidas. Plan SAN CELAC 2025, pilar 3 sobre bienestar nutricional. </a:t>
            </a:r>
            <a:endParaRPr lang="en-US" sz="1200" dirty="0"/>
          </a:p>
          <a:p>
            <a:r>
              <a:rPr lang="es-MX" sz="1200" dirty="0"/>
              <a:t> Ok, ya se agregó en el texto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60DC-3D7F-4D04-A6DA-A0A00A2FA587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2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60DC-3D7F-4D04-A6DA-A0A00A2FA587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01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46088" y="685800"/>
            <a:ext cx="6094412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Cerrar en plenaria con las conclusiones </a:t>
            </a:r>
          </a:p>
          <a:p>
            <a:pPr marL="508744" indent="-508744">
              <a:buAutoNum type="arabicPeriod"/>
            </a:pPr>
            <a:r>
              <a:rPr lang="es-MX" sz="1200" dirty="0"/>
              <a:t>Comunicación para el desarrollo.</a:t>
            </a:r>
          </a:p>
          <a:p>
            <a:pPr marL="508744" indent="-508744">
              <a:buAutoNum type="arabicPeriod"/>
            </a:pPr>
            <a:r>
              <a:rPr lang="es-MX" sz="1200" dirty="0"/>
              <a:t>Construcción participativa.</a:t>
            </a:r>
          </a:p>
          <a:p>
            <a:pPr marL="508744" indent="-508744">
              <a:buAutoNum type="arabicPeriod"/>
            </a:pPr>
            <a:r>
              <a:rPr lang="es-MX" sz="1200" dirty="0"/>
              <a:t>Rotación y diferentes medios de comunicación.</a:t>
            </a: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E581F-CE46-44E5-A379-A3C09C7CFD7E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789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2" y="2130920"/>
            <a:ext cx="10361851" cy="14703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099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8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7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4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3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2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1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4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71" indent="0">
              <a:buNone/>
              <a:defRPr sz="2700" b="1"/>
            </a:lvl2pPr>
            <a:lvl3pPr marL="1217743" indent="0">
              <a:buNone/>
              <a:defRPr sz="2400" b="1"/>
            </a:lvl3pPr>
            <a:lvl4pPr marL="1826614" indent="0">
              <a:buNone/>
              <a:defRPr sz="2100" b="1"/>
            </a:lvl4pPr>
            <a:lvl5pPr marL="2435487" indent="0">
              <a:buNone/>
              <a:defRPr sz="2100" b="1"/>
            </a:lvl5pPr>
            <a:lvl6pPr marL="3044358" indent="0">
              <a:buNone/>
              <a:defRPr sz="2100" b="1"/>
            </a:lvl6pPr>
            <a:lvl7pPr marL="3653230" indent="0">
              <a:buNone/>
              <a:defRPr sz="2100" b="1"/>
            </a:lvl7pPr>
            <a:lvl8pPr marL="4262101" indent="0">
              <a:buNone/>
              <a:defRPr sz="2100" b="1"/>
            </a:lvl8pPr>
            <a:lvl9pPr marL="4870973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871" indent="0">
              <a:buNone/>
              <a:defRPr sz="2700" b="1"/>
            </a:lvl2pPr>
            <a:lvl3pPr marL="1217743" indent="0">
              <a:buNone/>
              <a:defRPr sz="2400" b="1"/>
            </a:lvl3pPr>
            <a:lvl4pPr marL="1826614" indent="0">
              <a:buNone/>
              <a:defRPr sz="2100" b="1"/>
            </a:lvl4pPr>
            <a:lvl5pPr marL="2435487" indent="0">
              <a:buNone/>
              <a:defRPr sz="2100" b="1"/>
            </a:lvl5pPr>
            <a:lvl6pPr marL="3044358" indent="0">
              <a:buNone/>
              <a:defRPr sz="2100" b="1"/>
            </a:lvl6pPr>
            <a:lvl7pPr marL="3653230" indent="0">
              <a:buNone/>
              <a:defRPr sz="2100" b="1"/>
            </a:lvl7pPr>
            <a:lvl8pPr marL="4262101" indent="0">
              <a:buNone/>
              <a:defRPr sz="2100" b="1"/>
            </a:lvl8pPr>
            <a:lvl9pPr marL="4870973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1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3" y="1435435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8871" indent="0">
              <a:buNone/>
              <a:defRPr sz="1600"/>
            </a:lvl2pPr>
            <a:lvl3pPr marL="1217743" indent="0">
              <a:buNone/>
              <a:defRPr sz="1300"/>
            </a:lvl3pPr>
            <a:lvl4pPr marL="1826614" indent="0">
              <a:buNone/>
              <a:defRPr sz="1200"/>
            </a:lvl4pPr>
            <a:lvl5pPr marL="2435487" indent="0">
              <a:buNone/>
              <a:defRPr sz="1200"/>
            </a:lvl5pPr>
            <a:lvl6pPr marL="3044358" indent="0">
              <a:buNone/>
              <a:defRPr sz="1200"/>
            </a:lvl6pPr>
            <a:lvl7pPr marL="3653230" indent="0">
              <a:buNone/>
              <a:defRPr sz="1200"/>
            </a:lvl7pPr>
            <a:lvl8pPr marL="4262101" indent="0">
              <a:buNone/>
              <a:defRPr sz="1200"/>
            </a:lvl8pPr>
            <a:lvl9pPr marL="487097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1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8871" indent="0">
              <a:buNone/>
              <a:defRPr sz="3700"/>
            </a:lvl2pPr>
            <a:lvl3pPr marL="1217743" indent="0">
              <a:buNone/>
              <a:defRPr sz="3200"/>
            </a:lvl3pPr>
            <a:lvl4pPr marL="1826614" indent="0">
              <a:buNone/>
              <a:defRPr sz="2700"/>
            </a:lvl4pPr>
            <a:lvl5pPr marL="2435487" indent="0">
              <a:buNone/>
              <a:defRPr sz="2700"/>
            </a:lvl5pPr>
            <a:lvl6pPr marL="3044358" indent="0">
              <a:buNone/>
              <a:defRPr sz="2700"/>
            </a:lvl6pPr>
            <a:lvl7pPr marL="3653230" indent="0">
              <a:buNone/>
              <a:defRPr sz="2700"/>
            </a:lvl7pPr>
            <a:lvl8pPr marL="4262101" indent="0">
              <a:buNone/>
              <a:defRPr sz="2700"/>
            </a:lvl8pPr>
            <a:lvl9pPr marL="4870973" indent="0">
              <a:buNone/>
              <a:defRPr sz="2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900"/>
            </a:lvl1pPr>
            <a:lvl2pPr marL="608871" indent="0">
              <a:buNone/>
              <a:defRPr sz="1600"/>
            </a:lvl2pPr>
            <a:lvl3pPr marL="1217743" indent="0">
              <a:buNone/>
              <a:defRPr sz="1300"/>
            </a:lvl3pPr>
            <a:lvl4pPr marL="1826614" indent="0">
              <a:buNone/>
              <a:defRPr sz="1200"/>
            </a:lvl4pPr>
            <a:lvl5pPr marL="2435487" indent="0">
              <a:buNone/>
              <a:defRPr sz="1200"/>
            </a:lvl5pPr>
            <a:lvl6pPr marL="3044358" indent="0">
              <a:buNone/>
              <a:defRPr sz="1200"/>
            </a:lvl6pPr>
            <a:lvl7pPr marL="3653230" indent="0">
              <a:buNone/>
              <a:defRPr sz="1200"/>
            </a:lvl7pPr>
            <a:lvl8pPr marL="4262101" indent="0">
              <a:buNone/>
              <a:defRPr sz="1200"/>
            </a:lvl8pPr>
            <a:lvl9pPr marL="487097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774" tIns="60888" rIns="121774" bIns="6088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21774" tIns="60888" rIns="121774" bIns="608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121774" tIns="60888" rIns="121774" bIns="6088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1002-C2A3-4096-8AA3-7BFFC8AC8E35}" type="datetimeFigureOut">
              <a:rPr lang="es-MX" smtClean="0"/>
              <a:pPr/>
              <a:t>29/10/2018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7" cy="365209"/>
          </a:xfrm>
          <a:prstGeom prst="rect">
            <a:avLst/>
          </a:prstGeom>
        </p:spPr>
        <p:txBody>
          <a:bodyPr vert="horz" lIns="121774" tIns="60888" rIns="121774" bIns="6088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09"/>
          </a:xfrm>
          <a:prstGeom prst="rect">
            <a:avLst/>
          </a:prstGeom>
        </p:spPr>
        <p:txBody>
          <a:bodyPr vert="horz" lIns="121774" tIns="60888" rIns="121774" bIns="6088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16DC-A774-46E0-B56E-5DD188C9AC9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774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54" indent="-456654" algn="l" defTabSz="1217743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17" indent="-380545" algn="l" defTabSz="1217743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179" indent="-304436" algn="l" defTabSz="12177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051" indent="-304436" algn="l" defTabSz="1217743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922" indent="-304436" algn="l" defTabSz="1217743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794" indent="-304436" algn="l" defTabSz="121774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665" indent="-304436" algn="l" defTabSz="121774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538" indent="-304436" algn="l" defTabSz="121774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409" indent="-304436" algn="l" defTabSz="121774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71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743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614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487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358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230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101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973" algn="l" defTabSz="121774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rive.google.com/open?id=1EGZ0yQdxGLEzCel5T7VOAy8kKcbSm62J&amp;usp=sharin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image" Target="../media/image36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hyperlink" Target="mailto:alimentariazacatecas@hotmail.com" TargetMode="External"/><Relationship Id="rId4" Type="http://schemas.openxmlformats.org/officeDocument/2006/relationships/hyperlink" Target="mailto:delhi.trejo@fao.org" TargetMode="Externa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86694" y="3501802"/>
            <a:ext cx="9407820" cy="2448839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74" tIns="60888" rIns="121774" bIns="60888" rtlCol="0" anchor="ctr"/>
          <a:lstStyle/>
          <a:p>
            <a:pPr algn="ctr"/>
            <a:r>
              <a:rPr lang="es-MX" sz="4300" b="1" dirty="0" smtClean="0">
                <a:latin typeface="Aharoni" pitchFamily="2" charset="-79"/>
                <a:cs typeface="Aharoni" pitchFamily="2" charset="-79"/>
              </a:rPr>
              <a:t>ACUERDO DE COOPERACIÓN </a:t>
            </a:r>
          </a:p>
          <a:p>
            <a:pPr algn="ctr"/>
            <a:r>
              <a:rPr lang="es-MX" sz="4300" b="1" dirty="0" smtClean="0">
                <a:latin typeface="Aharoni" pitchFamily="2" charset="-79"/>
                <a:cs typeface="Aharoni" pitchFamily="2" charset="-79"/>
              </a:rPr>
              <a:t>SEDIF ZACATECAS - FAO</a:t>
            </a:r>
            <a:endParaRPr lang="es-MX" sz="4300" b="1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126654" y="1273724"/>
            <a:ext cx="3745965" cy="1908617"/>
            <a:chOff x="1126654" y="261442"/>
            <a:chExt cx="3745965" cy="1908617"/>
          </a:xfrm>
        </p:grpSpPr>
        <p:pic>
          <p:nvPicPr>
            <p:cNvPr id="7" name="0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654" y="621482"/>
              <a:ext cx="2775018" cy="1368152"/>
            </a:xfrm>
            <a:prstGeom prst="rect">
              <a:avLst/>
            </a:prstGeom>
          </p:spPr>
        </p:pic>
        <p:pic>
          <p:nvPicPr>
            <p:cNvPr id="12293" name="Picture 5" descr="C:\Users\Alimentaria\Pictures\DAyDC\LOGOS\DIF PNG GOB.png"/>
            <p:cNvPicPr>
              <a:picLocks noChangeAspect="1" noChangeArrowheads="1"/>
            </p:cNvPicPr>
            <p:nvPr/>
          </p:nvPicPr>
          <p:blipFill>
            <a:blip r:embed="rId3" cstate="print"/>
            <a:srcRect l="21725" r="73749"/>
            <a:stretch>
              <a:fillRect/>
            </a:stretch>
          </p:blipFill>
          <p:spPr bwMode="auto">
            <a:xfrm>
              <a:off x="4439022" y="261442"/>
              <a:ext cx="433597" cy="1908617"/>
            </a:xfrm>
            <a:prstGeom prst="rect">
              <a:avLst/>
            </a:prstGeom>
            <a:noFill/>
          </p:spPr>
        </p:pic>
      </p:grpSp>
      <p:sp>
        <p:nvSpPr>
          <p:cNvPr id="12" name="CuadroTexto 11"/>
          <p:cNvSpPr txBox="1"/>
          <p:nvPr/>
        </p:nvSpPr>
        <p:spPr>
          <a:xfrm>
            <a:off x="1702718" y="584301"/>
            <a:ext cx="863268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/>
              </a:rPr>
              <a:t>XVIII Encuentro Nacional de Alimentación y Desarrollo Comunitario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Open Sans" panose="020B0606030504020204"/>
            </a:endParaRPr>
          </a:p>
          <a:p>
            <a:pPr algn="ctr"/>
            <a:r>
              <a:rPr lang="es-ES" sz="28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Resultado de imagen para logo organizacion de las naciones unidas para la alimentacion y la agricultur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3880"/>
          <a:stretch/>
        </p:blipFill>
        <p:spPr bwMode="auto">
          <a:xfrm>
            <a:off x="5087094" y="1355220"/>
            <a:ext cx="6192688" cy="19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6322" y="635102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i="1" dirty="0" smtClean="0">
                <a:solidFill>
                  <a:schemeClr val="bg1">
                    <a:lumMod val="50000"/>
                  </a:schemeClr>
                </a:solidFill>
              </a:rPr>
              <a:t>29 de octubre de 2018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4886" y="202417"/>
            <a:ext cx="5587172" cy="994402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15C8B"/>
                </a:solidFill>
                <a:latin typeface="+mn-lt"/>
                <a:ea typeface="+mn-ea"/>
                <a:cs typeface="+mn-cs"/>
              </a:rPr>
              <a:t>Antecedentes    </a:t>
            </a:r>
            <a:r>
              <a:rPr lang="en-US" sz="3200" b="1" dirty="0">
                <a:solidFill>
                  <a:srgbClr val="015C8B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srgbClr val="015C8B"/>
                </a:solidFill>
                <a:latin typeface="+mn-lt"/>
                <a:ea typeface="+mn-ea"/>
                <a:cs typeface="+mn-cs"/>
              </a:rPr>
            </a:br>
            <a:endParaRPr lang="en-US" sz="3200" b="1" dirty="0">
              <a:solidFill>
                <a:srgbClr val="015C8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06574" y="1030971"/>
            <a:ext cx="7873838" cy="15478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Problema</a:t>
            </a:r>
            <a:r>
              <a:rPr lang="en-US" sz="2000" dirty="0"/>
              <a:t> de </a:t>
            </a:r>
            <a:r>
              <a:rPr lang="en-US" sz="2000" dirty="0" err="1"/>
              <a:t>malnutrición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escolares</a:t>
            </a:r>
            <a:r>
              <a:rPr lang="en-US" sz="2000" dirty="0"/>
              <a:t> </a:t>
            </a:r>
            <a:r>
              <a:rPr lang="en-US" sz="2000" dirty="0" err="1"/>
              <a:t>mexicanos</a:t>
            </a:r>
            <a:r>
              <a:rPr lang="en-US" sz="2000" dirty="0"/>
              <a:t> se ha </a:t>
            </a:r>
            <a:r>
              <a:rPr lang="en-US" sz="2000" dirty="0" err="1"/>
              <a:t>agravado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últimos</a:t>
            </a:r>
            <a:r>
              <a:rPr lang="en-US" sz="2000" dirty="0"/>
              <a:t> </a:t>
            </a:r>
            <a:r>
              <a:rPr lang="en-US" sz="2000" dirty="0" err="1"/>
              <a:t>años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especial, </a:t>
            </a:r>
            <a:r>
              <a:rPr lang="en-US" sz="2000" b="1" dirty="0" err="1"/>
              <a:t>sobrepeso</a:t>
            </a:r>
            <a:r>
              <a:rPr lang="en-US" sz="2000" b="1" dirty="0"/>
              <a:t> y </a:t>
            </a:r>
            <a:r>
              <a:rPr lang="en-US" sz="2000" b="1" dirty="0" err="1"/>
              <a:t>obesidad</a:t>
            </a:r>
            <a:r>
              <a:rPr lang="en-US" sz="2000" b="1" dirty="0"/>
              <a:t> (S&amp;O). </a:t>
            </a:r>
            <a:r>
              <a:rPr lang="en-US" sz="2000" dirty="0" err="1"/>
              <a:t>Por</a:t>
            </a:r>
            <a:r>
              <a:rPr lang="en-US" sz="2000" dirty="0"/>
              <a:t> el </a:t>
            </a:r>
            <a:r>
              <a:rPr lang="en-US" sz="2000" dirty="0" err="1"/>
              <a:t>otro</a:t>
            </a:r>
            <a:r>
              <a:rPr lang="en-US" sz="2000" dirty="0"/>
              <a:t> </a:t>
            </a:r>
            <a:r>
              <a:rPr lang="en-US" sz="2000" dirty="0" err="1"/>
              <a:t>lado</a:t>
            </a:r>
            <a:r>
              <a:rPr lang="en-US" sz="2000" dirty="0"/>
              <a:t>, </a:t>
            </a:r>
            <a:r>
              <a:rPr lang="en-US" sz="2000" dirty="0" err="1"/>
              <a:t>aún</a:t>
            </a:r>
            <a:r>
              <a:rPr lang="en-US" sz="2000" dirty="0"/>
              <a:t> </a:t>
            </a:r>
            <a:r>
              <a:rPr lang="en-US" sz="2000" dirty="0" err="1"/>
              <a:t>persiste</a:t>
            </a:r>
            <a:r>
              <a:rPr lang="en-US" sz="2000" dirty="0"/>
              <a:t> la </a:t>
            </a:r>
            <a:r>
              <a:rPr lang="en-US" sz="2000" dirty="0" err="1"/>
              <a:t>desnutrición</a:t>
            </a:r>
            <a:r>
              <a:rPr lang="en-US" sz="2000" dirty="0"/>
              <a:t> </a:t>
            </a:r>
            <a:r>
              <a:rPr lang="en-US" sz="2000" dirty="0" err="1"/>
              <a:t>crónica</a:t>
            </a:r>
            <a:r>
              <a:rPr lang="en-US" sz="2000" dirty="0"/>
              <a:t>, anemia y </a:t>
            </a:r>
            <a:r>
              <a:rPr lang="en-US" sz="2000" dirty="0" err="1"/>
              <a:t>pobreza</a:t>
            </a:r>
            <a:r>
              <a:rPr lang="en-US" sz="2000" dirty="0"/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err="1"/>
              <a:t>En</a:t>
            </a:r>
            <a:r>
              <a:rPr lang="en-US" sz="2000" dirty="0"/>
              <a:t> Zacatecas </a:t>
            </a:r>
            <a:r>
              <a:rPr lang="en-US" sz="2000" dirty="0" err="1"/>
              <a:t>existe</a:t>
            </a:r>
            <a:r>
              <a:rPr lang="en-US" sz="2000" dirty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17145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20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879182" y="3861842"/>
            <a:ext cx="609520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Sistema Estatal para el Desarrollo Integral de la Familia (SEDIF) Zacatecas: </a:t>
            </a:r>
            <a:endParaRPr lang="es-MX" sz="2000" b="1" dirty="0" smtClean="0"/>
          </a:p>
          <a:p>
            <a:pPr algn="just"/>
            <a:endParaRPr lang="es-MX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67,392 </a:t>
            </a:r>
            <a:r>
              <a:rPr lang="es-MX" sz="2000" dirty="0"/>
              <a:t>niñas, niños y adolescentes beneficiados con desayunos escolares.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Integran proyectos productivos como huertos escolares  pero </a:t>
            </a:r>
            <a:r>
              <a:rPr lang="es-MX" sz="2000" dirty="0" smtClean="0"/>
              <a:t>existen </a:t>
            </a:r>
            <a:r>
              <a:rPr lang="es-MX" sz="2000" dirty="0"/>
              <a:t>limitantes para lograr la producción. </a:t>
            </a:r>
            <a:endParaRPr lang="en-US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50590" y="2914117"/>
            <a:ext cx="5040560" cy="350865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88900"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11.6% </a:t>
            </a:r>
            <a:r>
              <a:rPr lang="en-US" dirty="0"/>
              <a:t>de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menores</a:t>
            </a:r>
            <a:r>
              <a:rPr lang="en-US" dirty="0"/>
              <a:t> de 5 </a:t>
            </a:r>
            <a:r>
              <a:rPr lang="en-US" dirty="0" err="1"/>
              <a:t>años</a:t>
            </a:r>
            <a:r>
              <a:rPr lang="en-US" dirty="0"/>
              <a:t> con </a:t>
            </a:r>
            <a:r>
              <a:rPr lang="en-US" dirty="0" err="1"/>
              <a:t>Desnutrición</a:t>
            </a:r>
            <a:r>
              <a:rPr lang="en-US" dirty="0"/>
              <a:t> </a:t>
            </a:r>
            <a:r>
              <a:rPr lang="en-US" dirty="0" err="1"/>
              <a:t>crónica</a:t>
            </a:r>
            <a:r>
              <a:rPr lang="en-US" dirty="0"/>
              <a:t> (16.6% </a:t>
            </a:r>
            <a:r>
              <a:rPr lang="en-US" dirty="0" err="1"/>
              <a:t>en</a:t>
            </a:r>
            <a:r>
              <a:rPr lang="en-US" dirty="0"/>
              <a:t> zonas  rurales) ENSANUT 2012 </a:t>
            </a:r>
          </a:p>
          <a:p>
            <a:pPr marL="88900" algn="just">
              <a:buFont typeface="Wingdings" panose="05000000000000000000" pitchFamily="2" charset="2"/>
              <a:buChar char="ü"/>
            </a:pPr>
            <a:endParaRPr lang="en-US" sz="1500" b="1" dirty="0"/>
          </a:p>
          <a:p>
            <a:pPr marL="88900"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27.3%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/>
              <a:t>Sobrepeso</a:t>
            </a:r>
            <a:r>
              <a:rPr lang="en-US" dirty="0"/>
              <a:t> y </a:t>
            </a:r>
            <a:r>
              <a:rPr lang="en-US" dirty="0" err="1"/>
              <a:t>Obesidad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escolares</a:t>
            </a:r>
            <a:r>
              <a:rPr lang="en-US" dirty="0"/>
              <a:t> (ENSANUT 2012) y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32.13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%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de </a:t>
            </a:r>
            <a:r>
              <a:rPr lang="en-US" dirty="0" err="1"/>
              <a:t>acuerdo</a:t>
            </a:r>
            <a:r>
              <a:rPr lang="en-US" dirty="0"/>
              <a:t> al </a:t>
            </a:r>
            <a:r>
              <a:rPr lang="en-US" dirty="0" err="1"/>
              <a:t>Registro</a:t>
            </a:r>
            <a:r>
              <a:rPr lang="en-US" dirty="0"/>
              <a:t> Nacional de Peso y </a:t>
            </a:r>
            <a:r>
              <a:rPr lang="en-US" dirty="0" err="1"/>
              <a:t>Talla</a:t>
            </a:r>
            <a:r>
              <a:rPr lang="en-US" dirty="0"/>
              <a:t> (</a:t>
            </a:r>
            <a:r>
              <a:rPr lang="en-US" dirty="0" err="1"/>
              <a:t>ciclo</a:t>
            </a:r>
            <a:r>
              <a:rPr lang="en-US" dirty="0"/>
              <a:t> escolar 2016-2017). </a:t>
            </a:r>
          </a:p>
          <a:p>
            <a:pPr marL="88900" algn="just"/>
            <a:endParaRPr lang="en-US" sz="1500" dirty="0">
              <a:solidFill>
                <a:schemeClr val="accent5">
                  <a:lumMod val="75000"/>
                </a:schemeClr>
              </a:solidFill>
            </a:endParaRPr>
          </a:p>
          <a:p>
            <a:pPr marL="88900" algn="just">
              <a:buFont typeface="Wingdings" panose="05000000000000000000" pitchFamily="2" charset="2"/>
              <a:buChar char="ü"/>
            </a:pPr>
            <a:r>
              <a:rPr lang="es-MX" sz="2400" b="1" dirty="0">
                <a:solidFill>
                  <a:schemeClr val="accent5">
                    <a:lumMod val="75000"/>
                  </a:schemeClr>
                </a:solidFill>
              </a:rPr>
              <a:t>10.4%</a:t>
            </a:r>
            <a:r>
              <a:rPr lang="es-MX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MX" dirty="0"/>
              <a:t>de escolares con anemia. </a:t>
            </a:r>
            <a:endParaRPr lang="en-US" dirty="0"/>
          </a:p>
        </p:txBody>
      </p:sp>
      <p:pic>
        <p:nvPicPr>
          <p:cNvPr id="7" name="7 Imagen" descr="IMG_20170712_122050.jpg"/>
          <p:cNvPicPr>
            <a:picLocks noChangeAspect="1"/>
          </p:cNvPicPr>
          <p:nvPr/>
        </p:nvPicPr>
        <p:blipFill rotWithShape="1">
          <a:blip r:embed="rId2" cstate="print"/>
          <a:srcRect l="11808" r="3310"/>
          <a:stretch/>
        </p:blipFill>
        <p:spPr>
          <a:xfrm>
            <a:off x="7320235" y="1773610"/>
            <a:ext cx="3813722" cy="1952525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15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17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18" name="0 Imagen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19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16" name="Rectángulo 15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56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397" y="437822"/>
            <a:ext cx="7966610" cy="1325870"/>
          </a:xfrm>
        </p:spPr>
        <p:txBody>
          <a:bodyPr>
            <a:normAutofit fontScale="90000"/>
          </a:bodyPr>
          <a:lstStyle/>
          <a:p>
            <a:r>
              <a:rPr lang="es-MX" sz="2800" dirty="0" smtClean="0"/>
              <a:t>Componentes a implementar de la metodología “Escuelas Sostenibles” de FAO para su adaptación estatal a través del pilotaje: </a:t>
            </a:r>
            <a:endParaRPr lang="en-US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20499535"/>
              </p:ext>
            </p:extLst>
          </p:nvPr>
        </p:nvGraphicFramePr>
        <p:xfrm>
          <a:off x="-769829" y="1773610"/>
          <a:ext cx="6577003" cy="443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echa abajo 5"/>
          <p:cNvSpPr/>
          <p:nvPr/>
        </p:nvSpPr>
        <p:spPr>
          <a:xfrm rot="16200000">
            <a:off x="5881962" y="4033158"/>
            <a:ext cx="886614" cy="1315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7" name="Rectángulo 6"/>
          <p:cNvSpPr/>
          <p:nvPr/>
        </p:nvSpPr>
        <p:spPr>
          <a:xfrm>
            <a:off x="6955673" y="3599582"/>
            <a:ext cx="4193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Alimentación escolar saludable en </a:t>
            </a:r>
            <a:r>
              <a:rPr lang="es-MX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Zacatecas</a:t>
            </a:r>
          </a:p>
          <a:p>
            <a:pPr algn="ctr">
              <a:lnSpc>
                <a:spcPct val="150000"/>
              </a:lnSpc>
            </a:pPr>
            <a:r>
              <a:rPr lang="es-MX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MX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través del fortalecimiento técnico-pedagógico de huertos escolares e integración de alimentos frescos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8"/>
          <a:stretch/>
        </p:blipFill>
        <p:spPr>
          <a:xfrm>
            <a:off x="9335563" y="1989157"/>
            <a:ext cx="2043653" cy="1341828"/>
          </a:xfrm>
          <a:prstGeom prst="rect">
            <a:avLst/>
          </a:prstGeom>
        </p:spPr>
      </p:pic>
      <p:pic>
        <p:nvPicPr>
          <p:cNvPr id="9" name="Picture 2" descr="C:\Users\Alin W. Cruz Cruz\Desktop\fotos jose cirilo\Foto Evidencias para Taller Didáctico 2013\DSC054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32" y="1994333"/>
            <a:ext cx="1830960" cy="132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59" y="1989157"/>
            <a:ext cx="2372704" cy="133512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0487693" y="450141"/>
            <a:ext cx="327840" cy="216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o 22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24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26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27" name="0 Imagen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28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25" name="Rectángulo 24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5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1842007" y="1530287"/>
            <a:ext cx="3274408" cy="11458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6700" b="1" dirty="0" smtClean="0">
                <a:solidFill>
                  <a:srgbClr val="0070C0"/>
                </a:solidFill>
                <a:latin typeface="Constantia" panose="02030602050306030303" pitchFamily="18" charset="0"/>
                <a:ea typeface="+mj-ea"/>
                <a:cs typeface="+mj-cs"/>
              </a:rPr>
              <a:t>Impacto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735166" y="1629594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Las niñas, niños y adolescentes beneficiarios del Programa de Desayunos Escolares </a:t>
            </a:r>
            <a:r>
              <a:rPr lang="es-ES" b="1" dirty="0"/>
              <a:t>mejoran su estado nutricional</a:t>
            </a:r>
            <a:r>
              <a:rPr lang="es-ES" dirty="0"/>
              <a:t>, </a:t>
            </a:r>
            <a:r>
              <a:rPr lang="es-ES" dirty="0" smtClean="0"/>
              <a:t>contribuyendo a la erradicación del </a:t>
            </a:r>
            <a:r>
              <a:rPr lang="es-ES" dirty="0"/>
              <a:t>hambre, la malnutrición y ejerciendo su </a:t>
            </a:r>
            <a:r>
              <a:rPr lang="es-ES" b="1" dirty="0"/>
              <a:t>derecho a una alimentación adecuada</a:t>
            </a:r>
            <a:r>
              <a:rPr lang="es-ES" dirty="0"/>
              <a:t>, nutritiva, suficiente y de calidad.</a:t>
            </a:r>
            <a:endParaRPr lang="en-US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654500" y="4989108"/>
            <a:ext cx="3451249" cy="936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5200" b="1" dirty="0" smtClean="0">
                <a:solidFill>
                  <a:srgbClr val="0070C0"/>
                </a:solidFill>
                <a:latin typeface="Constantia" panose="02030602050306030303" pitchFamily="18" charset="0"/>
                <a:ea typeface="+mj-ea"/>
                <a:cs typeface="+mj-cs"/>
              </a:rPr>
              <a:t>Resultado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791037" y="4653930"/>
            <a:ext cx="58487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dirty="0"/>
              <a:t>El SEDIF Zacatecas ha implementado una metodología estatal   de Alimentación Escolar Saludable para </a:t>
            </a:r>
            <a:r>
              <a:rPr lang="x-none" b="1" dirty="0"/>
              <a:t>fortalecer la preparación nutritiva </a:t>
            </a:r>
            <a:r>
              <a:rPr lang="x-none" dirty="0"/>
              <a:t>de las raciones alimentarias y generar </a:t>
            </a:r>
            <a:r>
              <a:rPr lang="x-none" b="1" dirty="0"/>
              <a:t>hábitos alimentarios saludables</a:t>
            </a:r>
            <a:r>
              <a:rPr lang="x-none" dirty="0"/>
              <a:t>.</a:t>
            </a:r>
            <a:endParaRPr lang="en-US" dirty="0"/>
          </a:p>
        </p:txBody>
      </p:sp>
      <p:pic>
        <p:nvPicPr>
          <p:cNvPr id="7" name="Picture 3" descr="C:\Users\Alimentaria\Documents\2016\DIRECCIÓN ALIMENTARIA\INFORME GOBIERNO 2016\ANEXO FOTOGRÁFICO\2. DESAYUNO CALIENTE\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80" y="2972884"/>
            <a:ext cx="4464496" cy="2016224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17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19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20" name="0 Imagen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21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ángulo 17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337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5865" y="1287857"/>
            <a:ext cx="6269421" cy="23952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/>
              <a:t>Instrumentos técnicos de evaluación y análisis, e instrumentos metodológicos para la implementación de la </a:t>
            </a:r>
            <a:r>
              <a:rPr lang="es-ES" sz="2400" b="1" dirty="0"/>
              <a:t>metodología de “Alimentación escolar saludable”</a:t>
            </a:r>
            <a:r>
              <a:rPr lang="es-ES" sz="2400" dirty="0"/>
              <a:t> desarrollados y disponibles para el SEDIF Zacatecas construidos a partir de un </a:t>
            </a:r>
            <a:r>
              <a:rPr lang="es-ES" sz="2400" b="1" dirty="0"/>
              <a:t>pilotaje </a:t>
            </a:r>
            <a:r>
              <a:rPr lang="es-ES" sz="2400" dirty="0"/>
              <a:t>en 10 escuelas del </a:t>
            </a:r>
            <a:r>
              <a:rPr lang="es-ES" sz="2400" dirty="0" err="1"/>
              <a:t>semidesierto</a:t>
            </a:r>
            <a:r>
              <a:rPr lang="es-ES" sz="2400" dirty="0"/>
              <a:t> del estado.</a:t>
            </a:r>
            <a:endParaRPr lang="en-US" sz="24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56531" y="151356"/>
            <a:ext cx="4071138" cy="1489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4400" b="1" dirty="0">
                <a:solidFill>
                  <a:srgbClr val="0070C0"/>
                </a:solidFill>
                <a:latin typeface="Constantia" panose="02030602050306030303" pitchFamily="18" charset="0"/>
                <a:ea typeface="+mj-ea"/>
                <a:cs typeface="+mj-cs"/>
              </a:rPr>
              <a:t>Producto 1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91882" y="4316460"/>
            <a:ext cx="4071138" cy="1489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4400" b="1" dirty="0">
                <a:solidFill>
                  <a:srgbClr val="0070C0"/>
                </a:solidFill>
                <a:latin typeface="Constantia" panose="02030602050306030303" pitchFamily="18" charset="0"/>
                <a:ea typeface="+mj-ea"/>
                <a:cs typeface="+mj-cs"/>
              </a:rPr>
              <a:t>Producto 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69533" y="5489295"/>
            <a:ext cx="6577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Recomendaciones de </a:t>
            </a:r>
            <a:r>
              <a:rPr lang="es-ES" b="1" dirty="0"/>
              <a:t>política pública basadas en evidencia </a:t>
            </a:r>
            <a:r>
              <a:rPr lang="es-ES" dirty="0"/>
              <a:t>al Programa de Desayunos Escolares elaboradas y dialogadas con el SEDIF Zacatecas.</a:t>
            </a:r>
            <a:endParaRPr lang="en-US" dirty="0"/>
          </a:p>
        </p:txBody>
      </p:sp>
      <p:pic>
        <p:nvPicPr>
          <p:cNvPr id="1026" name="Picture 2" descr="Resultado de imagen para alimentaciÃ²n escolar F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8" y="2214337"/>
            <a:ext cx="4810784" cy="293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15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17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18" name="0 Imagen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19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16" name="Rectángulo 15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3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607470"/>
            <a:ext cx="10514231" cy="1085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https://drive.google.com/open?id=1EGZ0yQdxGLEzCel5T7VOAy8kKcbSm62J&amp;usp=sharing</a:t>
            </a:r>
            <a:endParaRPr lang="en-US" sz="14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95477" y="0"/>
            <a:ext cx="5024497" cy="1489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MX" sz="4000" b="1" dirty="0" smtClean="0">
                <a:solidFill>
                  <a:srgbClr val="0070C0"/>
                </a:solidFill>
                <a:latin typeface="Constantia" panose="02030602050306030303" pitchFamily="18" charset="0"/>
                <a:ea typeface="+mj-ea"/>
                <a:cs typeface="+mj-cs"/>
              </a:rPr>
              <a:t>Cobertura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19822" y="1329051"/>
            <a:ext cx="2668209" cy="132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3 municipios: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Melchor Ocampo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El Salvador</a:t>
            </a:r>
          </a:p>
          <a:p>
            <a:pPr marL="285750" indent="-285750">
              <a:buFontTx/>
              <a:buChar char="-"/>
            </a:pPr>
            <a:r>
              <a:rPr lang="es-MX" sz="2000" dirty="0" smtClean="0"/>
              <a:t>Concepción del oro</a:t>
            </a:r>
            <a:endParaRPr lang="en-US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66792" y="3137168"/>
            <a:ext cx="292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10 escuelas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l="1713" t="22991" r="19577" b="7370"/>
          <a:stretch/>
        </p:blipFill>
        <p:spPr>
          <a:xfrm>
            <a:off x="3040173" y="1274773"/>
            <a:ext cx="9098998" cy="45278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-146343" y="3614787"/>
            <a:ext cx="353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+ 3 escuelas control</a:t>
            </a:r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43" y="4210716"/>
            <a:ext cx="1859425" cy="2364847"/>
          </a:xfrm>
          <a:prstGeom prst="rect">
            <a:avLst/>
          </a:prstGeom>
        </p:spPr>
      </p:pic>
      <p:sp>
        <p:nvSpPr>
          <p:cNvPr id="12" name="Estrella de 5 puntas 11"/>
          <p:cNvSpPr/>
          <p:nvPr/>
        </p:nvSpPr>
        <p:spPr>
          <a:xfrm>
            <a:off x="3539575" y="4249915"/>
            <a:ext cx="156734" cy="114091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trella de 5 puntas 12"/>
          <p:cNvSpPr/>
          <p:nvPr/>
        </p:nvSpPr>
        <p:spPr>
          <a:xfrm>
            <a:off x="4121517" y="4506876"/>
            <a:ext cx="117551" cy="13151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ector recto 14"/>
          <p:cNvCxnSpPr>
            <a:stCxn id="11" idx="0"/>
          </p:cNvCxnSpPr>
          <p:nvPr/>
        </p:nvCxnSpPr>
        <p:spPr>
          <a:xfrm flipV="1">
            <a:off x="3309356" y="1329051"/>
            <a:ext cx="1853354" cy="288166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214665" y="4934548"/>
            <a:ext cx="905309" cy="75301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16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19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20" name="0 Imagen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21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18" name="Rectángulo 17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68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78582" y="1614886"/>
            <a:ext cx="4176464" cy="1008112"/>
          </a:xfrm>
          <a:prstGeom prst="roundRect">
            <a:avLst/>
          </a:prstGeom>
          <a:ln w="38100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1ra FASE </a:t>
            </a:r>
          </a:p>
          <a:p>
            <a:pPr algn="ctr"/>
            <a:r>
              <a:rPr lang="es-MX" sz="3200" b="1" dirty="0" smtClean="0"/>
              <a:t>INICIAL</a:t>
            </a:r>
            <a:endParaRPr lang="es-MX" sz="32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159102" y="1454620"/>
            <a:ext cx="6408712" cy="4996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just">
              <a:buFont typeface="Arial" pitchFamily="34" charset="0"/>
              <a:buChar char="•"/>
            </a:pPr>
            <a:r>
              <a:rPr lang="es-MX" sz="2800" dirty="0" smtClean="0"/>
              <a:t>Presentación del Proyecto </a:t>
            </a:r>
            <a:r>
              <a:rPr lang="es-MX" sz="2800" dirty="0"/>
              <a:t>a</a:t>
            </a:r>
            <a:r>
              <a:rPr lang="es-MX" sz="2800" dirty="0" smtClean="0"/>
              <a:t> </a:t>
            </a:r>
            <a:r>
              <a:rPr lang="es-MX" sz="2800" b="1" dirty="0" smtClean="0"/>
              <a:t>autoridades</a:t>
            </a:r>
            <a:r>
              <a:rPr lang="es-MX" sz="2800" dirty="0" smtClean="0"/>
              <a:t> multisectoriales estatales y municipales.</a:t>
            </a:r>
          </a:p>
          <a:p>
            <a:pPr marL="269875" indent="-269875" algn="just"/>
            <a:endParaRPr lang="es-MX" sz="2800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800" dirty="0" smtClean="0"/>
              <a:t>Diagnóstico y </a:t>
            </a:r>
            <a:r>
              <a:rPr lang="es-MX" sz="2800" b="1" dirty="0" smtClean="0"/>
              <a:t>línea base</a:t>
            </a:r>
            <a:r>
              <a:rPr lang="es-MX" sz="2800" dirty="0" smtClean="0"/>
              <a:t>:</a:t>
            </a:r>
          </a:p>
          <a:p>
            <a:pPr marL="811213" indent="-457200" algn="just">
              <a:buFont typeface="Wingdings" panose="05000000000000000000" pitchFamily="2" charset="2"/>
              <a:buChar char="ü"/>
            </a:pPr>
            <a:r>
              <a:rPr lang="es-MX" sz="2800" i="1" dirty="0" smtClean="0"/>
              <a:t>Hábitos alimentarios: </a:t>
            </a:r>
            <a:r>
              <a:rPr lang="es-MX" sz="2000" i="1" dirty="0" smtClean="0"/>
              <a:t>conocimientos, actitudes y prácticas (CAP).</a:t>
            </a:r>
          </a:p>
          <a:p>
            <a:pPr marL="811213" indent="-457200" algn="just">
              <a:buFont typeface="Wingdings" panose="05000000000000000000" pitchFamily="2" charset="2"/>
              <a:buChar char="ü"/>
            </a:pPr>
            <a:r>
              <a:rPr lang="es-MX" sz="2800" i="1" dirty="0" smtClean="0"/>
              <a:t>Estado nutricional: </a:t>
            </a:r>
            <a:r>
              <a:rPr lang="es-MX" sz="2000" i="1" dirty="0" smtClean="0"/>
              <a:t>peso, talla y hemoglobina por punción. </a:t>
            </a:r>
            <a:endParaRPr lang="es-MX" sz="2800" i="1" dirty="0" smtClean="0"/>
          </a:p>
          <a:p>
            <a:pPr marL="811213" indent="-457200" algn="just">
              <a:buFont typeface="Wingdings" panose="05000000000000000000" pitchFamily="2" charset="2"/>
              <a:buChar char="ü"/>
            </a:pPr>
            <a:r>
              <a:rPr lang="es-MX" sz="2800" i="1" dirty="0" smtClean="0"/>
              <a:t>Actividad Física: </a:t>
            </a:r>
            <a:r>
              <a:rPr lang="es-MX" sz="2000" i="1" dirty="0" smtClean="0"/>
              <a:t>Pruebas de rendimiento físico. </a:t>
            </a:r>
          </a:p>
          <a:p>
            <a:pPr marL="811213" indent="-457200" algn="just">
              <a:buFont typeface="Wingdings" panose="05000000000000000000" pitchFamily="2" charset="2"/>
              <a:buChar char="ü"/>
            </a:pPr>
            <a:r>
              <a:rPr lang="es-MX" sz="2800" i="1" dirty="0" smtClean="0"/>
              <a:t>Estatus de los huertos.  </a:t>
            </a:r>
            <a:endParaRPr lang="es-MX" sz="2800" i="1" dirty="0"/>
          </a:p>
        </p:txBody>
      </p:sp>
      <p:sp>
        <p:nvSpPr>
          <p:cNvPr id="14" name="13 Pentágono"/>
          <p:cNvSpPr/>
          <p:nvPr/>
        </p:nvSpPr>
        <p:spPr>
          <a:xfrm>
            <a:off x="0" y="405458"/>
            <a:ext cx="5951190" cy="504056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74" tIns="60888" rIns="121774" bIns="60888" rtlCol="0" anchor="ctr"/>
          <a:lstStyle/>
          <a:p>
            <a:pPr algn="ctr"/>
            <a:r>
              <a:rPr lang="es-MX" sz="3500" b="1" dirty="0" smtClean="0"/>
              <a:t>METODOLOGÍA EN 3 FASES</a:t>
            </a:r>
            <a:endParaRPr lang="es-MX" sz="3500" b="1" dirty="0"/>
          </a:p>
        </p:txBody>
      </p:sp>
      <p:pic>
        <p:nvPicPr>
          <p:cNvPr id="1026" name="Picture 2" descr="Resultado de imagen para mediciÃ³n de peso y tal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/>
          <a:stretch/>
        </p:blipFill>
        <p:spPr bwMode="auto">
          <a:xfrm>
            <a:off x="295997" y="3328370"/>
            <a:ext cx="1622745" cy="23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rueba de actividad fis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3" r="34532" b="9541"/>
          <a:stretch/>
        </p:blipFill>
        <p:spPr bwMode="auto">
          <a:xfrm>
            <a:off x="1885303" y="4441669"/>
            <a:ext cx="2906238" cy="12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ncuestas a niÃ±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7"/>
          <a:stretch/>
        </p:blipFill>
        <p:spPr bwMode="auto">
          <a:xfrm>
            <a:off x="1896578" y="3285778"/>
            <a:ext cx="2899922" cy="11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22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24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25" name="0 Imagen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26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23" name="Rectángulo 22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62558" y="1476053"/>
            <a:ext cx="5673731" cy="1248006"/>
          </a:xfrm>
          <a:prstGeom prst="roundRect">
            <a:avLst/>
          </a:prstGeom>
          <a:ln w="38100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2da FASE </a:t>
            </a:r>
          </a:p>
          <a:p>
            <a:pPr algn="ctr"/>
            <a:r>
              <a:rPr lang="es-MX" sz="3200" b="1" dirty="0"/>
              <a:t>DESARROLLO Y EVALUACIÓN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200538" y="8078"/>
            <a:ext cx="5727315" cy="68595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just">
              <a:buFont typeface="Arial" pitchFamily="34" charset="0"/>
              <a:buChar char="•"/>
            </a:pPr>
            <a:endParaRPr lang="es-MX" sz="2500" b="1" dirty="0" smtClean="0"/>
          </a:p>
          <a:p>
            <a:pPr marL="269875" indent="-269875" algn="just">
              <a:buFont typeface="Arial" pitchFamily="34" charset="0"/>
              <a:buChar char="•"/>
            </a:pPr>
            <a:endParaRPr lang="es-MX" sz="2500" b="1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500" b="1" dirty="0" smtClean="0"/>
              <a:t>Socializar resultados </a:t>
            </a:r>
            <a:r>
              <a:rPr lang="es-MX" sz="2500" dirty="0" smtClean="0"/>
              <a:t>del diagnóstico para construcción de planes de acción por escuela.</a:t>
            </a:r>
          </a:p>
          <a:p>
            <a:pPr algn="just"/>
            <a:endParaRPr lang="es-MX" sz="2500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500" b="1" dirty="0" smtClean="0">
                <a:hlinkClick r:id="rId2" action="ppaction://hlinksldjump"/>
              </a:rPr>
              <a:t>Desarrollo de capacidades </a:t>
            </a:r>
            <a:r>
              <a:rPr lang="es-MX" sz="2500" dirty="0" smtClean="0"/>
              <a:t>en alumnos, docentes y padres para una cultura alimentaria saludable. </a:t>
            </a:r>
          </a:p>
          <a:p>
            <a:pPr marL="269875" indent="-269875" algn="just"/>
            <a:endParaRPr lang="es-MX" sz="2500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500" b="1" dirty="0" smtClean="0"/>
              <a:t>Formación de promotores</a:t>
            </a:r>
            <a:r>
              <a:rPr lang="es-MX" sz="2500" dirty="0" smtClean="0"/>
              <a:t> comunitarios técnico-productivos.</a:t>
            </a:r>
          </a:p>
          <a:p>
            <a:pPr marL="269875" indent="-269875" algn="just">
              <a:buFont typeface="Arial" pitchFamily="34" charset="0"/>
              <a:buChar char="•"/>
            </a:pPr>
            <a:endParaRPr lang="es-MX" sz="2500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500" b="1" dirty="0" smtClean="0"/>
              <a:t>Evaluación final</a:t>
            </a:r>
          </a:p>
          <a:p>
            <a:pPr marL="878746" lvl="1" indent="-269875" algn="just">
              <a:buFont typeface="Arial" pitchFamily="34" charset="0"/>
              <a:buChar char="•"/>
            </a:pPr>
            <a:r>
              <a:rPr lang="es-MX" sz="2500" dirty="0" smtClean="0"/>
              <a:t>Participativa</a:t>
            </a:r>
          </a:p>
          <a:p>
            <a:pPr marL="878746" lvl="1" indent="-269875" algn="just">
              <a:buFont typeface="Arial" pitchFamily="34" charset="0"/>
              <a:buChar char="•"/>
            </a:pPr>
            <a:r>
              <a:rPr lang="es-MX" sz="2500" dirty="0" smtClean="0"/>
              <a:t>Cualitativa y Cuantitativa (encuestas y medición de indicadores</a:t>
            </a:r>
          </a:p>
          <a:p>
            <a:pPr marL="269875" indent="-269875" algn="just">
              <a:buFont typeface="Arial" pitchFamily="34" charset="0"/>
              <a:buChar char="•"/>
            </a:pPr>
            <a:endParaRPr lang="es-MX" sz="2500" dirty="0"/>
          </a:p>
        </p:txBody>
      </p:sp>
      <p:grpSp>
        <p:nvGrpSpPr>
          <p:cNvPr id="10" name="Grupo 9"/>
          <p:cNvGrpSpPr/>
          <p:nvPr/>
        </p:nvGrpSpPr>
        <p:grpSpPr>
          <a:xfrm>
            <a:off x="262558" y="-26590"/>
            <a:ext cx="3168351" cy="1313650"/>
            <a:chOff x="8543479" y="2"/>
            <a:chExt cx="3168351" cy="1313650"/>
          </a:xfrm>
        </p:grpSpPr>
        <p:grpSp>
          <p:nvGrpSpPr>
            <p:cNvPr id="11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13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14" name="0 Imagen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15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ctángulo 11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4845187"/>
            <a:ext cx="3990693" cy="16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huerto escolar libret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/>
          <a:stretch/>
        </p:blipFill>
        <p:spPr bwMode="auto">
          <a:xfrm>
            <a:off x="949950" y="3115966"/>
            <a:ext cx="1584662" cy="17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barda pintada alimentac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4"/>
          <a:stretch/>
        </p:blipFill>
        <p:spPr bwMode="auto">
          <a:xfrm>
            <a:off x="2449503" y="3115965"/>
            <a:ext cx="1315043" cy="17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n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1" t="10093" b="10465"/>
          <a:stretch/>
        </p:blipFill>
        <p:spPr bwMode="auto">
          <a:xfrm>
            <a:off x="3574926" y="3141761"/>
            <a:ext cx="1327031" cy="17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50590" y="1701602"/>
            <a:ext cx="4176464" cy="115212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3ra FASE </a:t>
            </a:r>
          </a:p>
          <a:p>
            <a:pPr algn="ctr"/>
            <a:r>
              <a:rPr lang="es-MX" sz="3200" b="1" dirty="0" smtClean="0"/>
              <a:t>CIERRE</a:t>
            </a:r>
            <a:endParaRPr lang="es-MX" sz="32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231110" y="1413570"/>
            <a:ext cx="6336704" cy="4320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69875" indent="-269875" algn="just">
              <a:buFont typeface="Arial" pitchFamily="34" charset="0"/>
              <a:buChar char="•"/>
            </a:pPr>
            <a:endParaRPr lang="es-MX" sz="2500" b="1" dirty="0" smtClean="0"/>
          </a:p>
          <a:p>
            <a:pPr marL="269875" indent="-269875" algn="just">
              <a:buFont typeface="Arial" pitchFamily="34" charset="0"/>
              <a:buChar char="•"/>
            </a:pPr>
            <a:endParaRPr lang="es-MX" sz="2500" b="1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500" b="1" dirty="0" smtClean="0"/>
              <a:t>Redacción del documento </a:t>
            </a:r>
            <a:r>
              <a:rPr lang="es-MX" sz="2500" dirty="0" smtClean="0"/>
              <a:t>de metodología estatal publicada/impresa.</a:t>
            </a:r>
          </a:p>
          <a:p>
            <a:pPr marL="269875" indent="-269875" algn="just"/>
            <a:endParaRPr lang="es-MX" sz="2500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500" b="1" dirty="0" smtClean="0"/>
              <a:t>Capacitación de cierre </a:t>
            </a:r>
            <a:r>
              <a:rPr lang="es-MX" sz="2500" dirty="0" smtClean="0"/>
              <a:t>a funcionarios y participantes para réplica de los mecanismos en otros centros escolares.</a:t>
            </a:r>
          </a:p>
          <a:p>
            <a:pPr marL="269875" indent="-269875" algn="just"/>
            <a:endParaRPr lang="es-MX" sz="2500" dirty="0" smtClean="0"/>
          </a:p>
          <a:p>
            <a:pPr marL="269875" indent="-269875" algn="just">
              <a:buFont typeface="Arial" pitchFamily="34" charset="0"/>
              <a:buChar char="•"/>
            </a:pPr>
            <a:r>
              <a:rPr lang="es-MX" sz="2500" b="1" dirty="0" smtClean="0"/>
              <a:t>Recomendaciones </a:t>
            </a:r>
            <a:r>
              <a:rPr lang="es-MX" sz="2500" dirty="0" smtClean="0"/>
              <a:t>a la normativa estatal existente.</a:t>
            </a:r>
          </a:p>
          <a:p>
            <a:pPr marL="269875" indent="-269875" algn="just">
              <a:buFont typeface="Arial" pitchFamily="34" charset="0"/>
              <a:buChar char="•"/>
            </a:pPr>
            <a:endParaRPr lang="es-MX" sz="2500" dirty="0"/>
          </a:p>
        </p:txBody>
      </p:sp>
      <p:grpSp>
        <p:nvGrpSpPr>
          <p:cNvPr id="10" name="Grupo 9"/>
          <p:cNvGrpSpPr/>
          <p:nvPr/>
        </p:nvGrpSpPr>
        <p:grpSpPr>
          <a:xfrm>
            <a:off x="262558" y="-26590"/>
            <a:ext cx="3168351" cy="1313650"/>
            <a:chOff x="8543479" y="2"/>
            <a:chExt cx="3168351" cy="1313650"/>
          </a:xfrm>
        </p:grpSpPr>
        <p:grpSp>
          <p:nvGrpSpPr>
            <p:cNvPr id="11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13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14" name="0 Imagen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15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ctángulo 11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Resultado de imagen para reunion FA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2" y="3452573"/>
            <a:ext cx="3412660" cy="19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ubedemariaoficial.com/wp-content/uploads/2014/11/gracias-1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66" y="520883"/>
            <a:ext cx="4605321" cy="17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4566" y="308427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Delhi </a:t>
            </a:r>
            <a:r>
              <a:rPr lang="es-E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Anahí Trejo Hernández</a:t>
            </a:r>
          </a:p>
          <a:p>
            <a:pPr algn="ctr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Especialista 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Nacional en Nutrición</a:t>
            </a:r>
            <a:b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delhi.trejo@fao.org</a:t>
            </a:r>
            <a:endParaRPr lang="en-US" i="1" dirty="0"/>
          </a:p>
        </p:txBody>
      </p:sp>
      <p:sp>
        <p:nvSpPr>
          <p:cNvPr id="5" name="Rectángulo 4"/>
          <p:cNvSpPr/>
          <p:nvPr/>
        </p:nvSpPr>
        <p:spPr>
          <a:xfrm>
            <a:off x="6743278" y="3064525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Cristina Valadez Huerta</a:t>
            </a:r>
            <a:endParaRPr lang="es-E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Subdirectora de Alimentación y Desarrollo Comunitario</a:t>
            </a:r>
          </a:p>
          <a:p>
            <a:pPr algn="ctr"/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alimentariazacatecas@hotmail.com</a:t>
            </a:r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27054" y="3351826"/>
            <a:ext cx="237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@</a:t>
            </a:r>
            <a:r>
              <a:rPr lang="es-MX" dirty="0" err="1" smtClean="0"/>
              <a:t>FAOMexico</a:t>
            </a:r>
            <a:r>
              <a:rPr lang="es-MX" dirty="0" smtClean="0"/>
              <a:t> </a:t>
            </a:r>
            <a:endParaRPr lang="en-US" dirty="0"/>
          </a:p>
        </p:txBody>
      </p:sp>
      <p:pic>
        <p:nvPicPr>
          <p:cNvPr id="9218" name="Picture 2" descr="Resultado de imagen para twitt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8" t="21349" r="31871" b="20122"/>
          <a:stretch/>
        </p:blipFill>
        <p:spPr bwMode="auto">
          <a:xfrm>
            <a:off x="5437753" y="2747219"/>
            <a:ext cx="618574" cy="5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dif zacatecas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4797946"/>
            <a:ext cx="2733039" cy="15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logo organizacion de las naciones unidas para la alimentacion y la agricultur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3880"/>
          <a:stretch/>
        </p:blipFill>
        <p:spPr bwMode="auto">
          <a:xfrm>
            <a:off x="622598" y="4577258"/>
            <a:ext cx="5976664" cy="18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5"/>
          <a:stretch/>
        </p:blipFill>
        <p:spPr>
          <a:xfrm>
            <a:off x="-474265" y="6028946"/>
            <a:ext cx="3877896" cy="9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6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71" y="15692"/>
            <a:ext cx="11933271" cy="132587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Desarrollo de Capacidades </a:t>
            </a:r>
            <a:endParaRPr lang="en-US" sz="3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4731" y="1125538"/>
            <a:ext cx="1163711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000099"/>
                </a:solidFill>
              </a:rPr>
              <a:t>Se facilitarán 18 actividades formativas (una vez por semana) por escuela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smtClean="0">
                <a:solidFill>
                  <a:srgbClr val="000099"/>
                </a:solidFill>
              </a:rPr>
              <a:t>bajo el método de desarrollo de talleres educativos FAO</a:t>
            </a:r>
            <a:r>
              <a:rPr lang="es-ES" dirty="0">
                <a:solidFill>
                  <a:srgbClr val="000099"/>
                </a:solidFill>
              </a:rPr>
              <a:t> </a:t>
            </a:r>
            <a:r>
              <a:rPr lang="es-ES" dirty="0" smtClean="0">
                <a:solidFill>
                  <a:srgbClr val="000099"/>
                </a:solidFill>
              </a:rPr>
              <a:t>favoreciendo la permanencia de las mismas. </a:t>
            </a:r>
          </a:p>
          <a:p>
            <a:endParaRPr lang="es-ES" dirty="0">
              <a:solidFill>
                <a:srgbClr val="000099"/>
              </a:solidFill>
            </a:endParaRPr>
          </a:p>
          <a:p>
            <a:r>
              <a:rPr lang="es-ES" dirty="0" smtClean="0">
                <a:solidFill>
                  <a:srgbClr val="000099"/>
                </a:solidFill>
              </a:rPr>
              <a:t> Con base en el Plan de Acción por escuela se priorizarán y elegirán algunos de los siguientes temas:</a:t>
            </a:r>
          </a:p>
          <a:p>
            <a:endParaRPr lang="es-ES" dirty="0"/>
          </a:p>
          <a:p>
            <a:r>
              <a:rPr lang="es-ES" b="1" dirty="0" smtClean="0"/>
              <a:t>a)Educación </a:t>
            </a:r>
            <a:r>
              <a:rPr lang="es-ES" b="1" dirty="0"/>
              <a:t>Nutricional: para una cultura alimentaria </a:t>
            </a:r>
            <a:r>
              <a:rPr lang="es-ES" b="1" dirty="0" smtClean="0"/>
              <a:t>saludable </a:t>
            </a:r>
            <a:r>
              <a:rPr lang="es-ES" sz="2000" i="1" dirty="0" smtClean="0"/>
              <a:t>(por parte de consultores FAO)</a:t>
            </a:r>
            <a:endParaRPr lang="es-ES" i="1" dirty="0"/>
          </a:p>
          <a:p>
            <a:pPr marL="180975" lvl="1" indent="276225" defTabSz="447675"/>
            <a:r>
              <a:rPr lang="es-ES" dirty="0" smtClean="0"/>
              <a:t>Impacto de la Alimentación Escolar Saludable (Desayunos Escolares).</a:t>
            </a:r>
          </a:p>
          <a:p>
            <a:pPr marL="180975" lvl="1" indent="276225" defTabSz="447675"/>
            <a:r>
              <a:rPr lang="es-ES" dirty="0" smtClean="0"/>
              <a:t>Construcción participativa de menús saludables, base en la cultura de alimentaria local.</a:t>
            </a:r>
          </a:p>
          <a:p>
            <a:pPr marL="180975" lvl="1" indent="276225" defTabSz="447675"/>
            <a:r>
              <a:rPr lang="es-ES" dirty="0" smtClean="0"/>
              <a:t>Comedor como medio pedagógico para una alimentación sana.</a:t>
            </a:r>
          </a:p>
          <a:p>
            <a:pPr marL="180975" lvl="1" indent="276225" defTabSz="447675"/>
            <a:r>
              <a:rPr lang="es-ES" dirty="0" smtClean="0"/>
              <a:t>Huerto Escolar como medio pedagógico para la enseñanza.</a:t>
            </a:r>
          </a:p>
          <a:p>
            <a:pPr marL="180975" lvl="1" indent="276225" defTabSz="447675"/>
            <a:r>
              <a:rPr lang="es-ES" dirty="0" smtClean="0"/>
              <a:t>Preparación de platillos con alimentos locales.</a:t>
            </a:r>
          </a:p>
          <a:p>
            <a:pPr marL="180975" lvl="1" indent="276225" defTabSz="447675"/>
            <a:r>
              <a:rPr lang="es-ES" dirty="0" smtClean="0"/>
              <a:t>Transformación y conservación de alimentos.</a:t>
            </a:r>
          </a:p>
          <a:p>
            <a:pPr marL="180975" lvl="1" indent="276225" defTabSz="447675"/>
            <a:r>
              <a:rPr lang="es-ES" dirty="0" smtClean="0"/>
              <a:t>Diseño de mensaje y materiales de difusión.</a:t>
            </a:r>
          </a:p>
          <a:p>
            <a:endParaRPr lang="es-ES" dirty="0" smtClean="0">
              <a:solidFill>
                <a:srgbClr val="153153"/>
              </a:solidFill>
            </a:endParaRPr>
          </a:p>
          <a:p>
            <a:r>
              <a:rPr lang="es-ES" dirty="0" smtClean="0">
                <a:solidFill>
                  <a:srgbClr val="153153"/>
                </a:solidFill>
              </a:rPr>
              <a:t>.</a:t>
            </a:r>
            <a:endParaRPr lang="es-ES" dirty="0">
              <a:solidFill>
                <a:srgbClr val="153153"/>
              </a:solidFill>
            </a:endParaRPr>
          </a:p>
          <a:p>
            <a:endParaRPr lang="es-ES" dirty="0">
              <a:solidFill>
                <a:srgbClr val="1531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Pentágono"/>
          <p:cNvSpPr/>
          <p:nvPr/>
        </p:nvSpPr>
        <p:spPr>
          <a:xfrm>
            <a:off x="1" y="692857"/>
            <a:ext cx="6575197" cy="648222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774" tIns="60888" rIns="121774" bIns="60888" rtlCol="0" anchor="ctr"/>
          <a:lstStyle/>
          <a:p>
            <a:pPr algn="ctr"/>
            <a:r>
              <a:rPr lang="es-MX" sz="3500" b="1" dirty="0" smtClean="0"/>
              <a:t>PROYECTO</a:t>
            </a:r>
            <a:endParaRPr lang="es-MX" sz="3500" b="1" dirty="0"/>
          </a:p>
        </p:txBody>
      </p:sp>
      <p:sp>
        <p:nvSpPr>
          <p:cNvPr id="16" name="15 Rectángulo"/>
          <p:cNvSpPr/>
          <p:nvPr/>
        </p:nvSpPr>
        <p:spPr>
          <a:xfrm>
            <a:off x="694606" y="2349674"/>
            <a:ext cx="10655797" cy="3711494"/>
          </a:xfrm>
          <a:prstGeom prst="roundRect">
            <a:avLst/>
          </a:prstGeom>
          <a:ln w="38100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774" tIns="60888" rIns="121774" bIns="6088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3500" b="1" dirty="0" smtClean="0"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“Alimentación escolar saludable en Zacatecas a través del fortalecimiento técnico-pedagógico de huertos escolares e integración de alimentos frescos”</a:t>
            </a:r>
            <a:endParaRPr lang="en-US" sz="3500" b="1" dirty="0"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10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11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12" name="0 Imagen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13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2" name="Rectángulo 1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10269" y="1427500"/>
            <a:ext cx="110172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b)Organización para una alimentación saludable</a:t>
            </a:r>
            <a:r>
              <a:rPr lang="es-ES" i="1" dirty="0"/>
              <a:t> </a:t>
            </a:r>
            <a:r>
              <a:rPr lang="es-ES" sz="2000" i="1" dirty="0"/>
              <a:t>(por parte de consultores FAO)</a:t>
            </a:r>
          </a:p>
          <a:p>
            <a:pPr marL="447675"/>
            <a:r>
              <a:rPr lang="es-ES" dirty="0"/>
              <a:t>La importancia de organizarnos para producir y alimentarnos sanamente (fortalecimiento de comités).</a:t>
            </a:r>
          </a:p>
          <a:p>
            <a:pPr marL="447675" indent="-447675"/>
            <a:r>
              <a:rPr lang="es-ES" dirty="0" smtClean="0"/>
              <a:t>	Beneficios </a:t>
            </a:r>
            <a:r>
              <a:rPr lang="es-ES" dirty="0"/>
              <a:t>de compras locales: hortalizas y huevo.</a:t>
            </a:r>
          </a:p>
          <a:p>
            <a:pPr marL="447675" indent="-447675"/>
            <a:r>
              <a:rPr lang="es-ES" dirty="0" smtClean="0"/>
              <a:t>	Ahorro </a:t>
            </a:r>
            <a:r>
              <a:rPr lang="es-ES" dirty="0"/>
              <a:t>para producir y estar sano.</a:t>
            </a:r>
          </a:p>
          <a:p>
            <a:endParaRPr lang="es-ES" sz="1800" dirty="0"/>
          </a:p>
          <a:p>
            <a:endParaRPr lang="es-ES" b="1" dirty="0" smtClean="0"/>
          </a:p>
          <a:p>
            <a:r>
              <a:rPr lang="es-ES" b="1" dirty="0" smtClean="0"/>
              <a:t>c)Producción </a:t>
            </a:r>
            <a:r>
              <a:rPr lang="es-ES" b="1" dirty="0"/>
              <a:t>sostenible para el futuro </a:t>
            </a:r>
            <a:r>
              <a:rPr lang="es-ES" sz="2000" i="1" dirty="0"/>
              <a:t>(por parte de promotores en formación)</a:t>
            </a:r>
          </a:p>
          <a:p>
            <a:pPr marL="447675" indent="-447675"/>
            <a:r>
              <a:rPr lang="es-ES" dirty="0"/>
              <a:t>	Manejo de plagas y enfermedades.</a:t>
            </a:r>
          </a:p>
          <a:p>
            <a:pPr marL="447675" indent="-447675"/>
            <a:r>
              <a:rPr lang="es-ES" dirty="0"/>
              <a:t>	Uso eficiente del agua.</a:t>
            </a:r>
          </a:p>
          <a:p>
            <a:pPr marL="447675" indent="-447675"/>
            <a:r>
              <a:rPr lang="es-ES" dirty="0"/>
              <a:t>	Producción de hortalizas en temporada primavera-verano.</a:t>
            </a:r>
          </a:p>
          <a:p>
            <a:pPr marL="447675" indent="-447675"/>
            <a:r>
              <a:rPr lang="es-ES" dirty="0"/>
              <a:t>	Producción de hortalizas en temporada de frío.</a:t>
            </a:r>
          </a:p>
          <a:p>
            <a:pPr marL="447675" indent="-447675"/>
            <a:r>
              <a:rPr lang="es-ES" dirty="0"/>
              <a:t>	Nutrición para los cultivos: compostas y abonos orgánicos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8571" y="15692"/>
            <a:ext cx="11933271" cy="1325870"/>
          </a:xfrm>
        </p:spPr>
        <p:txBody>
          <a:bodyPr>
            <a:no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Desarrollo de Capacidades </a:t>
            </a:r>
            <a:endParaRPr lang="en-US" sz="3600" b="1" dirty="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Flecha derecha 3">
            <a:hlinkClick r:id="rId2" action="ppaction://hlinksldjump"/>
          </p:cNvPr>
          <p:cNvSpPr/>
          <p:nvPr/>
        </p:nvSpPr>
        <p:spPr>
          <a:xfrm rot="10800000">
            <a:off x="11063758" y="6070868"/>
            <a:ext cx="108012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11223076" y="6228814"/>
            <a:ext cx="120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dirty="0" smtClean="0">
                <a:hlinkClick r:id="rId2" action="ppaction://hlinksldjump"/>
              </a:rPr>
              <a:t>Regreso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660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limentaria\Pictures\DAyDC\ARCHIVO FOTOGRÁFICO 2014-2015\saf6\atm6años 2014\huertos junio villa glez.o\IMG_0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13" y="404758"/>
            <a:ext cx="5663892" cy="3187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2" name="Picture 2" descr="C:\Users\Alimentaria\Documents\2018\DIRECCIÓN ALIMENTARIA\SNDIF\VISITA SNDIF_MARZO 2018\RESPALDO FOTOGRÁFICO VISITA SNDIF\FOTOS MEMO\Nueva carpeta\20170628_11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220" y="2997646"/>
            <a:ext cx="6207881" cy="3493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295298" y="4366115"/>
            <a:ext cx="3455934" cy="766006"/>
          </a:xfrm>
          <a:prstGeom prst="roundRect">
            <a:avLst/>
          </a:prstGeom>
          <a:ln w="38100">
            <a:prstDash val="lg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774" tIns="60888" rIns="121774" bIns="60888" rtlCol="0">
            <a:spAutoFit/>
          </a:bodyPr>
          <a:lstStyle/>
          <a:p>
            <a:pPr algn="ctr"/>
            <a:r>
              <a:rPr lang="es-MX" sz="3700" b="1" dirty="0" smtClean="0"/>
              <a:t>UNIPRODES</a:t>
            </a:r>
            <a:endParaRPr lang="es-MX" sz="3700" b="1" dirty="0"/>
          </a:p>
        </p:txBody>
      </p:sp>
      <p:grpSp>
        <p:nvGrpSpPr>
          <p:cNvPr id="20" name="Grupo 19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21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23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24" name="0 Imagen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25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22" name="Rectángulo 21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cuentame.inegi.org.mx/monografias/imagenes/clima/cli_zacatec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313" y="477466"/>
            <a:ext cx="5927933" cy="475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Sin título.jpg"/>
          <p:cNvPicPr>
            <a:picLocks noChangeAspect="1"/>
          </p:cNvPicPr>
          <p:nvPr/>
        </p:nvPicPr>
        <p:blipFill>
          <a:blip r:embed="rId3" cstate="print"/>
          <a:srcRect l="6146" r="5757"/>
          <a:stretch>
            <a:fillRect/>
          </a:stretch>
        </p:blipFill>
        <p:spPr>
          <a:xfrm>
            <a:off x="6383202" y="2637523"/>
            <a:ext cx="5519544" cy="1872641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766614" y="5157986"/>
            <a:ext cx="10943792" cy="1230961"/>
          </a:xfrm>
          <a:prstGeom prst="rect">
            <a:avLst/>
          </a:prstGeom>
          <a:noFill/>
        </p:spPr>
        <p:txBody>
          <a:bodyPr wrap="square" lIns="121774" tIns="60888" rIns="121774" bIns="60888" rtlCol="0">
            <a:spAutoFit/>
          </a:bodyPr>
          <a:lstStyle/>
          <a:p>
            <a:pPr algn="just"/>
            <a:r>
              <a:rPr lang="es-MX" dirty="0" smtClean="0">
                <a:latin typeface="Arial" pitchFamily="34" charset="0"/>
                <a:cs typeface="Arial" pitchFamily="34" charset="0"/>
              </a:rPr>
              <a:t>El clima seco y </a:t>
            </a:r>
            <a:r>
              <a:rPr lang="es-MX" dirty="0" err="1" smtClean="0">
                <a:latin typeface="Arial" pitchFamily="34" charset="0"/>
                <a:cs typeface="Arial" pitchFamily="34" charset="0"/>
              </a:rPr>
              <a:t>semiseco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de la entidad es una limitante para la agricultura, ésta se practica de riego y temporal, siendo los principales cultivos: maíz, avena, trigo, frijol, chile, sorgo, nopal y durazno.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22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24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25" name="0 Imagen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26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23" name="Rectángulo 22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0090" y="190143"/>
            <a:ext cx="10059330" cy="1325870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5692C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Organización de las Naciones Unidas para la Alimentación y la Agricultura (FAO)</a:t>
            </a:r>
            <a:endParaRPr lang="es-MX" sz="3200" dirty="0">
              <a:solidFill>
                <a:srgbClr val="5692C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29922" y="1509385"/>
            <a:ext cx="1110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Se </a:t>
            </a:r>
            <a:r>
              <a:rPr lang="en-GB" dirty="0" err="1" smtClean="0"/>
              <a:t>enfoca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/>
              <a:t>f</a:t>
            </a:r>
            <a:r>
              <a:rPr lang="en-GB" dirty="0" err="1" smtClean="0"/>
              <a:t>omentar</a:t>
            </a:r>
            <a:r>
              <a:rPr lang="en-GB" dirty="0" smtClean="0"/>
              <a:t> </a:t>
            </a:r>
            <a:r>
              <a:rPr lang="en-GB" b="1" dirty="0" err="1" smtClean="0"/>
              <a:t>diálogo</a:t>
            </a:r>
            <a:r>
              <a:rPr lang="en-GB" b="1" dirty="0" smtClean="0"/>
              <a:t> de </a:t>
            </a:r>
            <a:r>
              <a:rPr lang="en-GB" b="1" dirty="0" err="1" smtClean="0"/>
              <a:t>políticas</a:t>
            </a:r>
            <a:r>
              <a:rPr lang="en-GB" b="1" dirty="0" smtClean="0"/>
              <a:t> </a:t>
            </a:r>
            <a:r>
              <a:rPr lang="en-GB" b="1" dirty="0" err="1" smtClean="0"/>
              <a:t>públicas</a:t>
            </a:r>
            <a:r>
              <a:rPr lang="en-GB" b="1" dirty="0" smtClean="0"/>
              <a:t> </a:t>
            </a:r>
            <a:r>
              <a:rPr lang="en-GB" dirty="0" smtClean="0"/>
              <a:t>y </a:t>
            </a:r>
            <a:r>
              <a:rPr lang="en-GB" dirty="0" err="1" smtClean="0"/>
              <a:t>otorgar</a:t>
            </a:r>
            <a:r>
              <a:rPr lang="en-GB" dirty="0" smtClean="0"/>
              <a:t> </a:t>
            </a:r>
            <a:r>
              <a:rPr lang="en-GB" b="1" dirty="0" err="1" smtClean="0"/>
              <a:t>asistencia</a:t>
            </a:r>
            <a:r>
              <a:rPr lang="en-GB" b="1" dirty="0" smtClean="0"/>
              <a:t> </a:t>
            </a:r>
            <a:r>
              <a:rPr lang="en-GB" b="1" dirty="0" err="1" smtClean="0"/>
              <a:t>técnica</a:t>
            </a:r>
            <a:r>
              <a:rPr lang="en-GB" b="1" dirty="0" smtClean="0"/>
              <a:t> </a:t>
            </a:r>
            <a:r>
              <a:rPr lang="en-GB" dirty="0" smtClean="0"/>
              <a:t>a </a:t>
            </a:r>
            <a:r>
              <a:rPr lang="en-GB" dirty="0" err="1" smtClean="0"/>
              <a:t>gobiernos</a:t>
            </a:r>
            <a:r>
              <a:rPr lang="en-GB" dirty="0" smtClean="0"/>
              <a:t> que </a:t>
            </a:r>
            <a:r>
              <a:rPr lang="en-GB" dirty="0" err="1" smtClean="0"/>
              <a:t>así</a:t>
            </a:r>
            <a:r>
              <a:rPr lang="en-GB" dirty="0" smtClean="0"/>
              <a:t> lo </a:t>
            </a:r>
            <a:r>
              <a:rPr lang="en-GB" dirty="0" err="1" smtClean="0"/>
              <a:t>requieran</a:t>
            </a:r>
            <a:r>
              <a:rPr lang="en-GB" dirty="0" smtClean="0"/>
              <a:t> para el </a:t>
            </a:r>
            <a:r>
              <a:rPr lang="en-GB" dirty="0" err="1" smtClean="0"/>
              <a:t>diseño</a:t>
            </a:r>
            <a:r>
              <a:rPr lang="en-GB" dirty="0" smtClean="0"/>
              <a:t> </a:t>
            </a:r>
            <a:r>
              <a:rPr lang="en-GB" dirty="0" err="1" smtClean="0"/>
              <a:t>metodologíco</a:t>
            </a:r>
            <a:r>
              <a:rPr lang="en-GB" dirty="0" smtClean="0"/>
              <a:t>, </a:t>
            </a:r>
            <a:r>
              <a:rPr lang="en-GB" dirty="0" err="1" smtClean="0"/>
              <a:t>implementación</a:t>
            </a:r>
            <a:r>
              <a:rPr lang="en-GB" dirty="0" smtClean="0"/>
              <a:t>, </a:t>
            </a:r>
            <a:r>
              <a:rPr lang="en-GB" dirty="0" err="1" smtClean="0"/>
              <a:t>capacitación</a:t>
            </a:r>
            <a:r>
              <a:rPr lang="en-GB" dirty="0" smtClean="0"/>
              <a:t> y </a:t>
            </a:r>
            <a:r>
              <a:rPr lang="en-GB" dirty="0" err="1" smtClean="0"/>
              <a:t>evaluación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 smtClean="0"/>
              <a:t>programas</a:t>
            </a:r>
            <a:r>
              <a:rPr lang="en-GB" dirty="0" smtClean="0"/>
              <a:t>, </a:t>
            </a:r>
            <a:r>
              <a:rPr lang="en-GB" dirty="0" err="1" smtClean="0"/>
              <a:t>estrategias</a:t>
            </a:r>
            <a:r>
              <a:rPr lang="en-GB" dirty="0" smtClean="0"/>
              <a:t> u </a:t>
            </a:r>
            <a:r>
              <a:rPr lang="en-GB" dirty="0" err="1" smtClean="0"/>
              <a:t>otras</a:t>
            </a:r>
            <a:r>
              <a:rPr lang="en-GB" dirty="0" smtClean="0"/>
              <a:t> </a:t>
            </a:r>
            <a:r>
              <a:rPr lang="en-GB" dirty="0" err="1" smtClean="0"/>
              <a:t>políticas</a:t>
            </a:r>
            <a:r>
              <a:rPr lang="en-GB" dirty="0" smtClean="0"/>
              <a:t> </a:t>
            </a:r>
            <a:r>
              <a:rPr lang="en-GB" dirty="0" err="1" smtClean="0"/>
              <a:t>encaminadas</a:t>
            </a:r>
            <a:r>
              <a:rPr lang="en-GB" dirty="0" smtClean="0"/>
              <a:t> a: </a:t>
            </a:r>
            <a:endParaRPr lang="en-GB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7"/>
          <a:stretch/>
        </p:blipFill>
        <p:spPr bwMode="auto">
          <a:xfrm>
            <a:off x="3214886" y="3069754"/>
            <a:ext cx="6709869" cy="34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5 CuadroTexto"/>
          <p:cNvSpPr txBox="1"/>
          <p:nvPr/>
        </p:nvSpPr>
        <p:spPr>
          <a:xfrm>
            <a:off x="105095" y="3285453"/>
            <a:ext cx="2603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Sistemas Alimentarios Sostenibles </a:t>
            </a:r>
            <a:r>
              <a:rPr lang="es-MX" b="1" dirty="0" smtClean="0">
                <a:sym typeface="Wingdings" panose="05000000000000000000" pitchFamily="2" charset="2"/>
              </a:rPr>
              <a:t></a:t>
            </a:r>
            <a:r>
              <a:rPr lang="es-MX" b="1" dirty="0" smtClean="0"/>
              <a:t> acceso a dietas saludables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 smtClean="0"/>
              <a:t>Alimentación Escolar  </a:t>
            </a:r>
          </a:p>
        </p:txBody>
      </p:sp>
      <p:sp>
        <p:nvSpPr>
          <p:cNvPr id="3" name="Abrir llave 2"/>
          <p:cNvSpPr/>
          <p:nvPr/>
        </p:nvSpPr>
        <p:spPr>
          <a:xfrm>
            <a:off x="2708781" y="2986683"/>
            <a:ext cx="712077" cy="364452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/>
          <p:cNvSpPr txBox="1"/>
          <p:nvPr/>
        </p:nvSpPr>
        <p:spPr>
          <a:xfrm>
            <a:off x="10055944" y="3741031"/>
            <a:ext cx="1871910" cy="156966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FAO cuenta con 194 Países miembros</a:t>
            </a:r>
            <a:endParaRPr lang="en-US" i="1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406938" y="5162348"/>
            <a:ext cx="0" cy="2966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414686" y="378866"/>
            <a:ext cx="4029934" cy="2841352"/>
            <a:chOff x="2068284" y="2129246"/>
            <a:chExt cx="3517526" cy="2586445"/>
          </a:xfrm>
        </p:grpSpPr>
        <p:pic>
          <p:nvPicPr>
            <p:cNvPr id="3074" name="Picture 2" descr="Resultado de imagen para PAE PROGRAMAS DE ALIMENTACION ESCOLAR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79"/>
            <a:stretch/>
          </p:blipFill>
          <p:spPr bwMode="auto">
            <a:xfrm>
              <a:off x="2068284" y="2129246"/>
              <a:ext cx="3517526" cy="2403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ipse 1"/>
            <p:cNvSpPr/>
            <p:nvPr/>
          </p:nvSpPr>
          <p:spPr>
            <a:xfrm>
              <a:off x="2534194" y="4314460"/>
              <a:ext cx="535577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Elipse 17"/>
            <p:cNvSpPr/>
            <p:nvPr/>
          </p:nvSpPr>
          <p:spPr>
            <a:xfrm>
              <a:off x="4585064" y="4349931"/>
              <a:ext cx="687976" cy="3657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530568" y="2042924"/>
            <a:ext cx="49590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i="1" dirty="0"/>
              <a:t>Considerados por FAO como uno de los pilares fundamentales de protección social a la niñez y de la lucha contra la malnutrición. </a:t>
            </a:r>
          </a:p>
          <a:p>
            <a:pPr algn="just"/>
            <a:endParaRPr lang="x-none" sz="2800" i="1" dirty="0"/>
          </a:p>
          <a:p>
            <a:pPr algn="just"/>
            <a:r>
              <a:rPr lang="x-none" sz="2800" i="1" dirty="0"/>
              <a:t>Beneficios/derechos en alimentación, salud, educación y potencial de dinamizar la economía local. </a:t>
            </a:r>
            <a:endParaRPr lang="en-US" sz="2800" i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/>
          <a:srcRect l="37810" t="14354" r="39393" b="12691"/>
          <a:stretch/>
        </p:blipFill>
        <p:spPr>
          <a:xfrm>
            <a:off x="594868" y="3225795"/>
            <a:ext cx="1660396" cy="298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/>
          <a:srcRect l="22180" t="15912" r="49070" b="33726"/>
          <a:stretch/>
        </p:blipFill>
        <p:spPr>
          <a:xfrm>
            <a:off x="3074068" y="3601447"/>
            <a:ext cx="2448048" cy="241179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upo 18"/>
          <p:cNvGrpSpPr/>
          <p:nvPr/>
        </p:nvGrpSpPr>
        <p:grpSpPr>
          <a:xfrm>
            <a:off x="8543478" y="-26590"/>
            <a:ext cx="3168351" cy="1313650"/>
            <a:chOff x="8543479" y="2"/>
            <a:chExt cx="3168351" cy="1313650"/>
          </a:xfrm>
        </p:grpSpPr>
        <p:grpSp>
          <p:nvGrpSpPr>
            <p:cNvPr id="20" name="9 Grupo"/>
            <p:cNvGrpSpPr/>
            <p:nvPr/>
          </p:nvGrpSpPr>
          <p:grpSpPr>
            <a:xfrm>
              <a:off x="8543479" y="2"/>
              <a:ext cx="3168351" cy="1313650"/>
              <a:chOff x="1681101" y="1"/>
              <a:chExt cx="3469042" cy="1618783"/>
            </a:xfrm>
          </p:grpSpPr>
          <p:pic>
            <p:nvPicPr>
              <p:cNvPr id="22" name="Picture 2" descr="Imagen relacionad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9521" r="63162" b="7850"/>
              <a:stretch>
                <a:fillRect/>
              </a:stretch>
            </p:blipFill>
            <p:spPr bwMode="auto">
              <a:xfrm>
                <a:off x="4046356" y="233434"/>
                <a:ext cx="1103787" cy="1282378"/>
              </a:xfrm>
              <a:prstGeom prst="rect">
                <a:avLst/>
              </a:prstGeom>
              <a:noFill/>
            </p:spPr>
          </p:pic>
          <p:pic>
            <p:nvPicPr>
              <p:cNvPr id="23" name="0 Imagen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101" y="321265"/>
                <a:ext cx="1954795" cy="1070409"/>
              </a:xfrm>
              <a:prstGeom prst="rect">
                <a:avLst/>
              </a:prstGeom>
            </p:spPr>
          </p:pic>
          <p:pic>
            <p:nvPicPr>
              <p:cNvPr id="24" name="Picture 5" descr="C:\Users\Alimentaria\Pictures\DAyDC\LOGOS\DIF PNG GOB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21725" r="73749"/>
              <a:stretch>
                <a:fillRect/>
              </a:stretch>
            </p:blipFill>
            <p:spPr bwMode="auto">
              <a:xfrm>
                <a:off x="3618492" y="1"/>
                <a:ext cx="305437" cy="1618783"/>
              </a:xfrm>
              <a:prstGeom prst="rect">
                <a:avLst/>
              </a:prstGeom>
              <a:noFill/>
            </p:spPr>
          </p:pic>
        </p:grpSp>
        <p:sp>
          <p:nvSpPr>
            <p:cNvPr id="21" name="Rectángulo 20"/>
            <p:cNvSpPr/>
            <p:nvPr/>
          </p:nvSpPr>
          <p:spPr>
            <a:xfrm>
              <a:off x="10487694" y="260709"/>
              <a:ext cx="327840" cy="21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00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96795" y="205244"/>
            <a:ext cx="10051376" cy="744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es-PA" dirty="0" smtClean="0">
                <a:solidFill>
                  <a:schemeClr val="bg1"/>
                </a:solidFill>
              </a:rPr>
              <a:t>Introducción</a:t>
            </a:r>
            <a:r>
              <a:rPr lang="es-PA" dirty="0" smtClean="0"/>
              <a:t> 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718116" y="497214"/>
            <a:ext cx="10771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 smtClean="0">
                <a:solidFill>
                  <a:srgbClr val="015C8B"/>
                </a:solidFill>
              </a:rPr>
              <a:t>Estrategias de acompañamiento FAO en la región de ALC </a:t>
            </a:r>
          </a:p>
          <a:p>
            <a:pPr algn="ctr"/>
            <a:r>
              <a:rPr lang="x-none" sz="2800" b="1" dirty="0" smtClean="0"/>
              <a:t>Programas de Alimentación Escolar fortalecidos con: </a:t>
            </a:r>
          </a:p>
          <a:p>
            <a:endParaRPr lang="x-none" sz="2400" dirty="0" smtClean="0"/>
          </a:p>
          <a:p>
            <a:r>
              <a:rPr lang="x-none" sz="2400" dirty="0"/>
              <a:t>	</a:t>
            </a:r>
            <a:endParaRPr lang="en-US" sz="2400" dirty="0"/>
          </a:p>
        </p:txBody>
      </p:sp>
      <p:sp>
        <p:nvSpPr>
          <p:cNvPr id="9" name="Rectángulo 8"/>
          <p:cNvSpPr/>
          <p:nvPr/>
        </p:nvSpPr>
        <p:spPr>
          <a:xfrm>
            <a:off x="2074414" y="1917626"/>
            <a:ext cx="3906944" cy="469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300" dirty="0" smtClean="0">
                <a:solidFill>
                  <a:srgbClr val="000000"/>
                </a:solidFill>
              </a:rPr>
              <a:t>Educación </a:t>
            </a:r>
            <a:r>
              <a:rPr lang="es-ES" sz="2300" dirty="0">
                <a:solidFill>
                  <a:srgbClr val="000000"/>
                </a:solidFill>
              </a:rPr>
              <a:t>alimentaria nutricional y/o huertos escolares pedagógicos. </a:t>
            </a:r>
          </a:p>
          <a:p>
            <a:endParaRPr lang="en-US" sz="2300" dirty="0">
              <a:solidFill>
                <a:srgbClr val="000000"/>
              </a:solidFill>
            </a:endParaRPr>
          </a:p>
          <a:p>
            <a:r>
              <a:rPr lang="en-US" sz="2300" dirty="0" err="1">
                <a:solidFill>
                  <a:srgbClr val="000000"/>
                </a:solidFill>
              </a:rPr>
              <a:t>Adopción</a:t>
            </a:r>
            <a:r>
              <a:rPr lang="en-US" sz="2300" dirty="0">
                <a:solidFill>
                  <a:srgbClr val="000000"/>
                </a:solidFill>
              </a:rPr>
              <a:t> de </a:t>
            </a:r>
            <a:r>
              <a:rPr lang="en-US" sz="2300" dirty="0" err="1">
                <a:solidFill>
                  <a:srgbClr val="000000"/>
                </a:solidFill>
              </a:rPr>
              <a:t>menú</a:t>
            </a:r>
            <a:r>
              <a:rPr lang="en-US" sz="2300" dirty="0">
                <a:solidFill>
                  <a:srgbClr val="000000"/>
                </a:solidFill>
              </a:rPr>
              <a:t> </a:t>
            </a:r>
            <a:r>
              <a:rPr lang="en-US" sz="2300" dirty="0" err="1">
                <a:solidFill>
                  <a:srgbClr val="000000"/>
                </a:solidFill>
              </a:rPr>
              <a:t>saludables</a:t>
            </a:r>
            <a:r>
              <a:rPr lang="en-US" sz="2300" dirty="0">
                <a:solidFill>
                  <a:srgbClr val="000000"/>
                </a:solidFill>
              </a:rPr>
              <a:t>. </a:t>
            </a:r>
            <a:endParaRPr lang="en-US" sz="2300" dirty="0" smtClean="0">
              <a:solidFill>
                <a:srgbClr val="000000"/>
              </a:solidFill>
            </a:endParaRPr>
          </a:p>
          <a:p>
            <a:endParaRPr lang="x-none" sz="2300" dirty="0">
              <a:solidFill>
                <a:srgbClr val="000000"/>
              </a:solidFill>
            </a:endParaRPr>
          </a:p>
          <a:p>
            <a:r>
              <a:rPr lang="es-ES" sz="2300" dirty="0" smtClean="0"/>
              <a:t>Mejoría </a:t>
            </a:r>
            <a:r>
              <a:rPr lang="es-ES" sz="2300" dirty="0"/>
              <a:t>de la calidad de los comedores escolares como herramienta pedagógica. </a:t>
            </a:r>
          </a:p>
          <a:p>
            <a:endParaRPr lang="en-US" sz="2300" dirty="0"/>
          </a:p>
          <a:p>
            <a:r>
              <a:rPr lang="es-ES" sz="2300" dirty="0"/>
              <a:t>Coordinación intersectorial y participación social. </a:t>
            </a:r>
          </a:p>
          <a:p>
            <a:endParaRPr lang="en-US" sz="2300" dirty="0"/>
          </a:p>
        </p:txBody>
      </p:sp>
      <p:sp>
        <p:nvSpPr>
          <p:cNvPr id="10" name="Rectángulo 9"/>
          <p:cNvSpPr/>
          <p:nvPr/>
        </p:nvSpPr>
        <p:spPr>
          <a:xfrm>
            <a:off x="7666986" y="2009725"/>
            <a:ext cx="4323749" cy="3986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 err="1" smtClean="0"/>
              <a:t>Compras</a:t>
            </a:r>
            <a:r>
              <a:rPr lang="en-US" sz="2300" dirty="0" smtClean="0"/>
              <a:t> </a:t>
            </a:r>
            <a:r>
              <a:rPr lang="en-US" sz="2300" dirty="0" err="1" smtClean="0"/>
              <a:t>directas</a:t>
            </a:r>
            <a:r>
              <a:rPr lang="en-US" sz="2300" dirty="0" smtClean="0"/>
              <a:t> a la </a:t>
            </a:r>
            <a:r>
              <a:rPr lang="en-US" sz="2300" dirty="0" err="1" smtClean="0"/>
              <a:t>agricultura</a:t>
            </a:r>
            <a:r>
              <a:rPr lang="en-US" sz="2300" dirty="0" smtClean="0"/>
              <a:t> familiar para la </a:t>
            </a:r>
            <a:r>
              <a:rPr lang="en-US" sz="2300" dirty="0" err="1" smtClean="0"/>
              <a:t>disponibilidad</a:t>
            </a:r>
            <a:r>
              <a:rPr lang="en-US" sz="2300" dirty="0" smtClean="0"/>
              <a:t> de </a:t>
            </a:r>
            <a:r>
              <a:rPr lang="en-US" sz="2300" dirty="0" err="1" smtClean="0"/>
              <a:t>alimentos</a:t>
            </a:r>
            <a:r>
              <a:rPr lang="en-US" sz="2300" dirty="0" smtClean="0"/>
              <a:t> frescos. </a:t>
            </a:r>
          </a:p>
          <a:p>
            <a:pPr algn="just"/>
            <a:endParaRPr lang="en-US" sz="2300" dirty="0" smtClean="0"/>
          </a:p>
          <a:p>
            <a:pPr algn="just"/>
            <a:r>
              <a:rPr lang="es-ES" sz="2300" dirty="0" smtClean="0"/>
              <a:t>*Cumplimiento de los Lineamientos generales para el expendio y distribución de alimentos y bebidas preparados y procesados en las escuelas. </a:t>
            </a:r>
          </a:p>
          <a:p>
            <a:pPr algn="just"/>
            <a:endParaRPr lang="en-US" sz="2300" dirty="0" smtClean="0"/>
          </a:p>
          <a:p>
            <a:pPr algn="just"/>
            <a:r>
              <a:rPr lang="es-ES" sz="2300" dirty="0" smtClean="0"/>
              <a:t>Fomento de la actividad física. </a:t>
            </a:r>
            <a:endParaRPr lang="es-ES" sz="2300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6" y="1998881"/>
            <a:ext cx="1317227" cy="83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enu saludable P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3" y="3066574"/>
            <a:ext cx="1317227" cy="813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omedor escolar pinta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5" y="4103523"/>
            <a:ext cx="1317228" cy="8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coordinaciÃ³n intersectorial reuniÃ³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84" b="3369"/>
          <a:stretch/>
        </p:blipFill>
        <p:spPr bwMode="auto">
          <a:xfrm>
            <a:off x="468176" y="5403784"/>
            <a:ext cx="1324917" cy="87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ompras a la agricultura famili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2349674"/>
            <a:ext cx="1349138" cy="892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Resultado de imagen para lineamientos generales para el expendio y distribuciÃ³n de alimentos y bebidas en escuel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466" y="3742911"/>
            <a:ext cx="1491037" cy="83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actividad fisica niÃ±o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4049" r="8981"/>
          <a:stretch/>
        </p:blipFill>
        <p:spPr bwMode="auto">
          <a:xfrm>
            <a:off x="6123006" y="5222061"/>
            <a:ext cx="1428780" cy="87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50" y="189434"/>
            <a:ext cx="12190413" cy="702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558" y="846369"/>
            <a:ext cx="6120680" cy="1143265"/>
          </a:xfrm>
        </p:spPr>
        <p:txBody>
          <a:bodyPr>
            <a:normAutofit fontScale="90000"/>
          </a:bodyPr>
          <a:lstStyle/>
          <a:p>
            <a:r>
              <a:rPr lang="es-PA" sz="4000" b="1" dirty="0">
                <a:solidFill>
                  <a:srgbClr val="015C8B"/>
                </a:solidFill>
                <a:latin typeface="+mn-lt"/>
                <a:ea typeface="+mn-ea"/>
                <a:cs typeface="+mn-cs"/>
              </a:rPr>
              <a:t>Retos para la alimentación escolar en México</a:t>
            </a:r>
            <a:endParaRPr lang="en-US" sz="4000" b="1" dirty="0">
              <a:solidFill>
                <a:srgbClr val="015C8B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83112" y="774880"/>
          <a:ext cx="11844412" cy="494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print"/>
          <a:srcRect l="84861" t="52065" r="10493" b="15519"/>
          <a:stretch/>
        </p:blipFill>
        <p:spPr>
          <a:xfrm>
            <a:off x="11126335" y="3438142"/>
            <a:ext cx="830343" cy="32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</TotalTime>
  <Words>1205</Words>
  <Application>Microsoft Office PowerPoint</Application>
  <PresentationFormat>Personalizado</PresentationFormat>
  <Paragraphs>165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Aharoni</vt:lpstr>
      <vt:lpstr>Arial</vt:lpstr>
      <vt:lpstr>Calibri</vt:lpstr>
      <vt:lpstr>Constantia</vt:lpstr>
      <vt:lpstr>Helvetica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Organización de las Naciones Unidas para la Alimentación y la Agricultura (FAO)</vt:lpstr>
      <vt:lpstr>Presentación de PowerPoint</vt:lpstr>
      <vt:lpstr>Presentación de PowerPoint</vt:lpstr>
      <vt:lpstr>Presentación de PowerPoint</vt:lpstr>
      <vt:lpstr>Retos para la alimentación escolar en México</vt:lpstr>
      <vt:lpstr>Antecedentes     </vt:lpstr>
      <vt:lpstr>Componentes a implementar de la metodología “Escuelas Sostenibles” de FAO para su adaptación estatal a través del pilotaje: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 de Capacidades </vt:lpstr>
      <vt:lpstr>Desarrollo de Capacidades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Alimentaria</dc:creator>
  <cp:lastModifiedBy>HP</cp:lastModifiedBy>
  <cp:revision>92</cp:revision>
  <dcterms:created xsi:type="dcterms:W3CDTF">2018-10-23T15:10:59Z</dcterms:created>
  <dcterms:modified xsi:type="dcterms:W3CDTF">2018-10-29T16:43:55Z</dcterms:modified>
</cp:coreProperties>
</file>