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86" r:id="rId5"/>
    <p:sldId id="296" r:id="rId6"/>
    <p:sldId id="297" r:id="rId7"/>
    <p:sldId id="288" r:id="rId8"/>
    <p:sldId id="291" r:id="rId9"/>
    <p:sldId id="293" r:id="rId10"/>
    <p:sldId id="294" r:id="rId11"/>
    <p:sldId id="290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95" r:id="rId3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423F75-B9C3-4563-9D98-2F6E33206183}">
  <a:tblStyle styleId="{F5423F75-B9C3-4563-9D98-2F6E3320618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40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4015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5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jpeg"/><Relationship Id="rId10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jpe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.jpe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5796136" y="4437112"/>
            <a:ext cx="3347864" cy="242088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5705" y="44623"/>
            <a:ext cx="1272799" cy="110892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1938026" y="348422"/>
            <a:ext cx="5235321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SzPts val="3600"/>
              <a:buFont typeface="Calibri"/>
              <a:buNone/>
            </a:pPr>
            <a:r>
              <a:rPr lang="es-MX" sz="3600" b="1" i="0" u="none" strike="noStrike" cap="none" dirty="0">
                <a:solidFill>
                  <a:srgbClr val="990033"/>
                </a:solidFill>
                <a:latin typeface="Calibri"/>
                <a:ea typeface="Calibri"/>
                <a:cs typeface="Calibri"/>
                <a:sym typeface="Calibri"/>
              </a:rPr>
              <a:t>SISTEMA DIF SINALOA </a:t>
            </a:r>
            <a:endParaRPr sz="3600" b="1" i="0" u="none" strike="noStrike" cap="none" dirty="0">
              <a:solidFill>
                <a:srgbClr val="99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490" y="0"/>
            <a:ext cx="1280160" cy="10128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6516216" y="6551766"/>
            <a:ext cx="316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MX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REUNIÓN 29 DE  OCTUBRE 2018 </a:t>
            </a: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599090" y="1684778"/>
            <a:ext cx="822133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Calibri"/>
              <a:buNone/>
            </a:pPr>
            <a:r>
              <a:rPr lang="es-MX" sz="4400" b="1" i="0" u="none" strike="noStrike" cap="none" dirty="0">
                <a:solidFill>
                  <a:srgbClr val="7F7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“ ASISTENCIA ALIMENTARIA COMO BASE PARA EL DESARROLLO INTEGRAL DE LAS COMUNIDADES </a:t>
            </a:r>
            <a:r>
              <a:rPr lang="es-MX" sz="4800" b="1" i="0" u="none" strike="noStrike" cap="none" dirty="0">
                <a:solidFill>
                  <a:srgbClr val="7F7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”</a:t>
            </a:r>
            <a:endParaRPr sz="4800" b="1" i="0" u="none" strike="noStrike" cap="none" dirty="0">
              <a:solidFill>
                <a:srgbClr val="7F7F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4595476"/>
            <a:ext cx="2419643" cy="2262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67544" y="1541110"/>
            <a:ext cx="82809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Cobertura en los 6 municipios con presencia indígena.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5,500</a:t>
            </a: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familias beneficiarias.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16,500</a:t>
            </a:r>
            <a:r>
              <a:rPr lang="es-MX" sz="27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despensas entregadas.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Entregadas los meses de julio, agosto y septiembre.</a:t>
            </a:r>
            <a:endParaRPr lang="es-MX" sz="24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331640" y="386661"/>
            <a:ext cx="7056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 </a:t>
            </a: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ESPECIAL DE APOYO A COMUNIDADES INDIGENAS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9975" y="3432747"/>
            <a:ext cx="4032816" cy="268854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6898" y="3282848"/>
            <a:ext cx="2266859" cy="3022478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354" y="6161648"/>
            <a:ext cx="744709" cy="696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olegario.mx/wp-content/uploads/2017/05/dif-campos-pesquro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4223" y="3810079"/>
            <a:ext cx="3348248" cy="2230770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67544" y="1511130"/>
            <a:ext cx="828090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Cobertura en los 18 municipios.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25,500</a:t>
            </a: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familias beneficiarias.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76,500</a:t>
            </a:r>
            <a:r>
              <a:rPr lang="es-MX" sz="27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despensas entregadas.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Entregadas los meses de mayo, junio y julio previo al levantamiento de la veda pesquera.</a:t>
            </a:r>
            <a:endParaRPr lang="es-MX" sz="24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513478" y="386661"/>
            <a:ext cx="64966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 </a:t>
            </a: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ESPECIAL DE APOYO A FAMILIAS DE PESCADORES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6301" y="3795087"/>
            <a:ext cx="3349956" cy="223330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354" y="6476528"/>
            <a:ext cx="407963" cy="381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67544" y="1541110"/>
            <a:ext cx="82809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Coadyuvar a la seguridad alimentaria de la población vulnerable, a través de la habilitación de espacios para la elaboración de alimentos inocuos, nutritivos y económicamente accesibles.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331640" y="566541"/>
            <a:ext cx="7056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 DE ESPACIOS DE ALIMENTACIÓN ENCUENTRO Y DESARROLLO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467544" y="3573016"/>
            <a:ext cx="84249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EAEyD</a:t>
            </a: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                                         316 </a:t>
            </a: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Activos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Beneficiarios:                                25,398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Raciones :                                      187,453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Voluntarias:                                   4,497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Despensas para EAEYD:         </a:t>
            </a: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352 (</a:t>
            </a: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es-MX" sz="28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EAEyD</a:t>
            </a: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reciben                          </a:t>
            </a: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b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doble subsidio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8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8"/>
          <p:cNvGrpSpPr/>
          <p:nvPr/>
        </p:nvGrpSpPr>
        <p:grpSpPr>
          <a:xfrm>
            <a:off x="467544" y="908720"/>
            <a:ext cx="8424935" cy="5112568"/>
            <a:chOff x="395536" y="908720"/>
            <a:chExt cx="8424935" cy="5112568"/>
          </a:xfrm>
        </p:grpSpPr>
        <p:pic>
          <p:nvPicPr>
            <p:cNvPr id="145" name="Google Shape;145;p18" descr="C:\Users\Rosa\Downloads\IMG-20180628-WA0034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536" y="908720"/>
              <a:ext cx="3686809" cy="23042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6" name="Google Shape;146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48064" y="908720"/>
              <a:ext cx="3600399" cy="2250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7" name="Google Shape;147;p18"/>
            <p:cNvPicPr preferRelativeResize="0"/>
            <p:nvPr/>
          </p:nvPicPr>
          <p:blipFill rotWithShape="1">
            <a:blip r:embed="rId8">
              <a:alphaModFix/>
            </a:blip>
            <a:srcRect r="11621" b="17149"/>
            <a:stretch/>
          </p:blipFill>
          <p:spPr>
            <a:xfrm>
              <a:off x="5004048" y="3677870"/>
              <a:ext cx="3816423" cy="23434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8" name="Google Shape;148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95536" y="3789040"/>
              <a:ext cx="3676644" cy="22322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9" name="Google Shape;149;p18"/>
            <p:cNvPicPr preferRelativeResize="0"/>
            <p:nvPr/>
          </p:nvPicPr>
          <p:blipFill rotWithShape="1">
            <a:blip r:embed="rId10">
              <a:alphaModFix/>
            </a:blip>
            <a:srcRect l="3205" t="21625" r="3874" b="11088"/>
            <a:stretch/>
          </p:blipFill>
          <p:spPr>
            <a:xfrm>
              <a:off x="2843808" y="2348880"/>
              <a:ext cx="3758819" cy="1944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2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1354" y="6288258"/>
            <a:ext cx="609307" cy="569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t="2711" b="9746"/>
          <a:stretch/>
        </p:blipFill>
        <p:spPr>
          <a:xfrm>
            <a:off x="1379577" y="2953062"/>
            <a:ext cx="6400314" cy="370257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9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1223629" y="383797"/>
            <a:ext cx="6948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ENTREGA DE DESPENSA PARA LOS ESPACIOS DE ALIMENTACION,ENCUENTRO Y DESARROLLO</a:t>
            </a:r>
            <a:endParaRPr sz="18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395536" y="1196752"/>
            <a:ext cx="82809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lleva a cabo el proceso de licitación o convenio para la compra de las despensas necesarias para todo el año, conforme a la normatividad vigente, operando con DICONSA.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diseñar el contenido de la despensa (dotación) nos basamos en la EIASA.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5" y="6450220"/>
            <a:ext cx="436098" cy="407780"/>
          </a:xfrm>
          <a:prstGeom prst="rect">
            <a:avLst/>
          </a:prstGeom>
          <a:noFill/>
        </p:spPr>
      </p:pic>
      <p:pic>
        <p:nvPicPr>
          <p:cNvPr id="154" name="Google Shape;154;p19" descr="C:\Users\Rosa\AppData\Local\Temp\LOGO DIF SINALOA.png"/>
          <p:cNvPicPr preferRelativeResize="0"/>
          <p:nvPr/>
        </p:nvPicPr>
        <p:blipFill rotWithShape="1">
          <a:blip r:embed="rId7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0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395536" y="1340768"/>
            <a:ext cx="856890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coordinación con la Dirección de Asistencia Alimentaria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fortalece el Programa de Espacios de Alimentación, Encuentro y Desarrollo que implementa la Dirección de Desarrollo Comunitario a través de  capacitaciones, orientación alimentaria y dinámicas impartidas a enlaces y promotores responsables de la operación de </a:t>
            </a:r>
            <a:r>
              <a:rPr lang="es-MX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EAEyD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para que sean replicados con las voluntarias. 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TEMAS DE CAPACITACIÓN DE ORIENTACION ALIMENTARIA 2018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19250" marR="0" lvl="0" indent="-269875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Evita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los alimentos altos en grasa.</a:t>
            </a:r>
            <a:endParaRPr sz="24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1619250" marR="0" lvl="0" indent="-269875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Producci</a:t>
            </a:r>
            <a:r>
              <a:rPr lang="es-MX" sz="2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ó</a:t>
            </a: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n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de alimentos para </a:t>
            </a: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autoconsumo.</a:t>
            </a:r>
          </a:p>
          <a:p>
            <a:pPr marL="1619250" marR="0" lvl="0" indent="-269875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Valora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 cultura </a:t>
            </a: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alimentaria.</a:t>
            </a:r>
          </a:p>
          <a:p>
            <a:pPr marL="1619250" marR="0" lvl="0" indent="-269875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Aléjate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del sobrepeso y la obesidad.</a:t>
            </a:r>
            <a:endParaRPr sz="24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2411760" y="260648"/>
            <a:ext cx="457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CAPACITACIONES EN MATERIA 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ORIENTACION ALIMENTARIA</a:t>
            </a:r>
            <a:endParaRPr sz="1800" b="1" i="0" u="none" strike="noStrike" cap="none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1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/>
          <p:nvPr/>
        </p:nvSpPr>
        <p:spPr>
          <a:xfrm>
            <a:off x="1403648" y="263550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MATERIAL DIDÁCTICO DE LOS TEMAS 2018</a:t>
            </a:r>
            <a:endParaRPr sz="3200" b="1" i="0" u="none" strike="noStrike" cap="none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80" name="Google Shape;180;p21" descr="C:\Users\User\Desktop\Lonas\LONA Produccion de alimentos para autoconsum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5343" y="1387366"/>
            <a:ext cx="2887341" cy="2459420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64903" y="1408166"/>
            <a:ext cx="3096344" cy="2473250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8">
            <a:alphaModFix/>
          </a:blip>
          <a:srcRect l="19522" t="6370" r="19940" b="11642"/>
          <a:stretch/>
        </p:blipFill>
        <p:spPr>
          <a:xfrm>
            <a:off x="962997" y="4093321"/>
            <a:ext cx="3096344" cy="239659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51283" y="4115908"/>
            <a:ext cx="3026979" cy="2379485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355" y="6260122"/>
            <a:ext cx="639396" cy="597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2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 descr="C:\Users\Rosa\Downloads\FB_IMG_154058223155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8524" y="4017364"/>
            <a:ext cx="3595761" cy="221854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598" y="4005064"/>
            <a:ext cx="3651438" cy="224583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3470" y="647112"/>
            <a:ext cx="5489526" cy="3087858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354" y="6457070"/>
            <a:ext cx="428771" cy="400929"/>
          </a:xfrm>
          <a:prstGeom prst="rect">
            <a:avLst/>
          </a:prstGeom>
          <a:noFill/>
        </p:spPr>
      </p:pic>
      <p:pic>
        <p:nvPicPr>
          <p:cNvPr id="188" name="Google Shape;188;p22" descr="C:\Users\Rosa\AppData\Local\Temp\LOGO DIF SINALOA.png"/>
          <p:cNvPicPr preferRelativeResize="0"/>
          <p:nvPr/>
        </p:nvPicPr>
        <p:blipFill rotWithShape="1">
          <a:blip r:embed="rId9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3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/>
          <p:nvPr/>
        </p:nvSpPr>
        <p:spPr>
          <a:xfrm>
            <a:off x="395536" y="1098610"/>
            <a:ext cx="84969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Dirección de Asistencia Alimentaria y Social, en conjunto con la Dirección de Desarrollo Comunitario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lleva a cabo el proyecto de 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reacondicionamiento y seguimiento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“Huertos Escolares en Aulas Cocina”.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principal beneficio de los huertos escolares es que las niñas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niños aprenden a producir alimentos sanos y cómo emplearlos en una alimentación adecuada.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2483768" y="260648"/>
            <a:ext cx="382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HUERTOS ESCOLARES</a:t>
            </a:r>
            <a:endParaRPr sz="3200" b="1" i="0" u="none" strike="noStrike" cap="none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3" descr="C:\Users\Raul\Desktop\Fotos Aulas Cocina\Genaro Estrada\20180219_15250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160" y="3574366"/>
            <a:ext cx="3668150" cy="256735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250" name="AutoShape 2" descr="blob:https://web.whatsapp.com/231b9952-0db1-4a96-b3f8-d04fdbd4e4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3252" name="AutoShape 4" descr="blob:https://web.whatsapp.com/231b9952-0db1-4a96-b3f8-d04fdbd4e4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3254" name="AutoShape 6" descr="blob:https://web.whatsapp.com/231b9952-0db1-4a96-b3f8-d04fdbd4e4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6330" y="3562643"/>
            <a:ext cx="3446145" cy="2584609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55" y="6260122"/>
            <a:ext cx="639396" cy="597877"/>
          </a:xfrm>
          <a:prstGeom prst="rect">
            <a:avLst/>
          </a:prstGeom>
          <a:noFill/>
        </p:spPr>
      </p:pic>
      <p:pic>
        <p:nvPicPr>
          <p:cNvPr id="200" name="Google Shape;200;p23" descr="C:\Users\Rosa\AppData\Local\Temp\LOGO DIF SINALOA.png"/>
          <p:cNvPicPr preferRelativeResize="0"/>
          <p:nvPr/>
        </p:nvPicPr>
        <p:blipFill rotWithShape="1">
          <a:blip r:embed="rId8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4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/>
        </p:nvSpPr>
        <p:spPr>
          <a:xfrm>
            <a:off x="467544" y="741577"/>
            <a:ext cx="8424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PROGRAMA DE DESARROLLO COMUNITARIO “COMUNIDAD DIFERENTE”</a:t>
            </a:r>
            <a:endParaRPr sz="2800" b="1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4"/>
          <p:cNvSpPr/>
          <p:nvPr/>
        </p:nvSpPr>
        <p:spPr>
          <a:xfrm>
            <a:off x="957943" y="1934040"/>
            <a:ext cx="7445828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1938" marR="0" lvl="0" indent="-261938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Char char="•"/>
            </a:pPr>
            <a:r>
              <a:rPr lang="es-MX" sz="2800" b="1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Subprograma 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“Comunidad </a:t>
            </a:r>
            <a:r>
              <a:rPr lang="es-MX" sz="2800" b="1" i="0" u="none" strike="noStrike" cap="none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DIFerente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”</a:t>
            </a:r>
            <a:endParaRPr sz="2800" b="1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261938" marR="0" lvl="0" indent="-261938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Char char="•"/>
            </a:pPr>
            <a:r>
              <a:rPr lang="es-MX" sz="2800" b="1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Subprograma 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de Infraestructura Rehabilitación y/o Equipamiento de Espacios Alimentarios </a:t>
            </a:r>
            <a:endParaRPr sz="2800" b="1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261938" marR="0" lvl="0" indent="-261938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Char char="•"/>
            </a:pPr>
            <a:r>
              <a:rPr lang="es-MX" sz="2800" b="1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Atención 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 Población en Condiciones de Emergencia (APCE)</a:t>
            </a:r>
            <a:endParaRPr sz="2800" b="1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261938" marR="0" lvl="0" indent="-261938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itchFamily="34" charset="0"/>
              <a:buChar char="•"/>
            </a:pPr>
            <a:r>
              <a:rPr lang="es-MX" sz="2800" b="1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Contraloría 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Social </a:t>
            </a:r>
            <a:endParaRPr sz="2800" b="1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/>
          <p:nvPr/>
        </p:nvSpPr>
        <p:spPr>
          <a:xfrm>
            <a:off x="662150" y="1160732"/>
            <a:ext cx="7851227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MX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Sistema DIF Sinaloa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 como m</a:t>
            </a:r>
            <a:r>
              <a:rPr lang="es-MX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isión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</a:t>
            </a:r>
            <a:r>
              <a:rPr lang="es-MX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esarrollar y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ejecut</a:t>
            </a:r>
            <a:r>
              <a:rPr lang="es-MX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 políticas de asistencia social para la promoción del desarrollo integral de las familias y las comunidades, con el propósito de combatir las causas y los efectos de la vulnerabilidad, en coordinación con los sistemas DIF municipales e instituciones públicas y privadas; fomentando soluciones que permitan modificar y mejorar la calidad de vida que enfrenta la población que por alguna circunstancia social, jurídica o física se ven impedidos en su progreso,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</a:t>
            </a:r>
            <a:r>
              <a:rPr lang="es-MX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í mismo, coadyuvar hacia una cultura laboral más humana e incluyente, fomentando la diversidad dentro y fuera de nuestra institución.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25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/>
          <p:nvPr/>
        </p:nvSpPr>
        <p:spPr>
          <a:xfrm>
            <a:off x="323528" y="764705"/>
            <a:ext cx="8568900" cy="58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b="1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METODOLOGÍA:</a:t>
            </a:r>
            <a:endParaRPr sz="2200" b="1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“Comunidad </a:t>
            </a:r>
            <a:r>
              <a:rPr lang="es-MX" sz="22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de intervención gubernamental con visión de asistencia social corresponsable (es decir, no asistencialista) en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ocalidades de alta y muy alta marginación, con la finalidad de impulsar procesos de organización y participación social que propicien el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mpoderamiento, la autogestión, la articulación y, por ende, el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esarrollo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omunitario, llevado a cabo mediante un proceso formativo-educativo.</a:t>
            </a:r>
            <a:endParaRPr sz="2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b="1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ESTRATEGIA:</a:t>
            </a:r>
            <a:endParaRPr sz="2200" b="1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27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itchFamily="34" charset="0"/>
              <a:buChar char="•"/>
            </a:pP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-MX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odas 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áreas que integran el Sistema DIF Sin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aloa conocen los programas y proyectos que en éste se realizan.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27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itchFamily="34" charset="0"/>
              <a:buChar char="•"/>
            </a:pP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oordinación absoluta de tod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las direcciones para el </a:t>
            </a: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cumplimiento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objetivos de cada programa o </a:t>
            </a: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proyecto.</a:t>
            </a:r>
          </a:p>
          <a:p>
            <a:pPr marL="171450" marR="0" lvl="0" indent="-127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itchFamily="34" charset="0"/>
              <a:buChar char="•"/>
            </a:pPr>
            <a:r>
              <a:rPr lang="es-MX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sistemáticas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los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directores y encargados de programas para planeación y 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evaluación</a:t>
            </a:r>
            <a:r>
              <a:rPr lang="es-MX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objetivos.</a:t>
            </a:r>
            <a:endParaRPr sz="2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5" y="6344986"/>
            <a:ext cx="548640" cy="513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0554" y="3773303"/>
            <a:ext cx="3744417" cy="2448272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3" name="Google Shape;233;p26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6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907" y="1094939"/>
            <a:ext cx="3933975" cy="2337578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0470" y="3759235"/>
            <a:ext cx="3888432" cy="2394140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9" name="Google Shape;239;p26" descr="C:\Users\Rosa\Desktop\Material Digital DDC_DIF Sinaloa\Equipo_Sinalo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0216" y="1103586"/>
            <a:ext cx="3867759" cy="237113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354" y="6203852"/>
            <a:ext cx="699575" cy="654148"/>
          </a:xfrm>
          <a:prstGeom prst="rect">
            <a:avLst/>
          </a:prstGeom>
          <a:noFill/>
        </p:spPr>
      </p:pic>
      <p:pic>
        <p:nvPicPr>
          <p:cNvPr id="232" name="Google Shape;232;p26" descr="C:\Users\Rosa\AppData\Local\Temp\LOGO DIF SINALOA.png"/>
          <p:cNvPicPr preferRelativeResize="0"/>
          <p:nvPr/>
        </p:nvPicPr>
        <p:blipFill rotWithShape="1">
          <a:blip r:embed="rId10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/>
          <p:nvPr/>
        </p:nvSpPr>
        <p:spPr>
          <a:xfrm>
            <a:off x="536027" y="1464733"/>
            <a:ext cx="8320425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Dirección de Desarrollo Comunitario del Sistema DIF Sinaloa realiza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cciones,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royectos y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rogramas basados en dicha metodología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</a:t>
            </a:r>
            <a:r>
              <a:rPr lang="es-MX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el objetivo de incidir  de manera integral en los 5 ámbitos mínimos de atención que corresponden a la línea base para la planeación y acción.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3275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MX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 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Alimentaria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3275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MX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Fomento 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 Salud 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3275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MX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Mejoramiento 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Vivienda y de los Espacios Comunes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3275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MX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Promoción 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ducación.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3275" marR="0" lvl="0" indent="-3556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MX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Fortalecimiento 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conomía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amiliar y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MX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omunitaria</a:t>
            </a:r>
            <a:r>
              <a:rPr lang="es-MX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1655379" y="815961"/>
            <a:ext cx="58174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Subprograma “Comunidad </a:t>
            </a:r>
            <a:r>
              <a:rPr lang="es-MX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8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8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/>
          <p:nvPr/>
        </p:nvSpPr>
        <p:spPr>
          <a:xfrm>
            <a:off x="395536" y="1256882"/>
            <a:ext cx="8568900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de Espacios de Alimentación Encuentro y Desarrollo: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Coadyuvar a la seguridad alimentaria de la población vulnerable a través de la habilitación de espacios para la elaboración de alimentos inocuos, nutritivos y económicamente accesibles.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Orientación 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s-MX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temas de salud nutricional: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limentos alternativos y orientación nutricional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 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huertos familiares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Lograr que las familias mejoren su seguridad alimentaria y nutricional implementando huertos de traspatio; fortaleciendo así la autoproducción y diversificación de alimentos básicos, logrando un cambio en la economía familiar y dieta alimenticia. 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1744394" y="456347"/>
            <a:ext cx="57433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alibri"/>
              <a:buNone/>
            </a:pPr>
            <a:r>
              <a:rPr lang="es-MX" sz="2800" b="1" i="0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SEGURIDAD ALIMENTARIA</a:t>
            </a:r>
            <a:endParaRPr sz="2800" b="1" i="0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29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29"/>
          <p:cNvGrpSpPr/>
          <p:nvPr/>
        </p:nvGrpSpPr>
        <p:grpSpPr>
          <a:xfrm>
            <a:off x="395536" y="908720"/>
            <a:ext cx="8424935" cy="5112568"/>
            <a:chOff x="395536" y="908720"/>
            <a:chExt cx="8424935" cy="5112568"/>
          </a:xfrm>
        </p:grpSpPr>
        <p:pic>
          <p:nvPicPr>
            <p:cNvPr id="269" name="Google Shape;269;p29" descr="C:\Users\Rosa\Downloads\IMG-20180628-WA0034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536" y="908720"/>
              <a:ext cx="3686809" cy="2304256"/>
            </a:xfrm>
            <a:prstGeom prst="rect">
              <a:avLst/>
            </a:prstGeom>
            <a:ln w="3175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0" name="Google Shape;270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48064" y="908720"/>
              <a:ext cx="3600399" cy="2250250"/>
            </a:xfrm>
            <a:prstGeom prst="rect">
              <a:avLst/>
            </a:prstGeom>
            <a:ln w="3175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1" name="Google Shape;271;p29"/>
            <p:cNvPicPr preferRelativeResize="0"/>
            <p:nvPr/>
          </p:nvPicPr>
          <p:blipFill rotWithShape="1">
            <a:blip r:embed="rId8">
              <a:alphaModFix/>
            </a:blip>
            <a:srcRect r="11621" b="17149"/>
            <a:stretch/>
          </p:blipFill>
          <p:spPr>
            <a:xfrm>
              <a:off x="5004048" y="3677870"/>
              <a:ext cx="3816423" cy="2343418"/>
            </a:xfrm>
            <a:prstGeom prst="rect">
              <a:avLst/>
            </a:prstGeom>
            <a:ln w="3175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2" name="Google Shape;272;p2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95536" y="3789040"/>
              <a:ext cx="3676644" cy="2232247"/>
            </a:xfrm>
            <a:prstGeom prst="rect">
              <a:avLst/>
            </a:prstGeom>
            <a:ln w="3175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3" name="Google Shape;273;p29"/>
            <p:cNvPicPr preferRelativeResize="0"/>
            <p:nvPr/>
          </p:nvPicPr>
          <p:blipFill rotWithShape="1">
            <a:blip r:embed="rId10">
              <a:alphaModFix/>
            </a:blip>
            <a:srcRect l="3205" t="21625" r="3874" b="11088"/>
            <a:stretch/>
          </p:blipFill>
          <p:spPr>
            <a:xfrm>
              <a:off x="2843808" y="2348880"/>
              <a:ext cx="3758819" cy="1944216"/>
            </a:xfrm>
            <a:prstGeom prst="rect">
              <a:avLst/>
            </a:prstGeom>
            <a:ln w="3175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1355" y="6077242"/>
            <a:ext cx="834976" cy="780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0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30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0"/>
          <p:cNvSpPr/>
          <p:nvPr/>
        </p:nvSpPr>
        <p:spPr>
          <a:xfrm>
            <a:off x="566056" y="1145884"/>
            <a:ext cx="8200573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just">
              <a:buClr>
                <a:schemeClr val="dk1"/>
              </a:buClr>
              <a:buSzPts val="2000"/>
            </a:pP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Jornadas Medicas y de </a:t>
            </a:r>
            <a:r>
              <a:rPr lang="es-MX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Servicios</a:t>
            </a:r>
          </a:p>
          <a:p>
            <a:pPr algn="just">
              <a:buClr>
                <a:schemeClr val="dk1"/>
              </a:buClr>
              <a:buSzPts val="2000"/>
            </a:pPr>
            <a:r>
              <a:rPr lang="es-MX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impulsar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acceso a la salud de los habitantes de  comunidades de alto y muy alto grado de marginación, mediante el acercamiento de unidades móviles de salud a comunidades  geográficamente  alejadas de las cabeceras o con escasos recursos económicos donde  realizan servicios </a:t>
            </a:r>
            <a:r>
              <a:rPr lang="es-MX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</a:p>
          <a:p>
            <a:pPr algn="just">
              <a:buClr>
                <a:schemeClr val="dk1"/>
              </a:buClr>
              <a:buSzPts val="2000"/>
            </a:pPr>
            <a:endParaRPr lang="es-MX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000"/>
            </a:pPr>
            <a:r>
              <a:rPr lang="es-MX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Capacitaciones </a:t>
            </a: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Orientación en temas: </a:t>
            </a:r>
            <a:endParaRPr lang="es-MX" sz="2400" b="1" dirty="0" smtClean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algn="just">
              <a:buClr>
                <a:schemeClr val="dk1"/>
              </a:buClr>
              <a:buSzPts val="2000"/>
            </a:pPr>
            <a:r>
              <a:rPr lang="es-MX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Prevención </a:t>
            </a:r>
            <a:r>
              <a:rPr lang="es-MX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enfermedades, reconstrucción de letrinas, salud reproductiva, prevención de defectos al nacimiento, prevención de cáncer de mama y enfermedades crónicas degenerativas</a:t>
            </a:r>
            <a:r>
              <a:rPr lang="es-MX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MX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0"/>
          <p:cNvSpPr/>
          <p:nvPr/>
        </p:nvSpPr>
        <p:spPr>
          <a:xfrm>
            <a:off x="1584176" y="458029"/>
            <a:ext cx="5796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alibri"/>
              <a:buNone/>
            </a:pPr>
            <a:r>
              <a:rPr lang="es-MX" sz="2800" b="1" i="0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FOMENTO DE LA SALUD</a:t>
            </a:r>
            <a:endParaRPr sz="2800" b="1" i="0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1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31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310" y="980728"/>
            <a:ext cx="3240359" cy="2304256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3" name="Google Shape;293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1782" y="980728"/>
            <a:ext cx="3456383" cy="230425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94" name="Google Shape;294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3790" y="3717032"/>
            <a:ext cx="3378634" cy="2276426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95" name="Google Shape;295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310" y="3717032"/>
            <a:ext cx="3204692" cy="223224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96" name="Google Shape;296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31542" y="1988840"/>
            <a:ext cx="3512100" cy="280830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1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2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2"/>
          <p:cNvSpPr/>
          <p:nvPr/>
        </p:nvSpPr>
        <p:spPr>
          <a:xfrm>
            <a:off x="395536" y="1467893"/>
            <a:ext cx="85323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 de F</a:t>
            </a:r>
            <a:r>
              <a:rPr lang="es-MX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ábrica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omunitaria de Block: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 como objetivo central atender problemas de hacinamiento, desdoblamiento familiar, vivienda precaria o provisional, fomentando el arraigo familiar, la participación social y organización comunitaria.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2"/>
          <p:cNvSpPr/>
          <p:nvPr/>
        </p:nvSpPr>
        <p:spPr>
          <a:xfrm>
            <a:off x="1547664" y="404664"/>
            <a:ext cx="6192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i="0" strike="noStrike" cap="none" dirty="0">
                <a:solidFill>
                  <a:srgbClr val="7F7F7F"/>
                </a:solidFill>
                <a:latin typeface="Calibri" pitchFamily="34" charset="0"/>
                <a:cs typeface="Calibri" pitchFamily="34" charset="0"/>
                <a:sym typeface="Arial"/>
              </a:rPr>
              <a:t>MEJORAMIENTO DE LA VIVIENDA Y DE LOS ESPACIOS COMUNES</a:t>
            </a:r>
            <a:endParaRPr sz="2800" b="0" i="0" strike="noStrike" cap="none" dirty="0">
              <a:solidFill>
                <a:srgbClr val="7F7F7F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308" name="Google Shape;308;p32" descr="https://attachment.outlook.live.net/owa/rosaisela_gabu@hotmail.com/service.svc/s/GetAttachmentThumbnail?id=AQMkADAwATY3ZmYAZS1kOWMzLWFjYTMtMDACLTAwCgBGAAADPjZIUGsRaUC%2FVvEKbK1iTAcAC6n6Fp5yCUe4DQid1abRnwAAAgEMAAAAC6n6Fp5yCUe4DQid1abRnwABt4cHWgAAAAESABAA0DgGeod16UCXn1kPKOeGzg%3D%3D&amp;thumbnailType=2&amp;X-OWA-CANARY=4kO4M7azHkOpYdRIMaBPFfAjOoasK9YYBpLmf4YfSKJbIVUmOTC0048-_nIHxu_ayXqoZ-xpT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I1OTgyLTM2NTM0Nzk1ODdcIixcInB1aWRcIjpcIjE4Mjk1ODI0MTIxNjQyNTlcIixcIm9pZFwiOlwiMDAwNjdmZmUtZDljMy1hY2EzLTAwMDAtMDAwMDAwMDAwMDAwXCIsXCJzY29wZVwiOlwiT3dhRG93bmxvYWRcIn0iLCJuYmYiOjE1Mzg4NDQ4MjQsImV4cCI6MTUzODg0NTQyNCwiaXNzIjoiMDAwMDAwMDItMDAwMC0wZmYxLWNlMDAtMDAwMDAwMDAwMDAwQDg0ZGY5ZTdmLWU5ZjYtNDBhZi1iNDM1LWFhYWFhYWFhYWFhYSIsImF1ZCI6IjAwMDAwMDAyLTAwMDAtMGZmMS1jZTAwLTAwMDAwMDAwMDAwMC9hdHRhY2htZW50Lm91dGxvb2subGl2ZS5uZXRAODRkZjllN2YtZTlmNi00MGFmLWI0MzUtYWFhYWFhYWFhYWFhIn0.TwwC0NXxG6n2ZhynYciStXAOERdx4botvaDEqGfWsLc7km4cnlsZ_p27wknGnAbG7oGTmUTyRctRmVBryhv9-zTcVntsbW71U5xpcHJKapbAdpxl4GAJciY-grS1G7kIvuSVlH_88MSDSSXZCX4APDZVDMEciLsusbx6MEBe8tsDXVLYLzUAOdJoYiM8jz7bsnrybgpD_LyrstcCAxbDdlGlIFhfiPPf5ilV40fpb6bY8nsxHNCJeAuyy0jbHd9od1ndDc8mZS95T7AaJWwqR7hjMxsUGgbLcSXnY8MXf_p4qh8aHUh0iM2qYZ4vGVIKmojz9uA2kX-yzgnbMxqaQQ&amp;owa=outlook.live.com&amp;isc=1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2" descr="C:\Users\Rosa\Downloads\IMG_4529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640" y="3023871"/>
            <a:ext cx="3949095" cy="2898461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0" name="Google Shape;310;p32" descr="https://attachment.outlook.live.net/owa/rosaisela_gabu@hotmail.com/service.svc/s/GetAttachmentThumbnail?id=AQMkADAwATY3ZmYAZS1kOWMzLWFjYTMtMDACLTAwCgBGAAADPjZIUGsRaUC%2FVvEKbK1iTAcAC6n6Fp5yCUe4DQid1abRnwAAAgEMAAAAC6n6Fp5yCUe4DQid1abRnwABt4cHWgAAAAESABAA3JnvAAi5H0yEICSSnO963g%3D%3D&amp;thumbnailType=2&amp;X-OWA-CANARY=4kO4M7azHkOpYdRIMaBPFfAjOoasK9YYBpLmf4YfSKJbIVUmOTC0048-_nIHxu_ayXqoZ-xpTW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I1OTgyLTM2NTM0Nzk1ODdcIixcInB1aWRcIjpcIjE4Mjk1ODI0MTIxNjQyNTlcIixcIm9pZFwiOlwiMDAwNjdmZmUtZDljMy1hY2EzLTAwMDAtMDAwMDAwMDAwMDAwXCIsXCJzY29wZVwiOlwiT3dhRG93bmxvYWRcIn0iLCJuYmYiOjE1Mzg4NDQ4MjQsImV4cCI6MTUzODg0NTQyNCwiaXNzIjoiMDAwMDAwMDItMDAwMC0wZmYxLWNlMDAtMDAwMDAwMDAwMDAwQDg0ZGY5ZTdmLWU5ZjYtNDBhZi1iNDM1LWFhYWFhYWFhYWFhYSIsImF1ZCI6IjAwMDAwMDAyLTAwMDAtMGZmMS1jZTAwLTAwMDAwMDAwMDAwMC9hdHRhY2htZW50Lm91dGxvb2subGl2ZS5uZXRAODRkZjllN2YtZTlmNi00MGFmLWI0MzUtYWFhYWFhYWFhYWFhIn0.TwwC0NXxG6n2ZhynYciStXAOERdx4botvaDEqGfWsLc7km4cnlsZ_p27wknGnAbG7oGTmUTyRctRmVBryhv9-zTcVntsbW71U5xpcHJKapbAdpxl4GAJciY-grS1G7kIvuSVlH_88MSDSSXZCX4APDZVDMEciLsusbx6MEBe8tsDXVLYLzUAOdJoYiM8jz7bsnrybgpD_LyrstcCAxbDdlGlIFhfiPPf5ilV40fpb6bY8nsxHNCJeAuyy0jbHd9od1ndDc8mZS95T7AaJWwqR7hjMxsUGgbLcSXnY8MXf_p4qh8aHUh0iM2qYZ4vGVIKmojz9uA2kX-yzgnbMxqaQQ&amp;owa=outlook.live.com&amp;isc=1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2" descr="C:\Users\Rosa\Downloads\IMG_4549 (1).JPG"/>
          <p:cNvPicPr preferRelativeResize="0"/>
          <p:nvPr/>
        </p:nvPicPr>
        <p:blipFill rotWithShape="1">
          <a:blip r:embed="rId6">
            <a:alphaModFix/>
          </a:blip>
          <a:srcRect t="7998" b="5906"/>
          <a:stretch/>
        </p:blipFill>
        <p:spPr>
          <a:xfrm>
            <a:off x="5218310" y="3017026"/>
            <a:ext cx="3333150" cy="2899062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55" y="6119446"/>
            <a:ext cx="789842" cy="738554"/>
          </a:xfrm>
          <a:prstGeom prst="rect">
            <a:avLst/>
          </a:prstGeom>
          <a:noFill/>
        </p:spPr>
      </p:pic>
      <p:pic>
        <p:nvPicPr>
          <p:cNvPr id="301" name="Google Shape;301;p32" descr="C:\Users\Rosa\AppData\Local\Temp\LOGO DIF SINALOA.png"/>
          <p:cNvPicPr preferRelativeResize="0"/>
          <p:nvPr/>
        </p:nvPicPr>
        <p:blipFill rotWithShape="1">
          <a:blip r:embed="rId8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3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33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3"/>
          <p:cNvSpPr/>
          <p:nvPr/>
        </p:nvSpPr>
        <p:spPr>
          <a:xfrm>
            <a:off x="323528" y="885463"/>
            <a:ext cx="860430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 Anual de Trabajo: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Fortalecer la organización y participación comunitaria mediante el proceso formativo educativo, encaminado a la adquisición de conocimientos y desarrollo de habilidades para la autogestión y ejecución de proyectos comunitarios en localidades de alta marginación.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 </a:t>
            </a:r>
            <a:r>
              <a:rPr lang="es-MX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yúdame a </a:t>
            </a:r>
            <a:r>
              <a:rPr lang="es-MX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</a:t>
            </a:r>
            <a:r>
              <a:rPr lang="es-MX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egar: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Proporcionar a los estudiantes de primaria y secundaria una opción para transportarse a sus escuelas, l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cual les permitirá continuar con sus estudios y generar mejores oportunidades en un futuro para mejorar la calidad de vida de sus familias y comunidad.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3"/>
          <p:cNvSpPr/>
          <p:nvPr/>
        </p:nvSpPr>
        <p:spPr>
          <a:xfrm>
            <a:off x="2065295" y="460558"/>
            <a:ext cx="50292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i="0" strike="noStrike" cap="none" dirty="0">
                <a:solidFill>
                  <a:srgbClr val="7F7F7F"/>
                </a:solidFill>
                <a:latin typeface="Calibri" pitchFamily="34" charset="0"/>
                <a:cs typeface="Calibri" pitchFamily="34" charset="0"/>
                <a:sym typeface="Arial"/>
              </a:rPr>
              <a:t>PROMOCIÓN DE LA EDUCACIÓN</a:t>
            </a:r>
            <a:endParaRPr sz="2800" b="1" i="0" strike="noStrike" cap="none" dirty="0">
              <a:solidFill>
                <a:srgbClr val="7F7F7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141" y="4157099"/>
            <a:ext cx="3693495" cy="2461369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5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35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/>
          <p:nvPr/>
        </p:nvSpPr>
        <p:spPr>
          <a:xfrm>
            <a:off x="457200" y="1305200"/>
            <a:ext cx="8435140" cy="194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400" b="1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Proyectos Productivos Comunitario:</a:t>
            </a:r>
            <a:endParaRPr sz="24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s-MX" sz="24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Derivado de la participación, organización y capacitación  de los Grupos de  Desarrollo, surgen proyectos que, </a:t>
            </a:r>
            <a:r>
              <a:rPr lang="es-MX" sz="24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inicialmente rústicos o artesanales, se fortalecen significativamente para beneficio de la comunidad.</a:t>
            </a:r>
            <a:endParaRPr sz="24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346" name="Google Shape;346;p35"/>
          <p:cNvSpPr/>
          <p:nvPr/>
        </p:nvSpPr>
        <p:spPr>
          <a:xfrm>
            <a:off x="1691680" y="449840"/>
            <a:ext cx="6192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i="0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FORTALECIMIENTO DE LA ECONOMÍA FAMILIAR Y COMUNITARIA</a:t>
            </a:r>
            <a:endParaRPr sz="2800" b="0" i="0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337" y="3247697"/>
            <a:ext cx="3937255" cy="2539218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0" name="Google Shape;350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8421" y="2836761"/>
            <a:ext cx="3601329" cy="2088630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1" name="Google Shape;351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77862" y="4605957"/>
            <a:ext cx="3023826" cy="196826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7287" y="6012873"/>
            <a:ext cx="903817" cy="845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https://scontent.fcjs3-1.fna.fbcdn.net/v/t1.0-9/44173724_2043104095753011_4514437504895549440_n.jpg?_nc_cat=101&amp;_nc_ht=scontent.fcjs3-1.fna&amp;oh=386f6113957f5eeee8019b5ca416534b&amp;oe=5C8628A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2189" y="3828713"/>
            <a:ext cx="3419904" cy="2276373"/>
          </a:xfrm>
          <a:prstGeom prst="rect">
            <a:avLst/>
          </a:prstGeom>
          <a:noFill/>
        </p:spPr>
      </p:pic>
      <p:pic>
        <p:nvPicPr>
          <p:cNvPr id="108" name="Google Shape;108;p15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5" descr="C:\Users\Rosa\AppData\Local\Temp\LOGO DIF SINALO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/>
          <p:nvPr/>
        </p:nvSpPr>
        <p:spPr>
          <a:xfrm>
            <a:off x="611550" y="425540"/>
            <a:ext cx="8064900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</a:pPr>
            <a:r>
              <a:rPr lang="es-MX" sz="32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ESTRATEGIA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</a:pPr>
            <a:r>
              <a:rPr lang="es-MX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-MX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odas las áreas que integran el Sistema DIF Sinaloa  conocen</a:t>
            </a:r>
            <a:r>
              <a:rPr lang="es-MX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programas o proyectos que en </a:t>
            </a:r>
            <a:r>
              <a:rPr lang="es-MX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éste </a:t>
            </a:r>
            <a:r>
              <a:rPr lang="es-MX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realizan.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</a:pPr>
            <a:r>
              <a:rPr lang="es-MX" sz="2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Coordinación </a:t>
            </a:r>
            <a:r>
              <a:rPr lang="es-MX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absoluta de todas las direcciones para el cumplimento de objetivos de cada programa o proyecto.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itchFamily="34" charset="0"/>
              <a:buChar char="•"/>
            </a:pPr>
            <a:r>
              <a:rPr lang="es-MX" sz="2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 </a:t>
            </a:r>
            <a:r>
              <a:rPr lang="es-MX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sistemáticas de los directores y encargados de programas para la planeación y evaluación de objetivos.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La imagen puede contener: 6 personas, personas sonriendo, personas sentadas, tabla e interi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1921" y="3809638"/>
            <a:ext cx="3454102" cy="2299137"/>
          </a:xfrm>
          <a:prstGeom prst="rect">
            <a:avLst/>
          </a:prstGeom>
          <a:noFill/>
        </p:spPr>
      </p:pic>
      <p:pic>
        <p:nvPicPr>
          <p:cNvPr id="12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354" y="6189784"/>
            <a:ext cx="714619" cy="668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6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36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/>
          <p:nvPr/>
        </p:nvSpPr>
        <p:spPr>
          <a:xfrm>
            <a:off x="1371593" y="411486"/>
            <a:ext cx="65742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Subprograma de Infraestructura Rehabilitación y/o equipamiento de Espacios Alimentarios </a:t>
            </a:r>
            <a:endParaRPr lang="es-MX"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2" name="Google Shape;362;p36"/>
          <p:cNvSpPr/>
          <p:nvPr/>
        </p:nvSpPr>
        <p:spPr>
          <a:xfrm>
            <a:off x="395536" y="1419598"/>
            <a:ext cx="8496900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Con el o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bjetivo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de c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ontribuir a mejorar las condiciones físicas y sociales de los espacios alimentarios que se encuentran dentro de la cobertura de la CNC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H, el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Sistema DIF Sinaloa implementa dicho subprograma en el universo de atención del Subprograma “Comunidad </a:t>
            </a:r>
            <a:r>
              <a:rPr lang="es-MX" sz="2200" b="0" i="0" u="none" strike="noStrike" cap="none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Dferente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” 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y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en comunidades donde opera  el Programa de Espacios de Alimentación, Encuentro y Desarrollo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inversión del recurso se realiza para equipamiento, </a:t>
            </a:r>
            <a:r>
              <a:rPr lang="es-MX" sz="22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ésto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con el objetivo de brindar una atención integral a los Grupos de Desarrollo en su área de preparación de alimentos.</a:t>
            </a:r>
            <a:endParaRPr sz="22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En 2018 se realiza el equipamiento 73 </a:t>
            </a:r>
            <a:r>
              <a:rPr lang="es-MX" sz="2200" b="0" i="0" u="none" strike="noStrike" cap="none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EAEyD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23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corres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pondientes al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Subprograma de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In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fraestructura,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Re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habilitación y/o Espacios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imentarios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50 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destinados al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Equipamiento de Espacios de Alimentació</a:t>
            </a:r>
            <a:r>
              <a:rPr lang="es-MX" sz="2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n,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Encuentro y Desarrollo.</a:t>
            </a:r>
            <a:endParaRPr sz="2200" b="0" i="0" u="none" strike="noStrike" cap="none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196" y="5781822"/>
            <a:ext cx="1150913" cy="1076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7"/>
          <p:cNvPicPr preferRelativeResize="0"/>
          <p:nvPr/>
        </p:nvPicPr>
        <p:blipFill rotWithShape="1">
          <a:blip r:embed="rId3">
            <a:alphaModFix/>
          </a:blip>
          <a:srcRect l="7666" b="16080"/>
          <a:stretch/>
        </p:blipFill>
        <p:spPr>
          <a:xfrm>
            <a:off x="4351284" y="3168869"/>
            <a:ext cx="4414346" cy="2774731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7" name="Google Shape;367;p3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37" descr="C:\Users\Rosa\AppData\Local\Temp\LOGO DIF SINALO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5283" y="5078437"/>
            <a:ext cx="1903144" cy="1779563"/>
          </a:xfrm>
          <a:prstGeom prst="rect">
            <a:avLst/>
          </a:prstGeom>
          <a:noFill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8"/>
          <a:srcRect l="4028" t="7389" r="-181"/>
          <a:stretch>
            <a:fillRect/>
          </a:stretch>
        </p:blipFill>
        <p:spPr bwMode="auto">
          <a:xfrm>
            <a:off x="756745" y="1119352"/>
            <a:ext cx="4493172" cy="2885089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8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38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/>
          <p:nvPr/>
        </p:nvSpPr>
        <p:spPr>
          <a:xfrm>
            <a:off x="1743222" y="344850"/>
            <a:ext cx="5904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a Población en Con</a:t>
            </a:r>
            <a:r>
              <a:rPr lang="es-MX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MX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MX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iones de Emergencia (APCE)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8"/>
          <p:cNvSpPr/>
          <p:nvPr/>
        </p:nvSpPr>
        <p:spPr>
          <a:xfrm>
            <a:off x="483310" y="1464774"/>
            <a:ext cx="82809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200" b="1" i="0" u="none" strike="noStrike" cap="none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PROPÓSITO</a:t>
            </a:r>
            <a:endParaRPr sz="2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Ofrecer apoyos extraordinarios a población  en situación de emergencia y/o desastres que le</a:t>
            </a: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pongan en riesgo</a:t>
            </a: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ediante la participación y corresponsabilidad de los Comités Estatal</a:t>
            </a: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Municipales y Comunales</a:t>
            </a:r>
            <a:r>
              <a:rPr lang="es-MX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465053" y="3423169"/>
            <a:ext cx="82869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b="1" i="0" u="none" strike="noStrike" cap="none" dirty="0">
                <a:solidFill>
                  <a:srgbClr val="7F7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POLÍTICAS DE OPERACIÓN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Antes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visitar zonas afectadas se debe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establecer acuerdos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autoridades estatales  y de protección civil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para </a:t>
            </a:r>
            <a:r>
              <a:rPr lang="es-MX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cumplor</a:t>
            </a:r>
            <a:r>
              <a:rPr lang="es-MX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los protocolos de seguridad y coordinación correspondientes.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s-MX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SMDIF (Comité Municipal APCE) son los encargados de identificar las zonas de mayor riesgo.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590" y="5542671"/>
            <a:ext cx="1406671" cy="1315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9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9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39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3" name="Google Shape;393;p39"/>
          <p:cNvGraphicFramePr/>
          <p:nvPr/>
        </p:nvGraphicFramePr>
        <p:xfrm>
          <a:off x="851334" y="1466185"/>
          <a:ext cx="7626990" cy="3479203"/>
        </p:xfrm>
        <a:graphic>
          <a:graphicData uri="http://schemas.openxmlformats.org/drawingml/2006/table">
            <a:tbl>
              <a:tblPr>
                <a:noFill/>
                <a:tableStyleId>{F5423F75-B9C3-4563-9D98-2F6E33206183}</a:tableStyleId>
              </a:tblPr>
              <a:tblGrid>
                <a:gridCol w="454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5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s-MX" sz="32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COMITÉS</a:t>
                      </a:r>
                      <a:endParaRPr sz="3200" b="1" i="0" u="none" strike="noStrike" cap="none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s-MX" sz="3200" b="1" i="0" u="none" strike="noStrike" cap="none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</a:t>
                      </a:r>
                      <a:endParaRPr sz="3200" b="1" i="0" u="none" strike="noStrike" cap="none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MX" sz="2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COMITÉ APCE ESTATAL </a:t>
                      </a:r>
                      <a:endParaRPr sz="2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MX" sz="2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MX" sz="2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SUBCOMITÉ APCE MUNICIPAL  </a:t>
                      </a:r>
                      <a:endParaRPr sz="2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MX" sz="2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MX" sz="2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SUBCOMITÉ APCE COMUNALES  </a:t>
                      </a:r>
                      <a:endParaRPr sz="2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MX" sz="28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332</a:t>
                      </a:r>
                      <a:endParaRPr sz="2800" b="1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318" y="5345723"/>
            <a:ext cx="1617296" cy="1512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0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0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40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8436" name="AutoShape 4" descr="blob:https://web.whatsapp.com/1cf6513b-6b35-42bf-babf-8ae8d9320df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8434" name="Picture 2" descr="La imagen puede contener: 6 personas, personas de pie, cielo, exterior y naturaleza"/>
          <p:cNvPicPr>
            <a:picLocks noChangeAspect="1" noChangeArrowheads="1"/>
          </p:cNvPicPr>
          <p:nvPr/>
        </p:nvPicPr>
        <p:blipFill>
          <a:blip r:embed="rId6"/>
          <a:srcRect l="3878" r="9116" b="8665"/>
          <a:stretch>
            <a:fillRect/>
          </a:stretch>
        </p:blipFill>
        <p:spPr bwMode="auto">
          <a:xfrm>
            <a:off x="394137" y="933383"/>
            <a:ext cx="3831021" cy="2676916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/>
          <a:srcRect l="5663"/>
          <a:stretch>
            <a:fillRect/>
          </a:stretch>
        </p:blipFill>
        <p:spPr bwMode="auto">
          <a:xfrm>
            <a:off x="4114797" y="691270"/>
            <a:ext cx="4918841" cy="3474719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6932" y="3349607"/>
            <a:ext cx="5006457" cy="307325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406" y="5570806"/>
            <a:ext cx="1376583" cy="1287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1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1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41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1"/>
          <p:cNvSpPr/>
          <p:nvPr/>
        </p:nvSpPr>
        <p:spPr>
          <a:xfrm>
            <a:off x="3069099" y="476672"/>
            <a:ext cx="30081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Contraloría Social 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1"/>
          <p:cNvSpPr txBox="1"/>
          <p:nvPr/>
        </p:nvSpPr>
        <p:spPr>
          <a:xfrm>
            <a:off x="488732" y="1103582"/>
            <a:ext cx="8371490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1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s-MX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SEDIF, como autoridad  encargada de operar los subprogramas, es responsable de conce</a:t>
            </a:r>
            <a:r>
              <a:rPr lang="es-MX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ntrar</a:t>
            </a:r>
            <a:r>
              <a:rPr lang="es-MX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información de Comités de Contraloría Social  (CCS) en cada una de las localidades donde se opere el programa de Desarrollo Comunitario Comunidad </a:t>
            </a:r>
            <a:r>
              <a:rPr lang="es-MX" sz="2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</a:t>
            </a:r>
            <a:r>
              <a:rPr lang="es-MX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así como de informar e impartir capacitación y asesoría directa sobre sus funciones, atribuciones e importancia. En aras a la construcción de la cultura  de vigilancia de los recursos públicos de la ciudadanía, un mismo comité de contraloría social podrá realiza estas acciones en uno o varios programas  federales. 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1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Actualmente </a:t>
            </a:r>
            <a:r>
              <a:rPr lang="es-MX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cuenta con 63 Comités de Contraloría Social conformados y capacitados, para dar seguimiento y vigilancia a los apoyos que se otorgan a través del Programa de Desarrollo Comunitario “Comunidad </a:t>
            </a:r>
            <a:r>
              <a:rPr lang="es-MX" sz="2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DIFerente</a:t>
            </a:r>
            <a:r>
              <a:rPr lang="es-MX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141" y="5247249"/>
            <a:ext cx="1722609" cy="1610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2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2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42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2" descr="G:\DCIM\100___01\IMG_060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611" y="1121376"/>
            <a:ext cx="3960439" cy="2736305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9" name="Google Shape;429;p42" descr="G:\DCIM\100___01\IMG_021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6264" y="4121835"/>
            <a:ext cx="3516922" cy="2391507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" name="Google Shape;430;p42" descr="G:\DCIM\100___01\IMG_012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5219" y="1109006"/>
            <a:ext cx="3784209" cy="2717406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7752" y="5401994"/>
            <a:ext cx="1557118" cy="1456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6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2051720" y="2564904"/>
            <a:ext cx="51126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MX" sz="66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GRACIAS</a:t>
            </a:r>
            <a:r>
              <a:rPr lang="es-MX" sz="6600" b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!</a:t>
            </a:r>
            <a:endParaRPr sz="66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042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8" y="4740812"/>
            <a:ext cx="2264215" cy="2117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6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2051720" y="2564904"/>
            <a:ext cx="51126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1" i="0" u="none" strike="noStrike" cap="none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RESULTADOS</a:t>
            </a:r>
            <a:r>
              <a:rPr lang="es-MX" sz="6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600" b="1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49816" y="1639178"/>
            <a:ext cx="828090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DESPENSAS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Familias en Desamparo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Sujetos Vulnerables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Menores de 5 años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Menores de 6 a 11 meses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Espacio de Alimentación Encuentro y Desarrollo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Comunidades Indígenas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Familias de Pescadores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Desincorporación de la Mano </a:t>
            </a: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nfantil </a:t>
            </a: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ornalera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lang="es-MX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lang="es-MX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lang="es-MX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062510" y="731431"/>
            <a:ext cx="7056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PROGRAMAS </a:t>
            </a: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DIRECCIÓN DE ASISTENCIA ALIMENTARIA Y SOCIAL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40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49816" y="1639178"/>
            <a:ext cx="82809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lang="es-MX" sz="2800" b="1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Desayunos Escolares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Desayunos Escolares Modalidad Frio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Desayunos Escolares Modalidad Caliente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Especial de Fruta Fresca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lang="es-MX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062510" y="731431"/>
            <a:ext cx="7056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PROGRAMAS </a:t>
            </a: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DIRECCIÓN DE ASISTENCIA ALIMENTARIA Y SOCIAL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7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52554" y="1810930"/>
            <a:ext cx="82809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Coadyuvar a la seguridad alimentaria de la población vulnerable, a través de la </a:t>
            </a: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 de </a:t>
            </a: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alimentos nutritivos.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1062510" y="731431"/>
            <a:ext cx="7056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PROGRAMAS </a:t>
            </a:r>
            <a:r>
              <a:rPr lang="es-MX" sz="2800" b="1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2800" b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DESPENSAS Y DESAYUNOS ESCOLARES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857284" y="3231469"/>
            <a:ext cx="7582177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Despensas totales 2018:             		</a:t>
            </a:r>
            <a:r>
              <a:rPr lang="es-MX" sz="2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631,887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Beneficiarios empadronados:     	</a:t>
            </a:r>
            <a:r>
              <a:rPr lang="es-MX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73,170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lang="es-MX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Raciones desayunos escolares: 		</a:t>
            </a:r>
            <a:r>
              <a:rPr lang="es-MX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19,954,160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Beneficiarios desayunos calientes: 	</a:t>
            </a:r>
            <a:r>
              <a:rPr lang="es-MX" sz="2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7,930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MX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Beneficiarios desayunos fríos: 		</a:t>
            </a:r>
            <a:r>
              <a:rPr lang="es-MX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94,400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354" y="5961642"/>
            <a:ext cx="958605" cy="89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0672" y="3061932"/>
            <a:ext cx="3859824" cy="2573216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7830" y="1445992"/>
            <a:ext cx="3909062" cy="2606041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738" y="839448"/>
            <a:ext cx="4365675" cy="2428407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0" name="Google Shape;120;p16" descr="C:\Users\Rosa\AppData\Local\Temp\LOGO DIF SINALOA.png"/>
          <p:cNvPicPr preferRelativeResize="0"/>
          <p:nvPr/>
        </p:nvPicPr>
        <p:blipFill rotWithShape="1">
          <a:blip r:embed="rId6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6" descr="C:\Users\Rosa\AppData\Local\Temp\LOGO DIF SINALO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355" y="6260122"/>
            <a:ext cx="639396" cy="59787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 l="3872" t="11741" r="6023" b="1789"/>
          <a:stretch>
            <a:fillRect/>
          </a:stretch>
        </p:blipFill>
        <p:spPr bwMode="auto">
          <a:xfrm>
            <a:off x="5096656" y="3687580"/>
            <a:ext cx="3402767" cy="217357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 descr="C:\Users\Rosa\AppData\Local\Temp\LOGO DIF SINALOA.png"/>
          <p:cNvPicPr preferRelativeResize="0"/>
          <p:nvPr/>
        </p:nvPicPr>
        <p:blipFill rotWithShape="1">
          <a:blip r:embed="rId3">
            <a:alphaModFix/>
          </a:blip>
          <a:srcRect l="26556" r="27322" b="71725"/>
          <a:stretch/>
        </p:blipFill>
        <p:spPr>
          <a:xfrm>
            <a:off x="7358082" y="5786454"/>
            <a:ext cx="1785918" cy="107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0" y="0"/>
            <a:ext cx="251400" cy="6858000"/>
          </a:xfrm>
          <a:prstGeom prst="rect">
            <a:avLst/>
          </a:prstGeom>
          <a:solidFill>
            <a:srgbClr val="990033"/>
          </a:solidFill>
          <a:ln w="2540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 descr="C:\Users\Rosa\AppData\Local\Temp\LOGO DIF SINALO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2928" y="44624"/>
            <a:ext cx="75557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44624"/>
            <a:ext cx="1074280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/>
          <p:nvPr/>
        </p:nvSpPr>
        <p:spPr>
          <a:xfrm>
            <a:off x="439409" y="1593459"/>
            <a:ext cx="82809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5,020</a:t>
            </a: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familias beneficiarias.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27,000</a:t>
            </a:r>
            <a:r>
              <a:rPr lang="es-MX" sz="27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despensas entregadas.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Entregadas de octubre a mayo (8 meses), los meses que dura el ciclo hortícola.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MX" sz="27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Además se apoya con desayunos escolares a todos los niños del programa.</a:t>
            </a:r>
          </a:p>
        </p:txBody>
      </p:sp>
      <p:sp>
        <p:nvSpPr>
          <p:cNvPr id="134" name="Google Shape;134;p17"/>
          <p:cNvSpPr/>
          <p:nvPr/>
        </p:nvSpPr>
        <p:spPr>
          <a:xfrm>
            <a:off x="1331640" y="341691"/>
            <a:ext cx="70569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es-MX" sz="2800" b="1" i="0" u="none" strike="noStrike" cap="none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PROGRAMA </a:t>
            </a:r>
            <a:r>
              <a:rPr lang="es-MX" sz="2800" b="1" i="0" u="none" strike="noStrike" cap="none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ESPECIAL DE DESINCORPORACIÓN DE LA MANO DE OBRA INFANTIL JORNALERA</a:t>
            </a:r>
            <a:endParaRPr sz="2800" b="1" i="0" u="none" strike="noStrike" cap="none" dirty="0">
              <a:solidFill>
                <a:srgbClr val="595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8" descr="La imagen puede contener: 1 persona, sonriend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5922" y="4149384"/>
            <a:ext cx="3585094" cy="2386328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01187" y="3702570"/>
            <a:ext cx="2230537" cy="2788171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asieslapolitica.com/wp-content/uploads/2017/07/pura-calidad-616x57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355" y="6302326"/>
            <a:ext cx="594262" cy="555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1656</Words>
  <Application>Microsoft Office PowerPoint</Application>
  <PresentationFormat>Presentación en pantalla (4:3)</PresentationFormat>
  <Paragraphs>136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Overlock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DAAyS</dc:creator>
  <cp:lastModifiedBy>J.C. Zacal</cp:lastModifiedBy>
  <cp:revision>44</cp:revision>
  <dcterms:modified xsi:type="dcterms:W3CDTF">2018-10-29T21:19:39Z</dcterms:modified>
</cp:coreProperties>
</file>