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sldIdLst>
    <p:sldId id="295" r:id="rId2"/>
    <p:sldId id="317" r:id="rId3"/>
    <p:sldId id="283" r:id="rId4"/>
    <p:sldId id="330" r:id="rId5"/>
    <p:sldId id="300" r:id="rId6"/>
    <p:sldId id="281" r:id="rId7"/>
    <p:sldId id="280" r:id="rId8"/>
    <p:sldId id="277" r:id="rId9"/>
    <p:sldId id="290" r:id="rId10"/>
    <p:sldId id="271" r:id="rId11"/>
    <p:sldId id="297" r:id="rId12"/>
    <p:sldId id="274" r:id="rId13"/>
    <p:sldId id="323" r:id="rId14"/>
    <p:sldId id="325" r:id="rId15"/>
    <p:sldId id="322" r:id="rId16"/>
    <p:sldId id="344" r:id="rId17"/>
    <p:sldId id="321" r:id="rId18"/>
    <p:sldId id="346" r:id="rId19"/>
    <p:sldId id="272" r:id="rId20"/>
    <p:sldId id="345" r:id="rId21"/>
    <p:sldId id="303" r:id="rId22"/>
    <p:sldId id="287" r:id="rId23"/>
    <p:sldId id="326" r:id="rId24"/>
    <p:sldId id="319" r:id="rId25"/>
    <p:sldId id="318" r:id="rId26"/>
    <p:sldId id="354" r:id="rId27"/>
    <p:sldId id="356" r:id="rId28"/>
    <p:sldId id="355" r:id="rId29"/>
    <p:sldId id="357" r:id="rId30"/>
    <p:sldId id="358" r:id="rId31"/>
    <p:sldId id="360" r:id="rId32"/>
    <p:sldId id="359" r:id="rId33"/>
    <p:sldId id="361" r:id="rId34"/>
    <p:sldId id="362" r:id="rId35"/>
    <p:sldId id="275" r:id="rId36"/>
    <p:sldId id="320" r:id="rId37"/>
    <p:sldId id="308" r:id="rId38"/>
    <p:sldId id="331" r:id="rId39"/>
    <p:sldId id="284" r:id="rId40"/>
    <p:sldId id="363" r:id="rId41"/>
    <p:sldId id="332" r:id="rId42"/>
    <p:sldId id="347" r:id="rId43"/>
    <p:sldId id="348" r:id="rId44"/>
    <p:sldId id="349" r:id="rId45"/>
    <p:sldId id="353" r:id="rId46"/>
    <p:sldId id="285" r:id="rId4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19" autoAdjust="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b="0" dirty="0" err="1">
                <a:effectLst/>
              </a:rPr>
              <a:t>Beneficiarios</a:t>
            </a:r>
            <a:endParaRPr lang="en-US" sz="1400" b="0" dirty="0">
              <a:effectLst/>
            </a:endParaRPr>
          </a:p>
        </c:rich>
      </c:tx>
      <c:layout>
        <c:manualLayout>
          <c:xMode val="edge"/>
          <c:yMode val="edge"/>
          <c:x val="0.67276915334448817"/>
          <c:y val="0.16247410681967245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Beneficiarios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0304466329214948E-3"/>
                  <c:y val="-2.994950246618303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1,468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09133989876454E-2"/>
                  <c:y val="-4.991583744363843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2,003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106485680695512E-2"/>
                  <c:y val="-6.413915478925280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3,063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Hoja1!$B$2:$B$4</c:f>
              <c:numCache>
                <c:formatCode>General</c:formatCode>
                <c:ptCount val="3"/>
                <c:pt idx="0">
                  <c:v>1468</c:v>
                </c:pt>
                <c:pt idx="1">
                  <c:v>2003</c:v>
                </c:pt>
                <c:pt idx="2">
                  <c:v>3063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227030608"/>
        <c:axId val="-1227032784"/>
        <c:axId val="0"/>
      </c:bar3DChart>
      <c:catAx>
        <c:axId val="-122703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500"/>
            </a:pPr>
            <a:endParaRPr lang="es-MX"/>
          </a:p>
        </c:txPr>
        <c:crossAx val="-1227032784"/>
        <c:crosses val="autoZero"/>
        <c:auto val="1"/>
        <c:lblAlgn val="ctr"/>
        <c:lblOffset val="100"/>
        <c:noMultiLvlLbl val="0"/>
      </c:catAx>
      <c:valAx>
        <c:axId val="-12270327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-1227030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B700CB-6D8A-46A2-9E4D-2D079E89A143}" type="doc">
      <dgm:prSet loTypeId="urn:microsoft.com/office/officeart/2005/8/layout/radial2" loCatId="relationship" qsTypeId="urn:microsoft.com/office/officeart/2005/8/quickstyle/3d1" qsCatId="3D" csTypeId="urn:microsoft.com/office/officeart/2005/8/colors/accent5_4" csCatId="accent5" phldr="1"/>
      <dgm:spPr/>
      <dgm:t>
        <a:bodyPr/>
        <a:lstStyle/>
        <a:p>
          <a:endParaRPr lang="es-MX"/>
        </a:p>
      </dgm:t>
    </dgm:pt>
    <dgm:pt modelId="{49A589FE-1D4E-4E64-9E8F-E02996498EDB}">
      <dgm:prSet phldrT="[Texto]"/>
      <dgm:spPr/>
      <dgm:t>
        <a:bodyPr/>
        <a:lstStyle/>
        <a:p>
          <a:r>
            <a:rPr lang="es-MX" dirty="0" smtClean="0"/>
            <a:t>DESAYUNOS ESCOLARES</a:t>
          </a:r>
          <a:endParaRPr lang="es-MX" dirty="0"/>
        </a:p>
      </dgm:t>
    </dgm:pt>
    <dgm:pt modelId="{045FFE92-C070-48F0-8F42-1927DF21EDD8}" type="parTrans" cxnId="{283A8548-C614-4CD3-8249-702505128FD0}">
      <dgm:prSet/>
      <dgm:spPr/>
      <dgm:t>
        <a:bodyPr/>
        <a:lstStyle/>
        <a:p>
          <a:endParaRPr lang="es-MX"/>
        </a:p>
      </dgm:t>
    </dgm:pt>
    <dgm:pt modelId="{097AB5AB-1740-47B4-B5A4-4E986780E099}" type="sibTrans" cxnId="{283A8548-C614-4CD3-8249-702505128FD0}">
      <dgm:prSet/>
      <dgm:spPr/>
      <dgm:t>
        <a:bodyPr/>
        <a:lstStyle/>
        <a:p>
          <a:endParaRPr lang="es-MX"/>
        </a:p>
      </dgm:t>
    </dgm:pt>
    <dgm:pt modelId="{B2010CD5-C5FC-46C4-9814-5E52E2938156}">
      <dgm:prSet phldrT="[Texto]" custT="1"/>
      <dgm:spPr/>
      <dgm:t>
        <a:bodyPr/>
        <a:lstStyle/>
        <a:p>
          <a:r>
            <a:rPr lang="es-MX" sz="1400" dirty="0" smtClean="0"/>
            <a:t>PROGRAMA DE DESARROLLO COMUNITARIO “COMUNIDAD DIFERENTE”</a:t>
          </a:r>
          <a:endParaRPr lang="es-MX" sz="1400" dirty="0"/>
        </a:p>
      </dgm:t>
    </dgm:pt>
    <dgm:pt modelId="{4B3FE6C2-5F7D-4B54-BBEE-1EA1FB8D7FA9}" type="parTrans" cxnId="{25E9E1B1-1419-4C16-A6AE-B135851F2C87}">
      <dgm:prSet/>
      <dgm:spPr/>
      <dgm:t>
        <a:bodyPr/>
        <a:lstStyle/>
        <a:p>
          <a:endParaRPr lang="es-MX"/>
        </a:p>
      </dgm:t>
    </dgm:pt>
    <dgm:pt modelId="{F7585ACF-1823-4153-85CC-14E957A14502}" type="sibTrans" cxnId="{25E9E1B1-1419-4C16-A6AE-B135851F2C87}">
      <dgm:prSet/>
      <dgm:spPr/>
      <dgm:t>
        <a:bodyPr/>
        <a:lstStyle/>
        <a:p>
          <a:endParaRPr lang="es-MX"/>
        </a:p>
      </dgm:t>
    </dgm:pt>
    <dgm:pt modelId="{7E097BC2-C501-4F9D-A21D-45A05502CFB6}">
      <dgm:prSet/>
      <dgm:spPr/>
      <dgm:t>
        <a:bodyPr/>
        <a:lstStyle/>
        <a:p>
          <a:endParaRPr lang="es-MX" dirty="0"/>
        </a:p>
      </dgm:t>
    </dgm:pt>
    <dgm:pt modelId="{82CDF052-1938-4661-AB3D-BA727A736B06}" type="sibTrans" cxnId="{52D25BFF-7875-4A81-B970-DCC6B385616B}">
      <dgm:prSet/>
      <dgm:spPr/>
      <dgm:t>
        <a:bodyPr/>
        <a:lstStyle/>
        <a:p>
          <a:endParaRPr lang="es-MX"/>
        </a:p>
      </dgm:t>
    </dgm:pt>
    <dgm:pt modelId="{267351A6-67C1-4E28-8964-6C3971243050}" type="parTrans" cxnId="{52D25BFF-7875-4A81-B970-DCC6B385616B}">
      <dgm:prSet/>
      <dgm:spPr/>
      <dgm:t>
        <a:bodyPr/>
        <a:lstStyle/>
        <a:p>
          <a:endParaRPr lang="es-MX"/>
        </a:p>
      </dgm:t>
    </dgm:pt>
    <dgm:pt modelId="{008AF2FD-2931-4CAC-82DA-2913BBC58821}">
      <dgm:prSet phldrT="[Texto]"/>
      <dgm:spPr/>
      <dgm:t>
        <a:bodyPr/>
        <a:lstStyle/>
        <a:p>
          <a:r>
            <a:rPr lang="es-MX" dirty="0" smtClean="0"/>
            <a:t>ASISTENCIA ALIMENTARIA A SUJETOS VULNERABLES</a:t>
          </a:r>
          <a:endParaRPr lang="es-MX" dirty="0"/>
        </a:p>
      </dgm:t>
    </dgm:pt>
    <dgm:pt modelId="{C5845A1F-5974-4D3E-9472-5490E74B2007}" type="sibTrans" cxnId="{E0C675D3-66E6-4051-A9DA-235B62F8CF4D}">
      <dgm:prSet/>
      <dgm:spPr/>
      <dgm:t>
        <a:bodyPr/>
        <a:lstStyle/>
        <a:p>
          <a:endParaRPr lang="es-MX"/>
        </a:p>
      </dgm:t>
    </dgm:pt>
    <dgm:pt modelId="{A9C8369E-CF89-429B-AAE3-ADAA280D7BC7}" type="parTrans" cxnId="{E0C675D3-66E6-4051-A9DA-235B62F8CF4D}">
      <dgm:prSet/>
      <dgm:spPr/>
      <dgm:t>
        <a:bodyPr/>
        <a:lstStyle/>
        <a:p>
          <a:endParaRPr lang="es-MX"/>
        </a:p>
      </dgm:t>
    </dgm:pt>
    <dgm:pt modelId="{3DCFA75B-42AD-48D0-B3BE-D00C2C387E58}" type="pres">
      <dgm:prSet presAssocID="{8BB700CB-6D8A-46A2-9E4D-2D079E89A143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5188613-95CA-41F6-B4C1-79092F019A40}" type="pres">
      <dgm:prSet presAssocID="{8BB700CB-6D8A-46A2-9E4D-2D079E89A143}" presName="cycle" presStyleCnt="0"/>
      <dgm:spPr/>
    </dgm:pt>
    <dgm:pt modelId="{B6E99DE2-FE60-447D-B857-580FD54BBBE7}" type="pres">
      <dgm:prSet presAssocID="{8BB700CB-6D8A-46A2-9E4D-2D079E89A143}" presName="centerShape" presStyleCnt="0"/>
      <dgm:spPr/>
    </dgm:pt>
    <dgm:pt modelId="{9DD78FA3-ED65-4B72-9594-4655231BA58B}" type="pres">
      <dgm:prSet presAssocID="{8BB700CB-6D8A-46A2-9E4D-2D079E89A143}" presName="connSite" presStyleLbl="node1" presStyleIdx="0" presStyleCnt="4"/>
      <dgm:spPr/>
    </dgm:pt>
    <dgm:pt modelId="{7E8283BC-492F-4BA8-9051-9A6A03D10247}" type="pres">
      <dgm:prSet presAssocID="{8BB700CB-6D8A-46A2-9E4D-2D079E89A143}" presName="visible" presStyleLbl="node1" presStyleIdx="0" presStyleCnt="4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</dgm:pt>
    <dgm:pt modelId="{C7E74496-513B-4115-8171-DC81502716FC}" type="pres">
      <dgm:prSet presAssocID="{045FFE92-C070-48F0-8F42-1927DF21EDD8}" presName="Name25" presStyleLbl="parChTrans1D1" presStyleIdx="0" presStyleCnt="3"/>
      <dgm:spPr/>
      <dgm:t>
        <a:bodyPr/>
        <a:lstStyle/>
        <a:p>
          <a:endParaRPr lang="es-MX"/>
        </a:p>
      </dgm:t>
    </dgm:pt>
    <dgm:pt modelId="{AD247AB3-0FD8-4434-92AC-0A121EF07945}" type="pres">
      <dgm:prSet presAssocID="{49A589FE-1D4E-4E64-9E8F-E02996498EDB}" presName="node" presStyleCnt="0"/>
      <dgm:spPr/>
    </dgm:pt>
    <dgm:pt modelId="{FA13A0A3-EE99-4017-AC64-78A71B03AE11}" type="pres">
      <dgm:prSet presAssocID="{49A589FE-1D4E-4E64-9E8F-E02996498EDB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E0E2C12-F951-46D7-B4EC-4331B411B694}" type="pres">
      <dgm:prSet presAssocID="{49A589FE-1D4E-4E64-9E8F-E02996498EDB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6D97949-A03B-4AAE-8F58-D15C6DB15425}" type="pres">
      <dgm:prSet presAssocID="{A9C8369E-CF89-429B-AAE3-ADAA280D7BC7}" presName="Name25" presStyleLbl="parChTrans1D1" presStyleIdx="1" presStyleCnt="3"/>
      <dgm:spPr/>
      <dgm:t>
        <a:bodyPr/>
        <a:lstStyle/>
        <a:p>
          <a:endParaRPr lang="es-MX"/>
        </a:p>
      </dgm:t>
    </dgm:pt>
    <dgm:pt modelId="{1EB5F653-BC5E-4D29-81DA-303A28D24852}" type="pres">
      <dgm:prSet presAssocID="{008AF2FD-2931-4CAC-82DA-2913BBC58821}" presName="node" presStyleCnt="0"/>
      <dgm:spPr/>
    </dgm:pt>
    <dgm:pt modelId="{85BD1A6E-99C9-4A53-BB81-10C866380EEF}" type="pres">
      <dgm:prSet presAssocID="{008AF2FD-2931-4CAC-82DA-2913BBC58821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61E1104-810D-43BC-83B1-DEA4CC7744A0}" type="pres">
      <dgm:prSet presAssocID="{008AF2FD-2931-4CAC-82DA-2913BBC58821}" presName="childNode" presStyleLbl="revTx" presStyleIdx="0" presStyleCnt="1">
        <dgm:presLayoutVars>
          <dgm:bulletEnabled val="1"/>
        </dgm:presLayoutVars>
      </dgm:prSet>
      <dgm:spPr/>
    </dgm:pt>
    <dgm:pt modelId="{2C481614-AB34-4ABB-9332-6250C97B2FA2}" type="pres">
      <dgm:prSet presAssocID="{4B3FE6C2-5F7D-4B54-BBEE-1EA1FB8D7FA9}" presName="Name25" presStyleLbl="parChTrans1D1" presStyleIdx="2" presStyleCnt="3"/>
      <dgm:spPr/>
      <dgm:t>
        <a:bodyPr/>
        <a:lstStyle/>
        <a:p>
          <a:endParaRPr lang="es-MX"/>
        </a:p>
      </dgm:t>
    </dgm:pt>
    <dgm:pt modelId="{F50384BB-669B-4108-9ABE-BAC0E3C74761}" type="pres">
      <dgm:prSet presAssocID="{B2010CD5-C5FC-46C4-9814-5E52E2938156}" presName="node" presStyleCnt="0"/>
      <dgm:spPr/>
    </dgm:pt>
    <dgm:pt modelId="{B951ADB8-8BDC-4F4C-BEC2-68085631733F}" type="pres">
      <dgm:prSet presAssocID="{B2010CD5-C5FC-46C4-9814-5E52E2938156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57A318B-C65B-47F6-B971-5822ECE187FF}" type="pres">
      <dgm:prSet presAssocID="{B2010CD5-C5FC-46C4-9814-5E52E2938156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637EA391-6554-4882-927E-11DF0426B4DF}" type="presOf" srcId="{49A589FE-1D4E-4E64-9E8F-E02996498EDB}" destId="{FA13A0A3-EE99-4017-AC64-78A71B03AE11}" srcOrd="0" destOrd="0" presId="urn:microsoft.com/office/officeart/2005/8/layout/radial2"/>
    <dgm:cxn modelId="{EB96109E-DAEF-4D7D-AC79-7FE573621ECB}" type="presOf" srcId="{045FFE92-C070-48F0-8F42-1927DF21EDD8}" destId="{C7E74496-513B-4115-8171-DC81502716FC}" srcOrd="0" destOrd="0" presId="urn:microsoft.com/office/officeart/2005/8/layout/radial2"/>
    <dgm:cxn modelId="{EA085859-5F86-4F37-B7D7-236160D90782}" type="presOf" srcId="{B2010CD5-C5FC-46C4-9814-5E52E2938156}" destId="{B951ADB8-8BDC-4F4C-BEC2-68085631733F}" srcOrd="0" destOrd="0" presId="urn:microsoft.com/office/officeart/2005/8/layout/radial2"/>
    <dgm:cxn modelId="{E0C675D3-66E6-4051-A9DA-235B62F8CF4D}" srcId="{8BB700CB-6D8A-46A2-9E4D-2D079E89A143}" destId="{008AF2FD-2931-4CAC-82DA-2913BBC58821}" srcOrd="1" destOrd="0" parTransId="{A9C8369E-CF89-429B-AAE3-ADAA280D7BC7}" sibTransId="{C5845A1F-5974-4D3E-9472-5490E74B2007}"/>
    <dgm:cxn modelId="{FDFE3EF0-5169-421E-95E3-35F24153338B}" type="presOf" srcId="{8BB700CB-6D8A-46A2-9E4D-2D079E89A143}" destId="{3DCFA75B-42AD-48D0-B3BE-D00C2C387E58}" srcOrd="0" destOrd="0" presId="urn:microsoft.com/office/officeart/2005/8/layout/radial2"/>
    <dgm:cxn modelId="{283A8548-C614-4CD3-8249-702505128FD0}" srcId="{8BB700CB-6D8A-46A2-9E4D-2D079E89A143}" destId="{49A589FE-1D4E-4E64-9E8F-E02996498EDB}" srcOrd="0" destOrd="0" parTransId="{045FFE92-C070-48F0-8F42-1927DF21EDD8}" sibTransId="{097AB5AB-1740-47B4-B5A4-4E986780E099}"/>
    <dgm:cxn modelId="{25E9E1B1-1419-4C16-A6AE-B135851F2C87}" srcId="{8BB700CB-6D8A-46A2-9E4D-2D079E89A143}" destId="{B2010CD5-C5FC-46C4-9814-5E52E2938156}" srcOrd="2" destOrd="0" parTransId="{4B3FE6C2-5F7D-4B54-BBEE-1EA1FB8D7FA9}" sibTransId="{F7585ACF-1823-4153-85CC-14E957A14502}"/>
    <dgm:cxn modelId="{9CFD3E4E-B4D8-4FF6-B069-294562985627}" type="presOf" srcId="{A9C8369E-CF89-429B-AAE3-ADAA280D7BC7}" destId="{46D97949-A03B-4AAE-8F58-D15C6DB15425}" srcOrd="0" destOrd="0" presId="urn:microsoft.com/office/officeart/2005/8/layout/radial2"/>
    <dgm:cxn modelId="{61C4094E-ABAB-40F4-89F8-720BAD95AF61}" type="presOf" srcId="{008AF2FD-2931-4CAC-82DA-2913BBC58821}" destId="{85BD1A6E-99C9-4A53-BB81-10C866380EEF}" srcOrd="0" destOrd="0" presId="urn:microsoft.com/office/officeart/2005/8/layout/radial2"/>
    <dgm:cxn modelId="{42429BD4-C805-4AFB-93ED-3BEF79ABDA53}" type="presOf" srcId="{4B3FE6C2-5F7D-4B54-BBEE-1EA1FB8D7FA9}" destId="{2C481614-AB34-4ABB-9332-6250C97B2FA2}" srcOrd="0" destOrd="0" presId="urn:microsoft.com/office/officeart/2005/8/layout/radial2"/>
    <dgm:cxn modelId="{2B6FCE2F-04B8-4F77-96B9-1D2006802217}" type="presOf" srcId="{7E097BC2-C501-4F9D-A21D-45A05502CFB6}" destId="{2E0E2C12-F951-46D7-B4EC-4331B411B694}" srcOrd="0" destOrd="0" presId="urn:microsoft.com/office/officeart/2005/8/layout/radial2"/>
    <dgm:cxn modelId="{52D25BFF-7875-4A81-B970-DCC6B385616B}" srcId="{49A589FE-1D4E-4E64-9E8F-E02996498EDB}" destId="{7E097BC2-C501-4F9D-A21D-45A05502CFB6}" srcOrd="0" destOrd="0" parTransId="{267351A6-67C1-4E28-8964-6C3971243050}" sibTransId="{82CDF052-1938-4661-AB3D-BA727A736B06}"/>
    <dgm:cxn modelId="{DBBE207A-605C-4D2A-BAF7-03A1A0D50168}" type="presParOf" srcId="{3DCFA75B-42AD-48D0-B3BE-D00C2C387E58}" destId="{D5188613-95CA-41F6-B4C1-79092F019A40}" srcOrd="0" destOrd="0" presId="urn:microsoft.com/office/officeart/2005/8/layout/radial2"/>
    <dgm:cxn modelId="{FDDD46EC-AA74-4926-A56C-249335FECF10}" type="presParOf" srcId="{D5188613-95CA-41F6-B4C1-79092F019A40}" destId="{B6E99DE2-FE60-447D-B857-580FD54BBBE7}" srcOrd="0" destOrd="0" presId="urn:microsoft.com/office/officeart/2005/8/layout/radial2"/>
    <dgm:cxn modelId="{A686731D-7DC7-40CF-8837-A4A6A177EDF8}" type="presParOf" srcId="{B6E99DE2-FE60-447D-B857-580FD54BBBE7}" destId="{9DD78FA3-ED65-4B72-9594-4655231BA58B}" srcOrd="0" destOrd="0" presId="urn:microsoft.com/office/officeart/2005/8/layout/radial2"/>
    <dgm:cxn modelId="{9E042CDB-D19E-4AB6-A582-0BF8B735AD41}" type="presParOf" srcId="{B6E99DE2-FE60-447D-B857-580FD54BBBE7}" destId="{7E8283BC-492F-4BA8-9051-9A6A03D10247}" srcOrd="1" destOrd="0" presId="urn:microsoft.com/office/officeart/2005/8/layout/radial2"/>
    <dgm:cxn modelId="{7CD52054-5323-4ADC-BDC7-7DC2FF4AA877}" type="presParOf" srcId="{D5188613-95CA-41F6-B4C1-79092F019A40}" destId="{C7E74496-513B-4115-8171-DC81502716FC}" srcOrd="1" destOrd="0" presId="urn:microsoft.com/office/officeart/2005/8/layout/radial2"/>
    <dgm:cxn modelId="{E125ECAF-3D5D-4ACD-B13A-BF43419FEBBA}" type="presParOf" srcId="{D5188613-95CA-41F6-B4C1-79092F019A40}" destId="{AD247AB3-0FD8-4434-92AC-0A121EF07945}" srcOrd="2" destOrd="0" presId="urn:microsoft.com/office/officeart/2005/8/layout/radial2"/>
    <dgm:cxn modelId="{204086ED-9601-475B-A6CE-0812C06B5C8F}" type="presParOf" srcId="{AD247AB3-0FD8-4434-92AC-0A121EF07945}" destId="{FA13A0A3-EE99-4017-AC64-78A71B03AE11}" srcOrd="0" destOrd="0" presId="urn:microsoft.com/office/officeart/2005/8/layout/radial2"/>
    <dgm:cxn modelId="{7D3FFF54-EDA2-484A-9DC3-5C555E52FADB}" type="presParOf" srcId="{AD247AB3-0FD8-4434-92AC-0A121EF07945}" destId="{2E0E2C12-F951-46D7-B4EC-4331B411B694}" srcOrd="1" destOrd="0" presId="urn:microsoft.com/office/officeart/2005/8/layout/radial2"/>
    <dgm:cxn modelId="{BF709D3D-33F6-4A90-AB61-E52CFD06634D}" type="presParOf" srcId="{D5188613-95CA-41F6-B4C1-79092F019A40}" destId="{46D97949-A03B-4AAE-8F58-D15C6DB15425}" srcOrd="3" destOrd="0" presId="urn:microsoft.com/office/officeart/2005/8/layout/radial2"/>
    <dgm:cxn modelId="{C594A78B-BC6B-40A1-85F2-36D863D44BBC}" type="presParOf" srcId="{D5188613-95CA-41F6-B4C1-79092F019A40}" destId="{1EB5F653-BC5E-4D29-81DA-303A28D24852}" srcOrd="4" destOrd="0" presId="urn:microsoft.com/office/officeart/2005/8/layout/radial2"/>
    <dgm:cxn modelId="{03715DF6-7B7C-4A1E-B84C-37E022AA4E8F}" type="presParOf" srcId="{1EB5F653-BC5E-4D29-81DA-303A28D24852}" destId="{85BD1A6E-99C9-4A53-BB81-10C866380EEF}" srcOrd="0" destOrd="0" presId="urn:microsoft.com/office/officeart/2005/8/layout/radial2"/>
    <dgm:cxn modelId="{6D0070E1-C1CC-4AD4-9306-FA44F924B756}" type="presParOf" srcId="{1EB5F653-BC5E-4D29-81DA-303A28D24852}" destId="{061E1104-810D-43BC-83B1-DEA4CC7744A0}" srcOrd="1" destOrd="0" presId="urn:microsoft.com/office/officeart/2005/8/layout/radial2"/>
    <dgm:cxn modelId="{BCEDDDFA-7CD7-47DF-8408-EB7F1713A22F}" type="presParOf" srcId="{D5188613-95CA-41F6-B4C1-79092F019A40}" destId="{2C481614-AB34-4ABB-9332-6250C97B2FA2}" srcOrd="5" destOrd="0" presId="urn:microsoft.com/office/officeart/2005/8/layout/radial2"/>
    <dgm:cxn modelId="{2CCA4667-9DDC-4A1F-B10C-D27F2A41E003}" type="presParOf" srcId="{D5188613-95CA-41F6-B4C1-79092F019A40}" destId="{F50384BB-669B-4108-9ABE-BAC0E3C74761}" srcOrd="6" destOrd="0" presId="urn:microsoft.com/office/officeart/2005/8/layout/radial2"/>
    <dgm:cxn modelId="{261D6490-2F7E-48BC-8BD2-FEA4C0ECF5CF}" type="presParOf" srcId="{F50384BB-669B-4108-9ABE-BAC0E3C74761}" destId="{B951ADB8-8BDC-4F4C-BEC2-68085631733F}" srcOrd="0" destOrd="0" presId="urn:microsoft.com/office/officeart/2005/8/layout/radial2"/>
    <dgm:cxn modelId="{ECF37E54-053B-461A-8693-73039A34D3D5}" type="presParOf" srcId="{F50384BB-669B-4108-9ABE-BAC0E3C74761}" destId="{C57A318B-C65B-47F6-B971-5822ECE187F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1C4F30-5649-409F-A0C0-9ED22371747C}" type="doc">
      <dgm:prSet loTypeId="urn:microsoft.com/office/officeart/2005/8/layout/radial3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B19818B7-55B1-4D85-B52E-4E77C5A8B39D}">
      <dgm:prSet phldrT="[Texto]"/>
      <dgm:spPr/>
      <dgm:t>
        <a:bodyPr/>
        <a:lstStyle/>
        <a:p>
          <a:r>
            <a:rPr lang="es-MX" dirty="0" smtClean="0"/>
            <a:t>Desayunos Escolares</a:t>
          </a:r>
          <a:endParaRPr lang="es-MX" dirty="0"/>
        </a:p>
      </dgm:t>
    </dgm:pt>
    <dgm:pt modelId="{199647C7-DA54-48B1-9E54-DD2431DDB4F1}" type="parTrans" cxnId="{A32AB873-CE0D-436A-B96E-B8296A0D5758}">
      <dgm:prSet/>
      <dgm:spPr/>
      <dgm:t>
        <a:bodyPr/>
        <a:lstStyle/>
        <a:p>
          <a:endParaRPr lang="es-MX"/>
        </a:p>
      </dgm:t>
    </dgm:pt>
    <dgm:pt modelId="{D540F744-2CB9-47C4-AE06-133F85A302F4}" type="sibTrans" cxnId="{A32AB873-CE0D-436A-B96E-B8296A0D5758}">
      <dgm:prSet/>
      <dgm:spPr/>
      <dgm:t>
        <a:bodyPr/>
        <a:lstStyle/>
        <a:p>
          <a:endParaRPr lang="es-MX"/>
        </a:p>
      </dgm:t>
    </dgm:pt>
    <dgm:pt modelId="{12B51A1D-1D67-4824-ADAF-0564041A5343}">
      <dgm:prSet phldrT="[Texto]"/>
      <dgm:spPr/>
      <dgm:t>
        <a:bodyPr/>
        <a:lstStyle/>
        <a:p>
          <a:r>
            <a:rPr lang="es-MX" b="1" dirty="0" smtClean="0"/>
            <a:t>Modalidades “Fríos” y “Calientes”</a:t>
          </a:r>
          <a:endParaRPr lang="es-MX" b="1" dirty="0"/>
        </a:p>
      </dgm:t>
    </dgm:pt>
    <dgm:pt modelId="{3F6F5072-4758-40A2-9ACC-EF0DA4E9F35D}" type="parTrans" cxnId="{9B9722C9-DB1B-403C-B1BD-F274C80ED00B}">
      <dgm:prSet/>
      <dgm:spPr/>
      <dgm:t>
        <a:bodyPr/>
        <a:lstStyle/>
        <a:p>
          <a:endParaRPr lang="es-MX"/>
        </a:p>
      </dgm:t>
    </dgm:pt>
    <dgm:pt modelId="{9B537BA2-D12E-434B-94A8-447526CA7488}" type="sibTrans" cxnId="{9B9722C9-DB1B-403C-B1BD-F274C80ED00B}">
      <dgm:prSet/>
      <dgm:spPr/>
      <dgm:t>
        <a:bodyPr/>
        <a:lstStyle/>
        <a:p>
          <a:endParaRPr lang="es-MX"/>
        </a:p>
      </dgm:t>
    </dgm:pt>
    <dgm:pt modelId="{C5F0497B-A4E8-4A0A-B1D9-862550A724DA}">
      <dgm:prSet phldrT="[Texto]"/>
      <dgm:spPr/>
      <dgm:t>
        <a:bodyPr/>
        <a:lstStyle/>
        <a:p>
          <a:r>
            <a:rPr lang="es-MX" b="1" dirty="0" smtClean="0"/>
            <a:t>Cumplimos con los Criterios de Calidad Nutricia</a:t>
          </a:r>
          <a:endParaRPr lang="es-MX" b="1" dirty="0"/>
        </a:p>
      </dgm:t>
    </dgm:pt>
    <dgm:pt modelId="{0C2B9192-961B-4CBE-BDE9-37F07120C71E}" type="parTrans" cxnId="{1F21F956-65DE-4F84-BD5A-2C2A0E219F74}">
      <dgm:prSet/>
      <dgm:spPr/>
      <dgm:t>
        <a:bodyPr/>
        <a:lstStyle/>
        <a:p>
          <a:endParaRPr lang="es-MX"/>
        </a:p>
      </dgm:t>
    </dgm:pt>
    <dgm:pt modelId="{8C398C97-618D-4C84-A9A6-A3FC2CFC0D47}" type="sibTrans" cxnId="{1F21F956-65DE-4F84-BD5A-2C2A0E219F74}">
      <dgm:prSet/>
      <dgm:spPr/>
      <dgm:t>
        <a:bodyPr/>
        <a:lstStyle/>
        <a:p>
          <a:endParaRPr lang="es-MX"/>
        </a:p>
      </dgm:t>
    </dgm:pt>
    <dgm:pt modelId="{2AD57166-9A5E-487E-8C02-6087C108D5AA}">
      <dgm:prSet phldrT="[Texto]"/>
      <dgm:spPr/>
      <dgm:t>
        <a:bodyPr/>
        <a:lstStyle/>
        <a:p>
          <a:r>
            <a:rPr lang="es-MX" b="1" dirty="0" smtClean="0"/>
            <a:t>Fortalecemos espacios alimentarios a través del SIREEA</a:t>
          </a:r>
          <a:endParaRPr lang="es-MX" b="1" dirty="0"/>
        </a:p>
      </dgm:t>
    </dgm:pt>
    <dgm:pt modelId="{3D24104A-4A5A-49D4-A087-B14D8D5BD83B}" type="parTrans" cxnId="{CA5DE565-0EB5-4B29-AEFA-E9C65DD8B9D3}">
      <dgm:prSet/>
      <dgm:spPr/>
      <dgm:t>
        <a:bodyPr/>
        <a:lstStyle/>
        <a:p>
          <a:endParaRPr lang="es-MX"/>
        </a:p>
      </dgm:t>
    </dgm:pt>
    <dgm:pt modelId="{1DEC4D81-6969-4D0F-90CB-30BE98F857D1}" type="sibTrans" cxnId="{CA5DE565-0EB5-4B29-AEFA-E9C65DD8B9D3}">
      <dgm:prSet/>
      <dgm:spPr/>
      <dgm:t>
        <a:bodyPr/>
        <a:lstStyle/>
        <a:p>
          <a:endParaRPr lang="es-MX"/>
        </a:p>
      </dgm:t>
    </dgm:pt>
    <dgm:pt modelId="{F53D10CF-B4C4-46F8-A57B-4FF338351518}">
      <dgm:prSet/>
      <dgm:spPr/>
      <dgm:t>
        <a:bodyPr/>
        <a:lstStyle/>
        <a:p>
          <a:r>
            <a:rPr lang="es-MX" b="1" dirty="0" smtClean="0"/>
            <a:t>Certificaciones:</a:t>
          </a:r>
        </a:p>
        <a:p>
          <a:r>
            <a:rPr lang="es-MX" b="1" dirty="0" smtClean="0"/>
            <a:t>EC0334</a:t>
          </a:r>
        </a:p>
        <a:p>
          <a:r>
            <a:rPr lang="es-MX" b="1" dirty="0" smtClean="0"/>
            <a:t>EC0076</a:t>
          </a:r>
        </a:p>
        <a:p>
          <a:r>
            <a:rPr lang="es-MX" b="1" dirty="0" smtClean="0"/>
            <a:t>EC0217</a:t>
          </a:r>
          <a:endParaRPr lang="es-MX" b="1" dirty="0"/>
        </a:p>
      </dgm:t>
    </dgm:pt>
    <dgm:pt modelId="{03EDF36D-E1CA-4460-AF81-1561D6C39A3F}" type="parTrans" cxnId="{04E03A75-5630-4DC5-8508-0B70AEF02976}">
      <dgm:prSet/>
      <dgm:spPr/>
      <dgm:t>
        <a:bodyPr/>
        <a:lstStyle/>
        <a:p>
          <a:endParaRPr lang="es-MX"/>
        </a:p>
      </dgm:t>
    </dgm:pt>
    <dgm:pt modelId="{57DC3C41-3E0D-4089-89B4-39A7A89368B3}" type="sibTrans" cxnId="{04E03A75-5630-4DC5-8508-0B70AEF02976}">
      <dgm:prSet/>
      <dgm:spPr/>
      <dgm:t>
        <a:bodyPr/>
        <a:lstStyle/>
        <a:p>
          <a:endParaRPr lang="es-MX"/>
        </a:p>
      </dgm:t>
    </dgm:pt>
    <dgm:pt modelId="{52648528-FF98-4A51-AD48-DB6001FE0891}">
      <dgm:prSet/>
      <dgm:spPr/>
      <dgm:t>
        <a:bodyPr/>
        <a:lstStyle/>
        <a:p>
          <a:r>
            <a:rPr lang="es-MX" b="1" dirty="0" smtClean="0">
              <a:solidFill>
                <a:schemeClr val="tx1"/>
              </a:solidFill>
            </a:rPr>
            <a:t>Vinculaciones:</a:t>
          </a:r>
        </a:p>
        <a:p>
          <a:r>
            <a:rPr lang="es-MX" b="1" dirty="0" smtClean="0">
              <a:solidFill>
                <a:schemeClr val="tx1"/>
              </a:solidFill>
            </a:rPr>
            <a:t>SEQ</a:t>
          </a:r>
        </a:p>
        <a:p>
          <a:r>
            <a:rPr lang="es-MX" b="1" dirty="0" smtClean="0">
              <a:solidFill>
                <a:schemeClr val="tx1"/>
              </a:solidFill>
            </a:rPr>
            <a:t>UIMQROO</a:t>
          </a:r>
          <a:endParaRPr lang="es-MX" b="1" dirty="0">
            <a:solidFill>
              <a:schemeClr val="tx1"/>
            </a:solidFill>
          </a:endParaRPr>
        </a:p>
      </dgm:t>
    </dgm:pt>
    <dgm:pt modelId="{EFE56B09-8789-443F-BE09-E179DAFA4661}" type="parTrans" cxnId="{F56EDEDB-7771-47E0-A848-A9B165E11B62}">
      <dgm:prSet/>
      <dgm:spPr/>
      <dgm:t>
        <a:bodyPr/>
        <a:lstStyle/>
        <a:p>
          <a:endParaRPr lang="es-MX"/>
        </a:p>
      </dgm:t>
    </dgm:pt>
    <dgm:pt modelId="{49E29B40-9FCD-4E88-987F-20F22989E459}" type="sibTrans" cxnId="{F56EDEDB-7771-47E0-A848-A9B165E11B62}">
      <dgm:prSet/>
      <dgm:spPr/>
      <dgm:t>
        <a:bodyPr/>
        <a:lstStyle/>
        <a:p>
          <a:endParaRPr lang="es-MX"/>
        </a:p>
      </dgm:t>
    </dgm:pt>
    <dgm:pt modelId="{6CF51987-632F-4752-859E-44D2F089FE5C}" type="pres">
      <dgm:prSet presAssocID="{811C4F30-5649-409F-A0C0-9ED22371747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FFFDB1FD-6E36-4022-8204-C037347C46EC}" type="pres">
      <dgm:prSet presAssocID="{811C4F30-5649-409F-A0C0-9ED22371747C}" presName="radial" presStyleCnt="0">
        <dgm:presLayoutVars>
          <dgm:animLvl val="ctr"/>
        </dgm:presLayoutVars>
      </dgm:prSet>
      <dgm:spPr/>
    </dgm:pt>
    <dgm:pt modelId="{1DA78B80-7A7C-4D81-9994-57A554461E75}" type="pres">
      <dgm:prSet presAssocID="{B19818B7-55B1-4D85-B52E-4E77C5A8B39D}" presName="centerShape" presStyleLbl="vennNode1" presStyleIdx="0" presStyleCnt="6"/>
      <dgm:spPr/>
      <dgm:t>
        <a:bodyPr/>
        <a:lstStyle/>
        <a:p>
          <a:endParaRPr lang="es-MX"/>
        </a:p>
      </dgm:t>
    </dgm:pt>
    <dgm:pt modelId="{940502B6-422C-4230-93EF-DB870427E898}" type="pres">
      <dgm:prSet presAssocID="{12B51A1D-1D67-4824-ADAF-0564041A5343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C544C12-9AE5-41BB-9796-6AAA91517A11}" type="pres">
      <dgm:prSet presAssocID="{C5F0497B-A4E8-4A0A-B1D9-862550A724DA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D90F1E5-89D3-4874-AF1A-C3EF6D782F8A}" type="pres">
      <dgm:prSet presAssocID="{2AD57166-9A5E-487E-8C02-6087C108D5AA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C1C2F47-D3F7-47E0-9BAD-3C18D7607555}" type="pres">
      <dgm:prSet presAssocID="{F53D10CF-B4C4-46F8-A57B-4FF338351518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516E534-3164-48FA-8226-8AF4958625D3}" type="pres">
      <dgm:prSet presAssocID="{52648528-FF98-4A51-AD48-DB6001FE0891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64C1F6C-4EFF-4E19-9352-FAB61A7F9CB2}" type="presOf" srcId="{B19818B7-55B1-4D85-B52E-4E77C5A8B39D}" destId="{1DA78B80-7A7C-4D81-9994-57A554461E75}" srcOrd="0" destOrd="0" presId="urn:microsoft.com/office/officeart/2005/8/layout/radial3"/>
    <dgm:cxn modelId="{04E03A75-5630-4DC5-8508-0B70AEF02976}" srcId="{B19818B7-55B1-4D85-B52E-4E77C5A8B39D}" destId="{F53D10CF-B4C4-46F8-A57B-4FF338351518}" srcOrd="3" destOrd="0" parTransId="{03EDF36D-E1CA-4460-AF81-1561D6C39A3F}" sibTransId="{57DC3C41-3E0D-4089-89B4-39A7A89368B3}"/>
    <dgm:cxn modelId="{C1A6B47F-5F4A-4513-9EFA-D5CCFC875410}" type="presOf" srcId="{12B51A1D-1D67-4824-ADAF-0564041A5343}" destId="{940502B6-422C-4230-93EF-DB870427E898}" srcOrd="0" destOrd="0" presId="urn:microsoft.com/office/officeart/2005/8/layout/radial3"/>
    <dgm:cxn modelId="{29BBDC1C-7195-488B-815C-2826EF2B78DA}" type="presOf" srcId="{C5F0497B-A4E8-4A0A-B1D9-862550A724DA}" destId="{EC544C12-9AE5-41BB-9796-6AAA91517A11}" srcOrd="0" destOrd="0" presId="urn:microsoft.com/office/officeart/2005/8/layout/radial3"/>
    <dgm:cxn modelId="{9B9722C9-DB1B-403C-B1BD-F274C80ED00B}" srcId="{B19818B7-55B1-4D85-B52E-4E77C5A8B39D}" destId="{12B51A1D-1D67-4824-ADAF-0564041A5343}" srcOrd="0" destOrd="0" parTransId="{3F6F5072-4758-40A2-9ACC-EF0DA4E9F35D}" sibTransId="{9B537BA2-D12E-434B-94A8-447526CA7488}"/>
    <dgm:cxn modelId="{F56EDEDB-7771-47E0-A848-A9B165E11B62}" srcId="{B19818B7-55B1-4D85-B52E-4E77C5A8B39D}" destId="{52648528-FF98-4A51-AD48-DB6001FE0891}" srcOrd="4" destOrd="0" parTransId="{EFE56B09-8789-443F-BE09-E179DAFA4661}" sibTransId="{49E29B40-9FCD-4E88-987F-20F22989E459}"/>
    <dgm:cxn modelId="{2AB406AE-7174-4F84-AB5A-F760FEAE0DA9}" type="presOf" srcId="{F53D10CF-B4C4-46F8-A57B-4FF338351518}" destId="{2C1C2F47-D3F7-47E0-9BAD-3C18D7607555}" srcOrd="0" destOrd="0" presId="urn:microsoft.com/office/officeart/2005/8/layout/radial3"/>
    <dgm:cxn modelId="{A32AB873-CE0D-436A-B96E-B8296A0D5758}" srcId="{811C4F30-5649-409F-A0C0-9ED22371747C}" destId="{B19818B7-55B1-4D85-B52E-4E77C5A8B39D}" srcOrd="0" destOrd="0" parTransId="{199647C7-DA54-48B1-9E54-DD2431DDB4F1}" sibTransId="{D540F744-2CB9-47C4-AE06-133F85A302F4}"/>
    <dgm:cxn modelId="{1F21F956-65DE-4F84-BD5A-2C2A0E219F74}" srcId="{B19818B7-55B1-4D85-B52E-4E77C5A8B39D}" destId="{C5F0497B-A4E8-4A0A-B1D9-862550A724DA}" srcOrd="1" destOrd="0" parTransId="{0C2B9192-961B-4CBE-BDE9-37F07120C71E}" sibTransId="{8C398C97-618D-4C84-A9A6-A3FC2CFC0D47}"/>
    <dgm:cxn modelId="{CA5DE565-0EB5-4B29-AEFA-E9C65DD8B9D3}" srcId="{B19818B7-55B1-4D85-B52E-4E77C5A8B39D}" destId="{2AD57166-9A5E-487E-8C02-6087C108D5AA}" srcOrd="2" destOrd="0" parTransId="{3D24104A-4A5A-49D4-A087-B14D8D5BD83B}" sibTransId="{1DEC4D81-6969-4D0F-90CB-30BE98F857D1}"/>
    <dgm:cxn modelId="{1B4A8CC1-6895-4074-971A-F4CE9A02FEB5}" type="presOf" srcId="{2AD57166-9A5E-487E-8C02-6087C108D5AA}" destId="{5D90F1E5-89D3-4874-AF1A-C3EF6D782F8A}" srcOrd="0" destOrd="0" presId="urn:microsoft.com/office/officeart/2005/8/layout/radial3"/>
    <dgm:cxn modelId="{65F6D6CC-8D4F-4866-AC72-F526F8E71F80}" type="presOf" srcId="{811C4F30-5649-409F-A0C0-9ED22371747C}" destId="{6CF51987-632F-4752-859E-44D2F089FE5C}" srcOrd="0" destOrd="0" presId="urn:microsoft.com/office/officeart/2005/8/layout/radial3"/>
    <dgm:cxn modelId="{A073E319-2BB8-4BB0-8E51-CF1613F4994D}" type="presOf" srcId="{52648528-FF98-4A51-AD48-DB6001FE0891}" destId="{1516E534-3164-48FA-8226-8AF4958625D3}" srcOrd="0" destOrd="0" presId="urn:microsoft.com/office/officeart/2005/8/layout/radial3"/>
    <dgm:cxn modelId="{AEE47456-8807-4D88-A34C-BC6B50DEC5D6}" type="presParOf" srcId="{6CF51987-632F-4752-859E-44D2F089FE5C}" destId="{FFFDB1FD-6E36-4022-8204-C037347C46EC}" srcOrd="0" destOrd="0" presId="urn:microsoft.com/office/officeart/2005/8/layout/radial3"/>
    <dgm:cxn modelId="{F19E344C-204D-4116-8AE0-BFF839DCDDD1}" type="presParOf" srcId="{FFFDB1FD-6E36-4022-8204-C037347C46EC}" destId="{1DA78B80-7A7C-4D81-9994-57A554461E75}" srcOrd="0" destOrd="0" presId="urn:microsoft.com/office/officeart/2005/8/layout/radial3"/>
    <dgm:cxn modelId="{C6EFBEFF-29C5-4D21-BDA2-7A11B4BDCA81}" type="presParOf" srcId="{FFFDB1FD-6E36-4022-8204-C037347C46EC}" destId="{940502B6-422C-4230-93EF-DB870427E898}" srcOrd="1" destOrd="0" presId="urn:microsoft.com/office/officeart/2005/8/layout/radial3"/>
    <dgm:cxn modelId="{75E82772-C9FE-4088-9970-F0893D813CAA}" type="presParOf" srcId="{FFFDB1FD-6E36-4022-8204-C037347C46EC}" destId="{EC544C12-9AE5-41BB-9796-6AAA91517A11}" srcOrd="2" destOrd="0" presId="urn:microsoft.com/office/officeart/2005/8/layout/radial3"/>
    <dgm:cxn modelId="{5CE9764E-C935-4531-BA84-C3F7F519422C}" type="presParOf" srcId="{FFFDB1FD-6E36-4022-8204-C037347C46EC}" destId="{5D90F1E5-89D3-4874-AF1A-C3EF6D782F8A}" srcOrd="3" destOrd="0" presId="urn:microsoft.com/office/officeart/2005/8/layout/radial3"/>
    <dgm:cxn modelId="{F1A8FB81-0B21-4929-B3D9-81F8C6CB410E}" type="presParOf" srcId="{FFFDB1FD-6E36-4022-8204-C037347C46EC}" destId="{2C1C2F47-D3F7-47E0-9BAD-3C18D7607555}" srcOrd="4" destOrd="0" presId="urn:microsoft.com/office/officeart/2005/8/layout/radial3"/>
    <dgm:cxn modelId="{1C70E819-FA8D-4B05-9499-D71FE76BDD56}" type="presParOf" srcId="{FFFDB1FD-6E36-4022-8204-C037347C46EC}" destId="{1516E534-3164-48FA-8226-8AF4958625D3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1849BD-8F27-4A71-8611-EAD99418437F}" type="doc">
      <dgm:prSet loTypeId="urn:microsoft.com/office/officeart/2005/8/layout/equation1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B2C0C217-67FB-4D96-AAB6-4607DB095266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ECF11C2D-DDD3-41FC-81D8-2FA4544E4428}" type="parTrans" cxnId="{011A6CFC-AA4C-43E5-A656-CE67FF0DBBBB}">
      <dgm:prSet/>
      <dgm:spPr/>
      <dgm:t>
        <a:bodyPr/>
        <a:lstStyle/>
        <a:p>
          <a:endParaRPr lang="es-MX"/>
        </a:p>
      </dgm:t>
    </dgm:pt>
    <dgm:pt modelId="{E739D2CC-162E-44AF-BC59-12729B50239F}" type="sibTrans" cxnId="{011A6CFC-AA4C-43E5-A656-CE67FF0DBBBB}">
      <dgm:prSet/>
      <dgm:spPr>
        <a:solidFill>
          <a:srgbClr val="00B0F0"/>
        </a:solidFill>
      </dgm:spPr>
      <dgm:t>
        <a:bodyPr/>
        <a:lstStyle/>
        <a:p>
          <a:endParaRPr lang="es-MX"/>
        </a:p>
      </dgm:t>
    </dgm:pt>
    <dgm:pt modelId="{A15BDBD3-6B65-4EB0-8C6A-82CAD44E333A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 b="1" dirty="0">
            <a:solidFill>
              <a:schemeClr val="tx1"/>
            </a:solidFill>
          </a:endParaRPr>
        </a:p>
      </dgm:t>
    </dgm:pt>
    <dgm:pt modelId="{5206680F-F006-4582-9AE6-8B6B25FD6748}" type="parTrans" cxnId="{76503542-95C0-40C6-A334-F668FB196FE4}">
      <dgm:prSet/>
      <dgm:spPr/>
      <dgm:t>
        <a:bodyPr/>
        <a:lstStyle/>
        <a:p>
          <a:endParaRPr lang="es-MX"/>
        </a:p>
      </dgm:t>
    </dgm:pt>
    <dgm:pt modelId="{A22448E8-75F6-4E3F-B05F-B117F254D8E0}" type="sibTrans" cxnId="{76503542-95C0-40C6-A334-F668FB196FE4}">
      <dgm:prSet/>
      <dgm:spPr>
        <a:solidFill>
          <a:srgbClr val="00B0F0"/>
        </a:solidFill>
      </dgm:spPr>
      <dgm:t>
        <a:bodyPr/>
        <a:lstStyle/>
        <a:p>
          <a:endParaRPr lang="es-MX"/>
        </a:p>
      </dgm:t>
    </dgm:pt>
    <dgm:pt modelId="{3758ADC3-7A5F-41B6-8275-147AEBE2D316}">
      <dgm:prSet phldrT="[Texto]"/>
      <dgm:spPr/>
      <dgm:t>
        <a:bodyPr/>
        <a:lstStyle/>
        <a:p>
          <a:r>
            <a:rPr lang="es-MX" dirty="0" smtClean="0"/>
            <a:t>Desayunos Escolares</a:t>
          </a:r>
          <a:endParaRPr lang="es-MX" dirty="0"/>
        </a:p>
      </dgm:t>
    </dgm:pt>
    <dgm:pt modelId="{8D2FA168-EC1E-4EFC-B2CC-21288D4F2A6E}" type="parTrans" cxnId="{48012262-1ECC-4822-A038-CB260FA582E3}">
      <dgm:prSet/>
      <dgm:spPr/>
      <dgm:t>
        <a:bodyPr/>
        <a:lstStyle/>
        <a:p>
          <a:endParaRPr lang="es-MX"/>
        </a:p>
      </dgm:t>
    </dgm:pt>
    <dgm:pt modelId="{55B9C268-E7A5-4B8E-8F95-744797F7C6BA}" type="sibTrans" cxnId="{48012262-1ECC-4822-A038-CB260FA582E3}">
      <dgm:prSet/>
      <dgm:spPr/>
      <dgm:t>
        <a:bodyPr/>
        <a:lstStyle/>
        <a:p>
          <a:endParaRPr lang="es-MX"/>
        </a:p>
      </dgm:t>
    </dgm:pt>
    <dgm:pt modelId="{0AB57F26-89E1-469C-A755-C04D835FB63F}" type="pres">
      <dgm:prSet presAssocID="{DE1849BD-8F27-4A71-8611-EAD99418437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FC41CEF1-9B05-4161-9691-ACE6AA1F2058}" type="pres">
      <dgm:prSet presAssocID="{B2C0C217-67FB-4D96-AAB6-4607DB095266}" presName="node" presStyleLbl="node1" presStyleIdx="0" presStyleCnt="3" custScaleX="134995" custScaleY="133337" custLinFactX="26315" custLinFactY="39824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D171D93-D7FE-4F65-846F-5AA360A21484}" type="pres">
      <dgm:prSet presAssocID="{E739D2CC-162E-44AF-BC59-12729B50239F}" presName="spacerL" presStyleCnt="0"/>
      <dgm:spPr/>
    </dgm:pt>
    <dgm:pt modelId="{A42343F1-ADF3-43D4-AB19-A15AEF095D74}" type="pres">
      <dgm:prSet presAssocID="{E739D2CC-162E-44AF-BC59-12729B50239F}" presName="sibTrans" presStyleLbl="sibTrans2D1" presStyleIdx="0" presStyleCnt="2" custLinFactX="27637" custLinFactY="3661" custLinFactNeighborX="100000" custLinFactNeighborY="100000"/>
      <dgm:spPr/>
      <dgm:t>
        <a:bodyPr/>
        <a:lstStyle/>
        <a:p>
          <a:endParaRPr lang="es-MX"/>
        </a:p>
      </dgm:t>
    </dgm:pt>
    <dgm:pt modelId="{9749C17C-126C-412E-B869-AFDEEA407026}" type="pres">
      <dgm:prSet presAssocID="{E739D2CC-162E-44AF-BC59-12729B50239F}" presName="spacerR" presStyleCnt="0"/>
      <dgm:spPr/>
    </dgm:pt>
    <dgm:pt modelId="{20FA36F3-A75D-4314-89EA-720A280944FE}" type="pres">
      <dgm:prSet presAssocID="{A15BDBD3-6B65-4EB0-8C6A-82CAD44E333A}" presName="node" presStyleLbl="node1" presStyleIdx="1" presStyleCnt="3" custScaleX="134463" custScaleY="132037" custLinFactNeighborX="45388" custLinFactNeighborY="-2323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C6451D1-70CA-409B-8F83-CFDCF27E7EA5}" type="pres">
      <dgm:prSet presAssocID="{A22448E8-75F6-4E3F-B05F-B117F254D8E0}" presName="spacerL" presStyleCnt="0"/>
      <dgm:spPr/>
    </dgm:pt>
    <dgm:pt modelId="{FCD77CBA-07EC-4664-AA9E-232E92D447B1}" type="pres">
      <dgm:prSet presAssocID="{A22448E8-75F6-4E3F-B05F-B117F254D8E0}" presName="sibTrans" presStyleLbl="sibTrans2D1" presStyleIdx="1" presStyleCnt="2" custLinFactX="-8901" custLinFactY="-79355" custLinFactNeighborX="-100000" custLinFactNeighborY="-100000"/>
      <dgm:spPr/>
      <dgm:t>
        <a:bodyPr/>
        <a:lstStyle/>
        <a:p>
          <a:endParaRPr lang="es-MX"/>
        </a:p>
      </dgm:t>
    </dgm:pt>
    <dgm:pt modelId="{BDFFC827-E96D-4696-A2EB-66FECD7B7C2F}" type="pres">
      <dgm:prSet presAssocID="{A22448E8-75F6-4E3F-B05F-B117F254D8E0}" presName="spacerR" presStyleCnt="0"/>
      <dgm:spPr/>
    </dgm:pt>
    <dgm:pt modelId="{B47CDA60-988A-4112-92F1-844522BCF603}" type="pres">
      <dgm:prSet presAssocID="{3758ADC3-7A5F-41B6-8275-147AEBE2D316}" presName="node" presStyleLbl="node1" presStyleIdx="2" presStyleCnt="3" custScaleX="140688" custScaleY="149804" custLinFactX="-16507" custLinFactY="-86081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8012262-1ECC-4822-A038-CB260FA582E3}" srcId="{DE1849BD-8F27-4A71-8611-EAD99418437F}" destId="{3758ADC3-7A5F-41B6-8275-147AEBE2D316}" srcOrd="2" destOrd="0" parTransId="{8D2FA168-EC1E-4EFC-B2CC-21288D4F2A6E}" sibTransId="{55B9C268-E7A5-4B8E-8F95-744797F7C6BA}"/>
    <dgm:cxn modelId="{011A6CFC-AA4C-43E5-A656-CE67FF0DBBBB}" srcId="{DE1849BD-8F27-4A71-8611-EAD99418437F}" destId="{B2C0C217-67FB-4D96-AAB6-4607DB095266}" srcOrd="0" destOrd="0" parTransId="{ECF11C2D-DDD3-41FC-81D8-2FA4544E4428}" sibTransId="{E739D2CC-162E-44AF-BC59-12729B50239F}"/>
    <dgm:cxn modelId="{2E357246-72B4-4E52-8D5B-71AB9D2D2822}" type="presOf" srcId="{A15BDBD3-6B65-4EB0-8C6A-82CAD44E333A}" destId="{20FA36F3-A75D-4314-89EA-720A280944FE}" srcOrd="0" destOrd="0" presId="urn:microsoft.com/office/officeart/2005/8/layout/equation1"/>
    <dgm:cxn modelId="{AF0A461D-4E01-4E34-8CCD-1007CD25F7AC}" type="presOf" srcId="{B2C0C217-67FB-4D96-AAB6-4607DB095266}" destId="{FC41CEF1-9B05-4161-9691-ACE6AA1F2058}" srcOrd="0" destOrd="0" presId="urn:microsoft.com/office/officeart/2005/8/layout/equation1"/>
    <dgm:cxn modelId="{94AD3E50-01B3-4118-B915-3D0B772D5FF1}" type="presOf" srcId="{A22448E8-75F6-4E3F-B05F-B117F254D8E0}" destId="{FCD77CBA-07EC-4664-AA9E-232E92D447B1}" srcOrd="0" destOrd="0" presId="urn:microsoft.com/office/officeart/2005/8/layout/equation1"/>
    <dgm:cxn modelId="{35B9733F-0769-40D3-B42F-1F81A6777612}" type="presOf" srcId="{DE1849BD-8F27-4A71-8611-EAD99418437F}" destId="{0AB57F26-89E1-469C-A755-C04D835FB63F}" srcOrd="0" destOrd="0" presId="urn:microsoft.com/office/officeart/2005/8/layout/equation1"/>
    <dgm:cxn modelId="{76503542-95C0-40C6-A334-F668FB196FE4}" srcId="{DE1849BD-8F27-4A71-8611-EAD99418437F}" destId="{A15BDBD3-6B65-4EB0-8C6A-82CAD44E333A}" srcOrd="1" destOrd="0" parTransId="{5206680F-F006-4582-9AE6-8B6B25FD6748}" sibTransId="{A22448E8-75F6-4E3F-B05F-B117F254D8E0}"/>
    <dgm:cxn modelId="{8603B093-1CDE-4EB4-B458-84AAE4FF23B9}" type="presOf" srcId="{3758ADC3-7A5F-41B6-8275-147AEBE2D316}" destId="{B47CDA60-988A-4112-92F1-844522BCF603}" srcOrd="0" destOrd="0" presId="urn:microsoft.com/office/officeart/2005/8/layout/equation1"/>
    <dgm:cxn modelId="{4EECEA18-F4D0-4A52-AFDE-C9D20954822E}" type="presOf" srcId="{E739D2CC-162E-44AF-BC59-12729B50239F}" destId="{A42343F1-ADF3-43D4-AB19-A15AEF095D74}" srcOrd="0" destOrd="0" presId="urn:microsoft.com/office/officeart/2005/8/layout/equation1"/>
    <dgm:cxn modelId="{0DB57351-D329-4C1B-9AE6-7E24EB9ECB24}" type="presParOf" srcId="{0AB57F26-89E1-469C-A755-C04D835FB63F}" destId="{FC41CEF1-9B05-4161-9691-ACE6AA1F2058}" srcOrd="0" destOrd="0" presId="urn:microsoft.com/office/officeart/2005/8/layout/equation1"/>
    <dgm:cxn modelId="{0A30D793-BE70-455A-864D-21904C284BB7}" type="presParOf" srcId="{0AB57F26-89E1-469C-A755-C04D835FB63F}" destId="{9D171D93-D7FE-4F65-846F-5AA360A21484}" srcOrd="1" destOrd="0" presId="urn:microsoft.com/office/officeart/2005/8/layout/equation1"/>
    <dgm:cxn modelId="{0B7B0467-680B-40FC-9000-1A217F1DBA4A}" type="presParOf" srcId="{0AB57F26-89E1-469C-A755-C04D835FB63F}" destId="{A42343F1-ADF3-43D4-AB19-A15AEF095D74}" srcOrd="2" destOrd="0" presId="urn:microsoft.com/office/officeart/2005/8/layout/equation1"/>
    <dgm:cxn modelId="{1A0FE89F-32DE-4369-A1DF-CEE4128990B8}" type="presParOf" srcId="{0AB57F26-89E1-469C-A755-C04D835FB63F}" destId="{9749C17C-126C-412E-B869-AFDEEA407026}" srcOrd="3" destOrd="0" presId="urn:microsoft.com/office/officeart/2005/8/layout/equation1"/>
    <dgm:cxn modelId="{83165F0F-84F5-42E0-BA49-207D6634A45D}" type="presParOf" srcId="{0AB57F26-89E1-469C-A755-C04D835FB63F}" destId="{20FA36F3-A75D-4314-89EA-720A280944FE}" srcOrd="4" destOrd="0" presId="urn:microsoft.com/office/officeart/2005/8/layout/equation1"/>
    <dgm:cxn modelId="{D5A62A2F-9C3A-47A7-8E3F-7486305DE5B5}" type="presParOf" srcId="{0AB57F26-89E1-469C-A755-C04D835FB63F}" destId="{CC6451D1-70CA-409B-8F83-CFDCF27E7EA5}" srcOrd="5" destOrd="0" presId="urn:microsoft.com/office/officeart/2005/8/layout/equation1"/>
    <dgm:cxn modelId="{B756002C-4F15-4B62-9355-60743359BD58}" type="presParOf" srcId="{0AB57F26-89E1-469C-A755-C04D835FB63F}" destId="{FCD77CBA-07EC-4664-AA9E-232E92D447B1}" srcOrd="6" destOrd="0" presId="urn:microsoft.com/office/officeart/2005/8/layout/equation1"/>
    <dgm:cxn modelId="{B663E9BF-32FB-4D0C-BB53-356207842727}" type="presParOf" srcId="{0AB57F26-89E1-469C-A755-C04D835FB63F}" destId="{BDFFC827-E96D-4696-A2EB-66FECD7B7C2F}" srcOrd="7" destOrd="0" presId="urn:microsoft.com/office/officeart/2005/8/layout/equation1"/>
    <dgm:cxn modelId="{7B699063-25F3-47F7-935B-FE90AFF99906}" type="presParOf" srcId="{0AB57F26-89E1-469C-A755-C04D835FB63F}" destId="{B47CDA60-988A-4112-92F1-844522BCF603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4A9516-7C5D-46F8-82B3-32DBF4F78ED8}" type="doc">
      <dgm:prSet loTypeId="urn:microsoft.com/office/officeart/2005/8/layout/arrow2" loCatId="process" qsTypeId="urn:microsoft.com/office/officeart/2005/8/quickstyle/3d2" qsCatId="3D" csTypeId="urn:microsoft.com/office/officeart/2005/8/colors/accent6_2" csCatId="accent6" phldr="1"/>
      <dgm:spPr/>
    </dgm:pt>
    <dgm:pt modelId="{1A2FB2DD-844E-426F-8C59-83B1D8B95541}">
      <dgm:prSet phldrT="[Texto]" custT="1"/>
      <dgm:spPr/>
      <dgm:t>
        <a:bodyPr/>
        <a:lstStyle/>
        <a:p>
          <a:r>
            <a:rPr lang="es-MX" sz="1500" dirty="0" smtClean="0"/>
            <a:t>2016</a:t>
          </a:r>
          <a:endParaRPr lang="es-MX" sz="1500" dirty="0"/>
        </a:p>
      </dgm:t>
    </dgm:pt>
    <dgm:pt modelId="{FC45C2C2-7221-459F-9A47-32961F488EFD}" type="parTrans" cxnId="{3177C88D-719C-4A0E-A34A-1997CD7313FA}">
      <dgm:prSet/>
      <dgm:spPr/>
      <dgm:t>
        <a:bodyPr/>
        <a:lstStyle/>
        <a:p>
          <a:endParaRPr lang="es-MX"/>
        </a:p>
      </dgm:t>
    </dgm:pt>
    <dgm:pt modelId="{D7A8C626-18EC-44B6-9BD3-A4FA64FCA192}" type="sibTrans" cxnId="{3177C88D-719C-4A0E-A34A-1997CD7313FA}">
      <dgm:prSet/>
      <dgm:spPr/>
      <dgm:t>
        <a:bodyPr/>
        <a:lstStyle/>
        <a:p>
          <a:endParaRPr lang="es-MX"/>
        </a:p>
      </dgm:t>
    </dgm:pt>
    <dgm:pt modelId="{B3D5843C-C281-4D78-A5D9-227D8FE318D5}">
      <dgm:prSet phldrT="[Texto]" custT="1"/>
      <dgm:spPr/>
      <dgm:t>
        <a:bodyPr/>
        <a:lstStyle/>
        <a:p>
          <a:r>
            <a:rPr lang="es-MX" sz="1700" dirty="0" smtClean="0"/>
            <a:t>2017</a:t>
          </a:r>
          <a:endParaRPr lang="es-MX" sz="1700" dirty="0"/>
        </a:p>
      </dgm:t>
    </dgm:pt>
    <dgm:pt modelId="{7A422E16-8EB6-40CD-B11E-D587EDF333D1}" type="parTrans" cxnId="{3748BF0F-0E1C-49E4-8EB1-98A42F19E5FD}">
      <dgm:prSet/>
      <dgm:spPr/>
      <dgm:t>
        <a:bodyPr/>
        <a:lstStyle/>
        <a:p>
          <a:endParaRPr lang="es-MX"/>
        </a:p>
      </dgm:t>
    </dgm:pt>
    <dgm:pt modelId="{EBAF8FBF-0506-4E65-AE32-94562EFA3C03}" type="sibTrans" cxnId="{3748BF0F-0E1C-49E4-8EB1-98A42F19E5FD}">
      <dgm:prSet/>
      <dgm:spPr/>
      <dgm:t>
        <a:bodyPr/>
        <a:lstStyle/>
        <a:p>
          <a:endParaRPr lang="es-MX"/>
        </a:p>
      </dgm:t>
    </dgm:pt>
    <dgm:pt modelId="{DC0BEA14-203D-485D-ADA0-51E217449284}">
      <dgm:prSet phldrT="[Texto]" custT="1"/>
      <dgm:spPr/>
      <dgm:t>
        <a:bodyPr/>
        <a:lstStyle/>
        <a:p>
          <a:r>
            <a:rPr lang="es-MX" sz="2000" dirty="0" smtClean="0"/>
            <a:t>2018</a:t>
          </a:r>
          <a:endParaRPr lang="es-MX" sz="2000" dirty="0"/>
        </a:p>
      </dgm:t>
    </dgm:pt>
    <dgm:pt modelId="{EEE8ECD4-7D6C-4FC6-8EC9-A5CA005E3151}" type="parTrans" cxnId="{B8FDBEBD-CD19-492A-B569-3F1B590818F7}">
      <dgm:prSet/>
      <dgm:spPr/>
      <dgm:t>
        <a:bodyPr/>
        <a:lstStyle/>
        <a:p>
          <a:endParaRPr lang="es-MX"/>
        </a:p>
      </dgm:t>
    </dgm:pt>
    <dgm:pt modelId="{1A0819CF-02EB-45ED-9080-323C8D8BDB55}" type="sibTrans" cxnId="{B8FDBEBD-CD19-492A-B569-3F1B590818F7}">
      <dgm:prSet/>
      <dgm:spPr/>
      <dgm:t>
        <a:bodyPr/>
        <a:lstStyle/>
        <a:p>
          <a:endParaRPr lang="es-MX"/>
        </a:p>
      </dgm:t>
    </dgm:pt>
    <dgm:pt modelId="{CED3C07B-8B43-4AAD-A2D1-265D1AACF48C}" type="pres">
      <dgm:prSet presAssocID="{D24A9516-7C5D-46F8-82B3-32DBF4F78ED8}" presName="arrowDiagram" presStyleCnt="0">
        <dgm:presLayoutVars>
          <dgm:chMax val="5"/>
          <dgm:dir/>
          <dgm:resizeHandles val="exact"/>
        </dgm:presLayoutVars>
      </dgm:prSet>
      <dgm:spPr/>
    </dgm:pt>
    <dgm:pt modelId="{A984BF7E-03B0-4682-BD37-FA16F0CEF89C}" type="pres">
      <dgm:prSet presAssocID="{D24A9516-7C5D-46F8-82B3-32DBF4F78ED8}" presName="arrow" presStyleLbl="bgShp" presStyleIdx="0" presStyleCnt="1"/>
      <dgm:spPr/>
    </dgm:pt>
    <dgm:pt modelId="{01F8D036-6F96-45EF-8E5B-D89C6CA85D7D}" type="pres">
      <dgm:prSet presAssocID="{D24A9516-7C5D-46F8-82B3-32DBF4F78ED8}" presName="arrowDiagram3" presStyleCnt="0"/>
      <dgm:spPr/>
    </dgm:pt>
    <dgm:pt modelId="{FEE2EEB4-0647-4AB6-880D-21814DD58F2B}" type="pres">
      <dgm:prSet presAssocID="{1A2FB2DD-844E-426F-8C59-83B1D8B95541}" presName="bullet3a" presStyleLbl="node1" presStyleIdx="0" presStyleCnt="3"/>
      <dgm:spPr/>
    </dgm:pt>
    <dgm:pt modelId="{7579FC9D-D262-4C91-A93D-7AA8ABE2C335}" type="pres">
      <dgm:prSet presAssocID="{1A2FB2DD-844E-426F-8C59-83B1D8B95541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B9F940-3A7C-4A94-A41B-A88A8C07BA95}" type="pres">
      <dgm:prSet presAssocID="{B3D5843C-C281-4D78-A5D9-227D8FE318D5}" presName="bullet3b" presStyleLbl="node1" presStyleIdx="1" presStyleCnt="3" custScaleX="110000" custScaleY="110000"/>
      <dgm:spPr/>
    </dgm:pt>
    <dgm:pt modelId="{49AA8659-32D0-4AED-989A-DE626DCF6A15}" type="pres">
      <dgm:prSet presAssocID="{B3D5843C-C281-4D78-A5D9-227D8FE318D5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6039DC4-2A50-4590-AF76-CFF010292A73}" type="pres">
      <dgm:prSet presAssocID="{DC0BEA14-203D-485D-ADA0-51E217449284}" presName="bullet3c" presStyleLbl="node1" presStyleIdx="2" presStyleCnt="3" custScaleX="121000" custScaleY="121000"/>
      <dgm:spPr/>
    </dgm:pt>
    <dgm:pt modelId="{AD61DF3C-2B80-4C4B-A4AC-386A1B3824A6}" type="pres">
      <dgm:prSet presAssocID="{DC0BEA14-203D-485D-ADA0-51E217449284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9A19100-71D5-49E4-BB72-894245488C40}" type="presOf" srcId="{B3D5843C-C281-4D78-A5D9-227D8FE318D5}" destId="{49AA8659-32D0-4AED-989A-DE626DCF6A15}" srcOrd="0" destOrd="0" presId="urn:microsoft.com/office/officeart/2005/8/layout/arrow2"/>
    <dgm:cxn modelId="{3748BF0F-0E1C-49E4-8EB1-98A42F19E5FD}" srcId="{D24A9516-7C5D-46F8-82B3-32DBF4F78ED8}" destId="{B3D5843C-C281-4D78-A5D9-227D8FE318D5}" srcOrd="1" destOrd="0" parTransId="{7A422E16-8EB6-40CD-B11E-D587EDF333D1}" sibTransId="{EBAF8FBF-0506-4E65-AE32-94562EFA3C03}"/>
    <dgm:cxn modelId="{B8FDBEBD-CD19-492A-B569-3F1B590818F7}" srcId="{D24A9516-7C5D-46F8-82B3-32DBF4F78ED8}" destId="{DC0BEA14-203D-485D-ADA0-51E217449284}" srcOrd="2" destOrd="0" parTransId="{EEE8ECD4-7D6C-4FC6-8EC9-A5CA005E3151}" sibTransId="{1A0819CF-02EB-45ED-9080-323C8D8BDB55}"/>
    <dgm:cxn modelId="{3177C88D-719C-4A0E-A34A-1997CD7313FA}" srcId="{D24A9516-7C5D-46F8-82B3-32DBF4F78ED8}" destId="{1A2FB2DD-844E-426F-8C59-83B1D8B95541}" srcOrd="0" destOrd="0" parTransId="{FC45C2C2-7221-459F-9A47-32961F488EFD}" sibTransId="{D7A8C626-18EC-44B6-9BD3-A4FA64FCA192}"/>
    <dgm:cxn modelId="{7F2C67E9-959B-4BB6-92D7-9C84906B0A33}" type="presOf" srcId="{1A2FB2DD-844E-426F-8C59-83B1D8B95541}" destId="{7579FC9D-D262-4C91-A93D-7AA8ABE2C335}" srcOrd="0" destOrd="0" presId="urn:microsoft.com/office/officeart/2005/8/layout/arrow2"/>
    <dgm:cxn modelId="{B2FC1D6E-8CA1-43B8-BB4E-10496074F342}" type="presOf" srcId="{D24A9516-7C5D-46F8-82B3-32DBF4F78ED8}" destId="{CED3C07B-8B43-4AAD-A2D1-265D1AACF48C}" srcOrd="0" destOrd="0" presId="urn:microsoft.com/office/officeart/2005/8/layout/arrow2"/>
    <dgm:cxn modelId="{B2B75C08-CB9C-4D5E-84CE-E97BDA667895}" type="presOf" srcId="{DC0BEA14-203D-485D-ADA0-51E217449284}" destId="{AD61DF3C-2B80-4C4B-A4AC-386A1B3824A6}" srcOrd="0" destOrd="0" presId="urn:microsoft.com/office/officeart/2005/8/layout/arrow2"/>
    <dgm:cxn modelId="{00034BEC-E3DF-4361-9B94-007AD3A53F4D}" type="presParOf" srcId="{CED3C07B-8B43-4AAD-A2D1-265D1AACF48C}" destId="{A984BF7E-03B0-4682-BD37-FA16F0CEF89C}" srcOrd="0" destOrd="0" presId="urn:microsoft.com/office/officeart/2005/8/layout/arrow2"/>
    <dgm:cxn modelId="{F72BCB7C-C844-48DF-A640-D90C83BE121B}" type="presParOf" srcId="{CED3C07B-8B43-4AAD-A2D1-265D1AACF48C}" destId="{01F8D036-6F96-45EF-8E5B-D89C6CA85D7D}" srcOrd="1" destOrd="0" presId="urn:microsoft.com/office/officeart/2005/8/layout/arrow2"/>
    <dgm:cxn modelId="{36482E06-5CBD-4CE8-ADFC-53DC1FEACC37}" type="presParOf" srcId="{01F8D036-6F96-45EF-8E5B-D89C6CA85D7D}" destId="{FEE2EEB4-0647-4AB6-880D-21814DD58F2B}" srcOrd="0" destOrd="0" presId="urn:microsoft.com/office/officeart/2005/8/layout/arrow2"/>
    <dgm:cxn modelId="{B7D711E1-37C4-418D-8AFF-F841B638EB8C}" type="presParOf" srcId="{01F8D036-6F96-45EF-8E5B-D89C6CA85D7D}" destId="{7579FC9D-D262-4C91-A93D-7AA8ABE2C335}" srcOrd="1" destOrd="0" presId="urn:microsoft.com/office/officeart/2005/8/layout/arrow2"/>
    <dgm:cxn modelId="{942A7CA2-3CC1-4D13-9B6A-B7A407A582BB}" type="presParOf" srcId="{01F8D036-6F96-45EF-8E5B-D89C6CA85D7D}" destId="{8AB9F940-3A7C-4A94-A41B-A88A8C07BA95}" srcOrd="2" destOrd="0" presId="urn:microsoft.com/office/officeart/2005/8/layout/arrow2"/>
    <dgm:cxn modelId="{145EC445-D489-49CE-9079-1B3D431FF94D}" type="presParOf" srcId="{01F8D036-6F96-45EF-8E5B-D89C6CA85D7D}" destId="{49AA8659-32D0-4AED-989A-DE626DCF6A15}" srcOrd="3" destOrd="0" presId="urn:microsoft.com/office/officeart/2005/8/layout/arrow2"/>
    <dgm:cxn modelId="{28A6D149-AC2E-466A-926B-A4F0758631B7}" type="presParOf" srcId="{01F8D036-6F96-45EF-8E5B-D89C6CA85D7D}" destId="{26039DC4-2A50-4590-AF76-CFF010292A73}" srcOrd="4" destOrd="0" presId="urn:microsoft.com/office/officeart/2005/8/layout/arrow2"/>
    <dgm:cxn modelId="{3FCACD0E-4312-4268-B60D-90E4D0F3F8D5}" type="presParOf" srcId="{01F8D036-6F96-45EF-8E5B-D89C6CA85D7D}" destId="{AD61DF3C-2B80-4C4B-A4AC-386A1B3824A6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888090-8C8D-447A-927C-793D6EF76557}" type="doc">
      <dgm:prSet loTypeId="urn:microsoft.com/office/officeart/2005/8/layout/arrow5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8A660401-C57A-499D-8FED-EB70A9DFEB1F}">
      <dgm:prSet phldrT="[Texto]" custT="1"/>
      <dgm:spPr/>
      <dgm:t>
        <a:bodyPr/>
        <a:lstStyle/>
        <a:p>
          <a:r>
            <a:rPr lang="es-MX" sz="600" b="1" dirty="0" smtClean="0"/>
            <a:t>Desayunos Escolares </a:t>
          </a:r>
        </a:p>
        <a:p>
          <a:r>
            <a:rPr lang="es-MX" sz="600" dirty="0" smtClean="0"/>
            <a:t>+</a:t>
          </a:r>
        </a:p>
        <a:p>
          <a:endParaRPr lang="es-MX" sz="600" dirty="0" smtClean="0"/>
        </a:p>
      </dgm:t>
    </dgm:pt>
    <dgm:pt modelId="{5D265768-AE01-4B78-818E-9C0AAAD0F9F5}" type="parTrans" cxnId="{143F3416-5A0E-4A21-B176-1638119B98C0}">
      <dgm:prSet/>
      <dgm:spPr/>
      <dgm:t>
        <a:bodyPr/>
        <a:lstStyle/>
        <a:p>
          <a:endParaRPr lang="es-MX"/>
        </a:p>
      </dgm:t>
    </dgm:pt>
    <dgm:pt modelId="{6EB22074-DEDF-4B73-8FAD-EEF6EC4F7CFE}" type="sibTrans" cxnId="{143F3416-5A0E-4A21-B176-1638119B98C0}">
      <dgm:prSet/>
      <dgm:spPr/>
      <dgm:t>
        <a:bodyPr/>
        <a:lstStyle/>
        <a:p>
          <a:endParaRPr lang="es-MX"/>
        </a:p>
      </dgm:t>
    </dgm:pt>
    <dgm:pt modelId="{89981A00-666A-444A-8BB0-8D82A8F7116A}">
      <dgm:prSet phldrT="[Texto]" phldr="1"/>
      <dgm:spPr/>
      <dgm:t>
        <a:bodyPr/>
        <a:lstStyle/>
        <a:p>
          <a:endParaRPr lang="es-MX" dirty="0"/>
        </a:p>
      </dgm:t>
    </dgm:pt>
    <dgm:pt modelId="{318EC716-A3D1-4C60-89B3-1E71C164B7E6}" type="parTrans" cxnId="{160D42FC-58C8-4768-9521-CB154B2E5F67}">
      <dgm:prSet/>
      <dgm:spPr/>
      <dgm:t>
        <a:bodyPr/>
        <a:lstStyle/>
        <a:p>
          <a:endParaRPr lang="es-MX"/>
        </a:p>
      </dgm:t>
    </dgm:pt>
    <dgm:pt modelId="{9C145342-AA4F-4291-BAE7-8DFF02813236}" type="sibTrans" cxnId="{160D42FC-58C8-4768-9521-CB154B2E5F67}">
      <dgm:prSet/>
      <dgm:spPr/>
      <dgm:t>
        <a:bodyPr/>
        <a:lstStyle/>
        <a:p>
          <a:endParaRPr lang="es-MX"/>
        </a:p>
      </dgm:t>
    </dgm:pt>
    <dgm:pt modelId="{286645C5-C73B-491F-8734-7461228E372A}">
      <dgm:prSet/>
      <dgm:spPr/>
      <dgm:t>
        <a:bodyPr/>
        <a:lstStyle/>
        <a:p>
          <a:endParaRPr lang="es-MX"/>
        </a:p>
      </dgm:t>
    </dgm:pt>
    <dgm:pt modelId="{0E7796FF-D28A-4A1C-A4F4-056D0FBC1E0D}" type="parTrans" cxnId="{24E2675D-A772-49D4-B6F0-BF4B66BD018A}">
      <dgm:prSet/>
      <dgm:spPr/>
      <dgm:t>
        <a:bodyPr/>
        <a:lstStyle/>
        <a:p>
          <a:endParaRPr lang="es-MX"/>
        </a:p>
      </dgm:t>
    </dgm:pt>
    <dgm:pt modelId="{642EDC48-A9B9-4CDA-810C-9CC6644CD0E8}" type="sibTrans" cxnId="{24E2675D-A772-49D4-B6F0-BF4B66BD018A}">
      <dgm:prSet/>
      <dgm:spPr/>
      <dgm:t>
        <a:bodyPr/>
        <a:lstStyle/>
        <a:p>
          <a:endParaRPr lang="es-MX"/>
        </a:p>
      </dgm:t>
    </dgm:pt>
    <dgm:pt modelId="{FD482DE3-0311-489A-8741-D5C10C9743BA}" type="pres">
      <dgm:prSet presAssocID="{AC888090-8C8D-447A-927C-793D6EF7655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9203B46-CB3D-4957-A09E-3D90A3E0E9D6}" type="pres">
      <dgm:prSet presAssocID="{8A660401-C57A-499D-8FED-EB70A9DFEB1F}" presName="arrow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9F88649-ABF2-42F6-B572-A1FEDAE330C1}" type="pres">
      <dgm:prSet presAssocID="{286645C5-C73B-491F-8734-7461228E372A}" presName="arrow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CCB905B-7163-443C-923C-43329E5F260D}" type="pres">
      <dgm:prSet presAssocID="{89981A00-666A-444A-8BB0-8D82A8F7116A}" presName="arrow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50068CB-DDCF-475E-A473-3CAE302BAA93}" type="presOf" srcId="{286645C5-C73B-491F-8734-7461228E372A}" destId="{D9F88649-ABF2-42F6-B572-A1FEDAE330C1}" srcOrd="0" destOrd="0" presId="urn:microsoft.com/office/officeart/2005/8/layout/arrow5"/>
    <dgm:cxn modelId="{31A84CD9-026E-4FF7-A3DC-65DC84ADF969}" type="presOf" srcId="{89981A00-666A-444A-8BB0-8D82A8F7116A}" destId="{BCCB905B-7163-443C-923C-43329E5F260D}" srcOrd="0" destOrd="0" presId="urn:microsoft.com/office/officeart/2005/8/layout/arrow5"/>
    <dgm:cxn modelId="{160D42FC-58C8-4768-9521-CB154B2E5F67}" srcId="{AC888090-8C8D-447A-927C-793D6EF76557}" destId="{89981A00-666A-444A-8BB0-8D82A8F7116A}" srcOrd="2" destOrd="0" parTransId="{318EC716-A3D1-4C60-89B3-1E71C164B7E6}" sibTransId="{9C145342-AA4F-4291-BAE7-8DFF02813236}"/>
    <dgm:cxn modelId="{F7264CEF-01C4-4A95-95AC-71BE30F1C808}" type="presOf" srcId="{8A660401-C57A-499D-8FED-EB70A9DFEB1F}" destId="{E9203B46-CB3D-4957-A09E-3D90A3E0E9D6}" srcOrd="0" destOrd="0" presId="urn:microsoft.com/office/officeart/2005/8/layout/arrow5"/>
    <dgm:cxn modelId="{A521ADCA-EBF6-4BE5-BB56-596ADF3B2EF9}" type="presOf" srcId="{AC888090-8C8D-447A-927C-793D6EF76557}" destId="{FD482DE3-0311-489A-8741-D5C10C9743BA}" srcOrd="0" destOrd="0" presId="urn:microsoft.com/office/officeart/2005/8/layout/arrow5"/>
    <dgm:cxn modelId="{143F3416-5A0E-4A21-B176-1638119B98C0}" srcId="{AC888090-8C8D-447A-927C-793D6EF76557}" destId="{8A660401-C57A-499D-8FED-EB70A9DFEB1F}" srcOrd="0" destOrd="0" parTransId="{5D265768-AE01-4B78-818E-9C0AAAD0F9F5}" sibTransId="{6EB22074-DEDF-4B73-8FAD-EEF6EC4F7CFE}"/>
    <dgm:cxn modelId="{24E2675D-A772-49D4-B6F0-BF4B66BD018A}" srcId="{AC888090-8C8D-447A-927C-793D6EF76557}" destId="{286645C5-C73B-491F-8734-7461228E372A}" srcOrd="1" destOrd="0" parTransId="{0E7796FF-D28A-4A1C-A4F4-056D0FBC1E0D}" sibTransId="{642EDC48-A9B9-4CDA-810C-9CC6644CD0E8}"/>
    <dgm:cxn modelId="{D11F1731-3B75-4184-AFE0-9D789CD6E81A}" type="presParOf" srcId="{FD482DE3-0311-489A-8741-D5C10C9743BA}" destId="{E9203B46-CB3D-4957-A09E-3D90A3E0E9D6}" srcOrd="0" destOrd="0" presId="urn:microsoft.com/office/officeart/2005/8/layout/arrow5"/>
    <dgm:cxn modelId="{FA2F5530-E14F-4397-A31D-9814DF47D3D9}" type="presParOf" srcId="{FD482DE3-0311-489A-8741-D5C10C9743BA}" destId="{D9F88649-ABF2-42F6-B572-A1FEDAE330C1}" srcOrd="1" destOrd="0" presId="urn:microsoft.com/office/officeart/2005/8/layout/arrow5"/>
    <dgm:cxn modelId="{C3E9CECC-C220-4086-AC6C-F522A5517AFD}" type="presParOf" srcId="{FD482DE3-0311-489A-8741-D5C10C9743BA}" destId="{BCCB905B-7163-443C-923C-43329E5F260D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1C4F30-5649-409F-A0C0-9ED22371747C}" type="doc">
      <dgm:prSet loTypeId="urn:microsoft.com/office/officeart/2005/8/layout/radial3" loCatId="cycle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es-MX"/>
        </a:p>
      </dgm:t>
    </dgm:pt>
    <dgm:pt modelId="{B19818B7-55B1-4D85-B52E-4E77C5A8B39D}">
      <dgm:prSet phldrT="[Texto]" custT="1"/>
      <dgm:spPr/>
      <dgm:t>
        <a:bodyPr/>
        <a:lstStyle/>
        <a:p>
          <a:endParaRPr lang="es-MX" sz="2700" dirty="0" smtClean="0"/>
        </a:p>
        <a:p>
          <a:endParaRPr lang="es-MX" sz="2700" dirty="0" smtClean="0"/>
        </a:p>
        <a:p>
          <a:endParaRPr lang="es-MX" sz="2700" dirty="0" smtClean="0"/>
        </a:p>
        <a:p>
          <a:r>
            <a:rPr lang="es-MX" sz="2700" dirty="0" smtClean="0"/>
            <a:t>Programa de Desarrollo Comunitario</a:t>
          </a:r>
        </a:p>
        <a:p>
          <a:r>
            <a:rPr lang="es-MX" sz="2700" b="1" dirty="0" smtClean="0"/>
            <a:t>“Comunidad DIFerente”</a:t>
          </a:r>
        </a:p>
        <a:p>
          <a:endParaRPr lang="es-MX" sz="2700" dirty="0" smtClean="0"/>
        </a:p>
        <a:p>
          <a:endParaRPr lang="es-MX" sz="2700" b="1" dirty="0" smtClean="0">
            <a:effectLst/>
          </a:endParaRPr>
        </a:p>
        <a:p>
          <a:endParaRPr lang="es-MX" sz="2700" b="1" dirty="0">
            <a:effectLst/>
          </a:endParaRPr>
        </a:p>
      </dgm:t>
    </dgm:pt>
    <dgm:pt modelId="{199647C7-DA54-48B1-9E54-DD2431DDB4F1}" type="parTrans" cxnId="{A32AB873-CE0D-436A-B96E-B8296A0D5758}">
      <dgm:prSet/>
      <dgm:spPr/>
      <dgm:t>
        <a:bodyPr/>
        <a:lstStyle/>
        <a:p>
          <a:endParaRPr lang="es-MX"/>
        </a:p>
      </dgm:t>
    </dgm:pt>
    <dgm:pt modelId="{D540F744-2CB9-47C4-AE06-133F85A302F4}" type="sibTrans" cxnId="{A32AB873-CE0D-436A-B96E-B8296A0D5758}">
      <dgm:prSet/>
      <dgm:spPr/>
      <dgm:t>
        <a:bodyPr/>
        <a:lstStyle/>
        <a:p>
          <a:endParaRPr lang="es-MX"/>
        </a:p>
      </dgm:t>
    </dgm:pt>
    <dgm:pt modelId="{52648528-FF98-4A51-AD48-DB6001FE0891}">
      <dgm:prSet/>
      <dgm:spPr/>
      <dgm:t>
        <a:bodyPr/>
        <a:lstStyle/>
        <a:p>
          <a:r>
            <a:rPr lang="es-MX" dirty="0" smtClean="0"/>
            <a:t>Impulso a la Lactancia Materna</a:t>
          </a:r>
          <a:endParaRPr lang="es-MX" dirty="0"/>
        </a:p>
      </dgm:t>
    </dgm:pt>
    <dgm:pt modelId="{EFE56B09-8789-443F-BE09-E179DAFA4661}" type="parTrans" cxnId="{F56EDEDB-7771-47E0-A848-A9B165E11B62}">
      <dgm:prSet/>
      <dgm:spPr/>
      <dgm:t>
        <a:bodyPr/>
        <a:lstStyle/>
        <a:p>
          <a:endParaRPr lang="es-MX"/>
        </a:p>
      </dgm:t>
    </dgm:pt>
    <dgm:pt modelId="{49E29B40-9FCD-4E88-987F-20F22989E459}" type="sibTrans" cxnId="{F56EDEDB-7771-47E0-A848-A9B165E11B62}">
      <dgm:prSet/>
      <dgm:spPr/>
      <dgm:t>
        <a:bodyPr/>
        <a:lstStyle/>
        <a:p>
          <a:endParaRPr lang="es-MX"/>
        </a:p>
      </dgm:t>
    </dgm:pt>
    <dgm:pt modelId="{C5F0497B-A4E8-4A0A-B1D9-862550A724DA}">
      <dgm:prSet phldrT="[Texto]"/>
      <dgm:spPr/>
      <dgm:t>
        <a:bodyPr/>
        <a:lstStyle/>
        <a:p>
          <a:r>
            <a:rPr lang="es-MX" b="1" dirty="0" smtClean="0"/>
            <a:t>Proyectos productivos</a:t>
          </a:r>
          <a:endParaRPr lang="es-MX" b="1" dirty="0"/>
        </a:p>
      </dgm:t>
    </dgm:pt>
    <dgm:pt modelId="{8C398C97-618D-4C84-A9A6-A3FC2CFC0D47}" type="sibTrans" cxnId="{1F21F956-65DE-4F84-BD5A-2C2A0E219F74}">
      <dgm:prSet/>
      <dgm:spPr/>
      <dgm:t>
        <a:bodyPr/>
        <a:lstStyle/>
        <a:p>
          <a:endParaRPr lang="es-MX"/>
        </a:p>
      </dgm:t>
    </dgm:pt>
    <dgm:pt modelId="{0C2B9192-961B-4CBE-BDE9-37F07120C71E}" type="parTrans" cxnId="{1F21F956-65DE-4F84-BD5A-2C2A0E219F74}">
      <dgm:prSet/>
      <dgm:spPr/>
      <dgm:t>
        <a:bodyPr/>
        <a:lstStyle/>
        <a:p>
          <a:endParaRPr lang="es-MX"/>
        </a:p>
      </dgm:t>
    </dgm:pt>
    <dgm:pt modelId="{8F185E8C-8C79-4C8E-89B1-52D61795874A}">
      <dgm:prSet/>
      <dgm:spPr/>
      <dgm:t>
        <a:bodyPr/>
        <a:lstStyle/>
        <a:p>
          <a:r>
            <a:rPr lang="es-MX" dirty="0" smtClean="0"/>
            <a:t>Orientación alimentaria a grupos de desarrollo</a:t>
          </a:r>
          <a:endParaRPr lang="es-MX" dirty="0"/>
        </a:p>
      </dgm:t>
    </dgm:pt>
    <dgm:pt modelId="{7407A68D-9C3A-48C5-9C95-61AEF6C7E800}" type="parTrans" cxnId="{C9A96A52-84C2-4B5C-A1A9-3374FA4E0DFB}">
      <dgm:prSet/>
      <dgm:spPr/>
      <dgm:t>
        <a:bodyPr/>
        <a:lstStyle/>
        <a:p>
          <a:endParaRPr lang="es-MX"/>
        </a:p>
      </dgm:t>
    </dgm:pt>
    <dgm:pt modelId="{131648B0-7F70-4B3B-A5CD-93F8169E3F31}" type="sibTrans" cxnId="{C9A96A52-84C2-4B5C-A1A9-3374FA4E0DFB}">
      <dgm:prSet/>
      <dgm:spPr/>
      <dgm:t>
        <a:bodyPr/>
        <a:lstStyle/>
        <a:p>
          <a:endParaRPr lang="es-MX"/>
        </a:p>
      </dgm:t>
    </dgm:pt>
    <dgm:pt modelId="{6CF51987-632F-4752-859E-44D2F089FE5C}" type="pres">
      <dgm:prSet presAssocID="{811C4F30-5649-409F-A0C0-9ED22371747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FFFDB1FD-6E36-4022-8204-C037347C46EC}" type="pres">
      <dgm:prSet presAssocID="{811C4F30-5649-409F-A0C0-9ED22371747C}" presName="radial" presStyleCnt="0">
        <dgm:presLayoutVars>
          <dgm:animLvl val="ctr"/>
        </dgm:presLayoutVars>
      </dgm:prSet>
      <dgm:spPr/>
      <dgm:t>
        <a:bodyPr/>
        <a:lstStyle/>
        <a:p>
          <a:endParaRPr lang="es-MX"/>
        </a:p>
      </dgm:t>
    </dgm:pt>
    <dgm:pt modelId="{1DA78B80-7A7C-4D81-9994-57A554461E75}" type="pres">
      <dgm:prSet presAssocID="{B19818B7-55B1-4D85-B52E-4E77C5A8B39D}" presName="centerShape" presStyleLbl="vennNode1" presStyleIdx="0" presStyleCnt="4"/>
      <dgm:spPr/>
      <dgm:t>
        <a:bodyPr/>
        <a:lstStyle/>
        <a:p>
          <a:endParaRPr lang="es-MX"/>
        </a:p>
      </dgm:t>
    </dgm:pt>
    <dgm:pt modelId="{EC544C12-9AE5-41BB-9796-6AAA91517A11}" type="pres">
      <dgm:prSet presAssocID="{C5F0497B-A4E8-4A0A-B1D9-862550A724DA}" presName="node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516E534-3164-48FA-8226-8AF4958625D3}" type="pres">
      <dgm:prSet presAssocID="{52648528-FF98-4A51-AD48-DB6001FE0891}" presName="node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796ED9F-781B-450D-A14C-137D1ED73439}" type="pres">
      <dgm:prSet presAssocID="{8F185E8C-8C79-4C8E-89B1-52D61795874A}" presName="node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56EDEDB-7771-47E0-A848-A9B165E11B62}" srcId="{B19818B7-55B1-4D85-B52E-4E77C5A8B39D}" destId="{52648528-FF98-4A51-AD48-DB6001FE0891}" srcOrd="1" destOrd="0" parTransId="{EFE56B09-8789-443F-BE09-E179DAFA4661}" sibTransId="{49E29B40-9FCD-4E88-987F-20F22989E459}"/>
    <dgm:cxn modelId="{709895C7-305A-4167-8AF0-924676406E74}" type="presOf" srcId="{B19818B7-55B1-4D85-B52E-4E77C5A8B39D}" destId="{1DA78B80-7A7C-4D81-9994-57A554461E75}" srcOrd="0" destOrd="0" presId="urn:microsoft.com/office/officeart/2005/8/layout/radial3"/>
    <dgm:cxn modelId="{514395C1-A793-4084-86E8-56096FB7276F}" type="presOf" srcId="{C5F0497B-A4E8-4A0A-B1D9-862550A724DA}" destId="{EC544C12-9AE5-41BB-9796-6AAA91517A11}" srcOrd="0" destOrd="0" presId="urn:microsoft.com/office/officeart/2005/8/layout/radial3"/>
    <dgm:cxn modelId="{99ADA462-07CB-48B5-B28A-26CF288A02A0}" type="presOf" srcId="{811C4F30-5649-409F-A0C0-9ED22371747C}" destId="{6CF51987-632F-4752-859E-44D2F089FE5C}" srcOrd="0" destOrd="0" presId="urn:microsoft.com/office/officeart/2005/8/layout/radial3"/>
    <dgm:cxn modelId="{E81FBF90-B660-4395-95B2-B30AE8F29834}" type="presOf" srcId="{52648528-FF98-4A51-AD48-DB6001FE0891}" destId="{1516E534-3164-48FA-8226-8AF4958625D3}" srcOrd="0" destOrd="0" presId="urn:microsoft.com/office/officeart/2005/8/layout/radial3"/>
    <dgm:cxn modelId="{C9A96A52-84C2-4B5C-A1A9-3374FA4E0DFB}" srcId="{B19818B7-55B1-4D85-B52E-4E77C5A8B39D}" destId="{8F185E8C-8C79-4C8E-89B1-52D61795874A}" srcOrd="2" destOrd="0" parTransId="{7407A68D-9C3A-48C5-9C95-61AEF6C7E800}" sibTransId="{131648B0-7F70-4B3B-A5CD-93F8169E3F31}"/>
    <dgm:cxn modelId="{A32AB873-CE0D-436A-B96E-B8296A0D5758}" srcId="{811C4F30-5649-409F-A0C0-9ED22371747C}" destId="{B19818B7-55B1-4D85-B52E-4E77C5A8B39D}" srcOrd="0" destOrd="0" parTransId="{199647C7-DA54-48B1-9E54-DD2431DDB4F1}" sibTransId="{D540F744-2CB9-47C4-AE06-133F85A302F4}"/>
    <dgm:cxn modelId="{4DC8F9F0-6DCA-479F-8670-DBE8D0F075CC}" type="presOf" srcId="{8F185E8C-8C79-4C8E-89B1-52D61795874A}" destId="{C796ED9F-781B-450D-A14C-137D1ED73439}" srcOrd="0" destOrd="0" presId="urn:microsoft.com/office/officeart/2005/8/layout/radial3"/>
    <dgm:cxn modelId="{1F21F956-65DE-4F84-BD5A-2C2A0E219F74}" srcId="{B19818B7-55B1-4D85-B52E-4E77C5A8B39D}" destId="{C5F0497B-A4E8-4A0A-B1D9-862550A724DA}" srcOrd="0" destOrd="0" parTransId="{0C2B9192-961B-4CBE-BDE9-37F07120C71E}" sibTransId="{8C398C97-618D-4C84-A9A6-A3FC2CFC0D47}"/>
    <dgm:cxn modelId="{F43D3B77-83F2-4BE9-B9A2-374A58D4CDA1}" type="presParOf" srcId="{6CF51987-632F-4752-859E-44D2F089FE5C}" destId="{FFFDB1FD-6E36-4022-8204-C037347C46EC}" srcOrd="0" destOrd="0" presId="urn:microsoft.com/office/officeart/2005/8/layout/radial3"/>
    <dgm:cxn modelId="{7A6BE69B-61C4-4A61-9750-389CDEC2B8CD}" type="presParOf" srcId="{FFFDB1FD-6E36-4022-8204-C037347C46EC}" destId="{1DA78B80-7A7C-4D81-9994-57A554461E75}" srcOrd="0" destOrd="0" presId="urn:microsoft.com/office/officeart/2005/8/layout/radial3"/>
    <dgm:cxn modelId="{DB21432C-24A9-47AE-B75E-1F9B27F7B24A}" type="presParOf" srcId="{FFFDB1FD-6E36-4022-8204-C037347C46EC}" destId="{EC544C12-9AE5-41BB-9796-6AAA91517A11}" srcOrd="1" destOrd="0" presId="urn:microsoft.com/office/officeart/2005/8/layout/radial3"/>
    <dgm:cxn modelId="{E0A17515-AB26-40BD-824B-85465C55DA77}" type="presParOf" srcId="{FFFDB1FD-6E36-4022-8204-C037347C46EC}" destId="{1516E534-3164-48FA-8226-8AF4958625D3}" srcOrd="2" destOrd="0" presId="urn:microsoft.com/office/officeart/2005/8/layout/radial3"/>
    <dgm:cxn modelId="{02CBC788-0185-4320-B31F-1B5E76A05B54}" type="presParOf" srcId="{FFFDB1FD-6E36-4022-8204-C037347C46EC}" destId="{C796ED9F-781B-450D-A14C-137D1ED73439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03B46-CB3D-4957-A09E-3D90A3E0E9D6}">
      <dsp:nvSpPr>
        <dsp:cNvPr id="0" name=""/>
        <dsp:cNvSpPr/>
      </dsp:nvSpPr>
      <dsp:spPr>
        <a:xfrm>
          <a:off x="972529" y="404"/>
          <a:ext cx="935260" cy="935260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672" tIns="42672" rIns="42672" bIns="42672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00" b="1" kern="1200" dirty="0" smtClean="0"/>
            <a:t>Desayunos Escolares 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00" kern="1200" dirty="0" smtClean="0"/>
            <a:t>+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00" kern="1200" dirty="0" smtClean="0"/>
        </a:p>
      </dsp:txBody>
      <dsp:txXfrm>
        <a:off x="1206344" y="404"/>
        <a:ext cx="467630" cy="771590"/>
      </dsp:txXfrm>
    </dsp:sp>
    <dsp:sp modelId="{D9F88649-ABF2-42F6-B572-A1FEDAE330C1}">
      <dsp:nvSpPr>
        <dsp:cNvPr id="0" name=""/>
        <dsp:cNvSpPr/>
      </dsp:nvSpPr>
      <dsp:spPr>
        <a:xfrm rot="7200000">
          <a:off x="1513009" y="936543"/>
          <a:ext cx="935260" cy="935260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/>
        </a:p>
      </dsp:txBody>
      <dsp:txXfrm rot="-5400000">
        <a:off x="1665715" y="1211276"/>
        <a:ext cx="771590" cy="467630"/>
      </dsp:txXfrm>
    </dsp:sp>
    <dsp:sp modelId="{BCCB905B-7163-443C-923C-43329E5F260D}">
      <dsp:nvSpPr>
        <dsp:cNvPr id="0" name=""/>
        <dsp:cNvSpPr/>
      </dsp:nvSpPr>
      <dsp:spPr>
        <a:xfrm rot="14400000">
          <a:off x="432050" y="936543"/>
          <a:ext cx="935260" cy="935260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/>
        </a:p>
      </dsp:txBody>
      <dsp:txXfrm rot="5400000">
        <a:off x="443014" y="1211276"/>
        <a:ext cx="771590" cy="4676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E4C97-F398-4E3E-A6AF-26603930F470}" type="datetimeFigureOut">
              <a:rPr lang="es-MX" smtClean="0"/>
              <a:pPr/>
              <a:t>29/10/2018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FB6D0-5775-46A8-88FE-F10D911C6D9D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0318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Desde</a:t>
            </a:r>
            <a:r>
              <a:rPr lang="es-MX" baseline="0" dirty="0" smtClean="0"/>
              <a:t> la Dirección de Desarrollo Comunitario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FB6D0-5775-46A8-88FE-F10D911C6D9D}" type="slidenum">
              <a:rPr lang="es-MX" smtClean="0"/>
              <a:pPr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9995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El programa Desayunos Escolares,</a:t>
            </a:r>
            <a:r>
              <a:rPr lang="es-MX" baseline="0" dirty="0" smtClean="0"/>
              <a:t> en el estado de Quintana Roo se implementa en sus dos modalidades “Fríos” y “Calientes”.</a:t>
            </a:r>
          </a:p>
          <a:p>
            <a:r>
              <a:rPr lang="es-MX" baseline="0" dirty="0" smtClean="0"/>
              <a:t>Desde la selección de insumos para integrar las dotaciones se asegura el cumplimiento de los Criterios de Calidad Nutricia.</a:t>
            </a:r>
          </a:p>
          <a:p>
            <a:r>
              <a:rPr lang="es-MX" baseline="0" dirty="0" smtClean="0"/>
              <a:t>A través del Subprograma de Infraestructura, Rehabilitación y/o Equipamiento de Espacios Alimentarios dignificamos los desayunadores donde diariamente las niñas y niños reciben alimentos.</a:t>
            </a:r>
          </a:p>
          <a:p>
            <a:r>
              <a:rPr lang="es-MX" dirty="0" smtClean="0"/>
              <a:t>DIF</a:t>
            </a:r>
            <a:r>
              <a:rPr lang="es-MX" baseline="0" dirty="0" smtClean="0"/>
              <a:t> Quintana Roo está comprometido con la profesionalización de las acciones y el fortalecimiento de los programas a través de la certificación en estándares de competencia como el EC0334, EC0076 y el EC0217.</a:t>
            </a:r>
          </a:p>
          <a:p>
            <a:r>
              <a:rPr lang="es-MX" baseline="0" dirty="0" smtClean="0"/>
              <a:t>Las vinculaciones con otras instituciones como la Secretaría de Educación y la Universidad Intercultural Maya de Quintana Roo (UIMQROO) nos permiten diversificar las acciones y ampliar la cobertura de atención.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FB6D0-5775-46A8-88FE-F10D911C6D9D}" type="slidenum">
              <a:rPr lang="es-MX" smtClean="0"/>
              <a:pPr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4489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Dentro</a:t>
            </a:r>
            <a:r>
              <a:rPr lang="es-MX" baseline="0" dirty="0" smtClean="0"/>
              <a:t> de los avances más importantes, se encuentran la transición a leche descremada sabor natural y la aceptación en todos los municipios del estado.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FB6D0-5775-46A8-88FE-F10D911C6D9D}" type="slidenum">
              <a:rPr lang="es-MX" smtClean="0"/>
              <a:pPr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7538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Fortalecimiento de los espacios alimentarios a través del Subprograma de Infraestructura, Rehabilitación  y/o Equipamiento de Espacios Alimentarios (SIREEA).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FB6D0-5775-46A8-88FE-F10D911C6D9D}" type="slidenum">
              <a:rPr lang="es-MX" smtClean="0"/>
              <a:pPr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424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Fortalecimiento de los espacios alimentarios a través del Subprograma de Infraestructura, Rehabilitación  y/o Equipamiento de Espacios Alimentarios (SIREEA).</a:t>
            </a:r>
          </a:p>
          <a:p>
            <a:endParaRPr lang="es-MX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MX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FB6D0-5775-46A8-88FE-F10D911C6D9D}" type="slidenum">
              <a:rPr lang="es-MX" smtClean="0"/>
              <a:pPr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1881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E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FB6D0-5775-46A8-88FE-F10D911C6D9D}" type="slidenum">
              <a:rPr lang="es-MX" smtClean="0"/>
              <a:pPr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9616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C21E-485B-48B6-B02A-F92F63DE8236}" type="datetimeFigureOut">
              <a:rPr lang="es-MX" smtClean="0"/>
              <a:pPr/>
              <a:t>29/10/2018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E689-BC45-4B12-A3FC-E3A81E14A83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C21E-485B-48B6-B02A-F92F63DE8236}" type="datetimeFigureOut">
              <a:rPr lang="es-MX" smtClean="0"/>
              <a:pPr/>
              <a:t>29/10/2018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E689-BC45-4B12-A3FC-E3A81E14A83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C21E-485B-48B6-B02A-F92F63DE8236}" type="datetimeFigureOut">
              <a:rPr lang="es-MX" smtClean="0"/>
              <a:pPr/>
              <a:t>29/10/2018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E689-BC45-4B12-A3FC-E3A81E14A83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C21E-485B-48B6-B02A-F92F63DE8236}" type="datetimeFigureOut">
              <a:rPr lang="es-MX" smtClean="0"/>
              <a:pPr/>
              <a:t>29/10/2018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E689-BC45-4B12-A3FC-E3A81E14A83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C21E-485B-48B6-B02A-F92F63DE8236}" type="datetimeFigureOut">
              <a:rPr lang="es-MX" smtClean="0"/>
              <a:pPr/>
              <a:t>29/10/2018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E689-BC45-4B12-A3FC-E3A81E14A83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C21E-485B-48B6-B02A-F92F63DE8236}" type="datetimeFigureOut">
              <a:rPr lang="es-MX" smtClean="0"/>
              <a:pPr/>
              <a:t>29/10/2018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E689-BC45-4B12-A3FC-E3A81E14A83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C21E-485B-48B6-B02A-F92F63DE8236}" type="datetimeFigureOut">
              <a:rPr lang="es-MX" smtClean="0"/>
              <a:pPr/>
              <a:t>29/10/2018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E689-BC45-4B12-A3FC-E3A81E14A83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C21E-485B-48B6-B02A-F92F63DE8236}" type="datetimeFigureOut">
              <a:rPr lang="es-MX" smtClean="0"/>
              <a:pPr/>
              <a:t>29/10/2018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E689-BC45-4B12-A3FC-E3A81E14A83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C21E-485B-48B6-B02A-F92F63DE8236}" type="datetimeFigureOut">
              <a:rPr lang="es-MX" smtClean="0"/>
              <a:pPr/>
              <a:t>29/10/2018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E689-BC45-4B12-A3FC-E3A81E14A83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C21E-485B-48B6-B02A-F92F63DE8236}" type="datetimeFigureOut">
              <a:rPr lang="es-MX" smtClean="0"/>
              <a:pPr/>
              <a:t>29/10/2018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E689-BC45-4B12-A3FC-E3A81E14A83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C21E-485B-48B6-B02A-F92F63DE8236}" type="datetimeFigureOut">
              <a:rPr lang="es-MX" smtClean="0"/>
              <a:pPr/>
              <a:t>29/10/2018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E689-BC45-4B12-A3FC-E3A81E14A83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1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0C21E-485B-48B6-B02A-F92F63DE8236}" type="datetimeFigureOut">
              <a:rPr lang="es-MX" smtClean="0"/>
              <a:pPr/>
              <a:t>29/10/2018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2E689-BC45-4B12-A3FC-E3A81E14A83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12.jpeg"/><Relationship Id="rId4" Type="http://schemas.openxmlformats.org/officeDocument/2006/relationships/chart" Target="../charts/chart1.xml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8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7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7.jpe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4.jpe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7.jpeg"/><Relationship Id="rId7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44.jpeg"/><Relationship Id="rId9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7.jpeg"/><Relationship Id="rId7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44.jpeg"/><Relationship Id="rId9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80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4.jpeg"/><Relationship Id="rId7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5" Type="http://schemas.openxmlformats.org/officeDocument/2006/relationships/image" Target="../media/image44.jpeg"/><Relationship Id="rId10" Type="http://schemas.openxmlformats.org/officeDocument/2006/relationships/image" Target="../media/image89.jpeg"/><Relationship Id="rId4" Type="http://schemas.openxmlformats.org/officeDocument/2006/relationships/image" Target="../media/image7.jpeg"/><Relationship Id="rId9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jpeg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gif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microsoft.com/office/2007/relationships/hdphoto" Target="../media/hdphoto3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pic>
        <p:nvPicPr>
          <p:cNvPr id="1028" name="Picture 4" descr="C:\Users\LENOVO\Pictures\LOGOS NUEVOS\LOGO GOB EDO QRO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1475656" cy="1303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LENOVO\Pictures\LOGOS NUEVOS\img2016 qroo.jpg"/>
          <p:cNvPicPr>
            <a:picLocks noChangeAspect="1" noChangeArrowheads="1"/>
          </p:cNvPicPr>
          <p:nvPr/>
        </p:nvPicPr>
        <p:blipFill>
          <a:blip r:embed="rId4" cstate="print"/>
          <a:srcRect l="24517" r="19208" b="18597"/>
          <a:stretch>
            <a:fillRect/>
          </a:stretch>
        </p:blipFill>
        <p:spPr bwMode="auto">
          <a:xfrm>
            <a:off x="7596336" y="0"/>
            <a:ext cx="1403648" cy="1337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10 Subtítulo"/>
          <p:cNvSpPr>
            <a:spLocks noGrp="1"/>
          </p:cNvSpPr>
          <p:nvPr>
            <p:ph type="subTitle" idx="1"/>
          </p:nvPr>
        </p:nvSpPr>
        <p:spPr>
          <a:xfrm>
            <a:off x="0" y="5805264"/>
            <a:ext cx="7992888" cy="720080"/>
          </a:xfrm>
        </p:spPr>
        <p:txBody>
          <a:bodyPr>
            <a:normAutofit fontScale="92500" lnSpcReduction="20000"/>
          </a:bodyPr>
          <a:lstStyle/>
          <a:p>
            <a:r>
              <a:rPr lang="es-MX" sz="2000" dirty="0" smtClean="0"/>
              <a:t>        </a:t>
            </a:r>
          </a:p>
          <a:p>
            <a:r>
              <a:rPr lang="es-MX" sz="2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diaUPC" pitchFamily="34" charset="-34"/>
                <a:ea typeface="+mj-ea"/>
                <a:cs typeface="CordiaUPC" pitchFamily="34" charset="-34"/>
              </a:rPr>
              <a:t>            Puerto Morelos, Quintana Roo, Octubre 2018</a:t>
            </a:r>
          </a:p>
        </p:txBody>
      </p:sp>
      <p:pic>
        <p:nvPicPr>
          <p:cNvPr id="7" name="6 Imagen" descr="logodi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2780928"/>
            <a:ext cx="2160240" cy="2046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6" name="AutoShape 4" descr="Resultado de imagen para dif nacional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4" name="11 Subtítulo"/>
          <p:cNvSpPr txBox="1">
            <a:spLocks/>
          </p:cNvSpPr>
          <p:nvPr/>
        </p:nvSpPr>
        <p:spPr>
          <a:xfrm>
            <a:off x="1187624" y="4941168"/>
            <a:ext cx="640080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FreesiaUPC" pitchFamily="34" charset="-34"/>
              </a:rPr>
              <a:t>María Elba Elizabeth Carranza Aguirre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FreesiaUPC" pitchFamily="34" charset="-34"/>
              </a:rPr>
              <a:t>Directora General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FreesiaUPC" pitchFamily="34" charset="-34"/>
            </a:endParaRPr>
          </a:p>
        </p:txBody>
      </p:sp>
      <p:sp>
        <p:nvSpPr>
          <p:cNvPr id="15" name="10 Título"/>
          <p:cNvSpPr txBox="1">
            <a:spLocks/>
          </p:cNvSpPr>
          <p:nvPr/>
        </p:nvSpPr>
        <p:spPr>
          <a:xfrm>
            <a:off x="611560" y="2060848"/>
            <a:ext cx="7772400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0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FreesiaUPC" pitchFamily="34" charset="-34"/>
              </a:rPr>
              <a:t>“</a:t>
            </a:r>
            <a:r>
              <a:rPr kumimoji="0" lang="es-MX" sz="3000" b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FreesiaUPC" pitchFamily="34" charset="-34"/>
              </a:rPr>
              <a:t>ACCIONES QUE TRANSFORMAN”</a:t>
            </a:r>
            <a:endParaRPr kumimoji="0" lang="es-MX" sz="30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FreesiaUPC" pitchFamily="34" charset="-34"/>
            </a:endParaRPr>
          </a:p>
        </p:txBody>
      </p:sp>
      <p:sp>
        <p:nvSpPr>
          <p:cNvPr id="17" name="9 Título"/>
          <p:cNvSpPr>
            <a:spLocks noGrp="1"/>
          </p:cNvSpPr>
          <p:nvPr>
            <p:ph type="ctrTitle"/>
          </p:nvPr>
        </p:nvSpPr>
        <p:spPr>
          <a:xfrm>
            <a:off x="0" y="260648"/>
            <a:ext cx="8856984" cy="1470025"/>
          </a:xfrm>
        </p:spPr>
        <p:txBody>
          <a:bodyPr>
            <a:normAutofit/>
          </a:bodyPr>
          <a:lstStyle/>
          <a:p>
            <a:r>
              <a:rPr lang="es-MX" sz="2200" b="1" dirty="0" smtClean="0">
                <a:latin typeface="CordiaUPC" pitchFamily="34" charset="-34"/>
                <a:cs typeface="CordiaUPC" pitchFamily="34" charset="-34"/>
              </a:rPr>
              <a:t>XVIII ENCUENTRO NACIONAL DE ALIMENTACIÓN </a:t>
            </a:r>
            <a:br>
              <a:rPr lang="es-MX" sz="2200" b="1" dirty="0" smtClean="0">
                <a:latin typeface="CordiaUPC" pitchFamily="34" charset="-34"/>
                <a:cs typeface="CordiaUPC" pitchFamily="34" charset="-34"/>
              </a:rPr>
            </a:br>
            <a:r>
              <a:rPr lang="es-MX" sz="2200" b="1" dirty="0" smtClean="0">
                <a:latin typeface="CordiaUPC" pitchFamily="34" charset="-34"/>
                <a:cs typeface="CordiaUPC" pitchFamily="34" charset="-34"/>
              </a:rPr>
              <a:t>Y DESARROLLO COMUNITARIO</a:t>
            </a:r>
            <a:br>
              <a:rPr lang="es-MX" sz="2200" b="1" dirty="0" smtClean="0">
                <a:latin typeface="CordiaUPC" pitchFamily="34" charset="-34"/>
                <a:cs typeface="CordiaUPC" pitchFamily="34" charset="-34"/>
              </a:rPr>
            </a:br>
            <a:r>
              <a:rPr lang="es-MX" sz="2200" b="1" dirty="0" smtClean="0">
                <a:latin typeface="CordiaUPC" pitchFamily="34" charset="-34"/>
                <a:cs typeface="CordiaUPC" pitchFamily="34" charset="-34"/>
              </a:rPr>
              <a:t>“AVANCES Y DESAFÍOS”</a:t>
            </a:r>
            <a:endParaRPr lang="es-MX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500" b="1" dirty="0" smtClean="0"/>
              <a:t>FORTALECIMIENTO DE ESPACIOS ALIMENTARIOS </a:t>
            </a:r>
            <a:br>
              <a:rPr lang="es-MX" sz="2500" b="1" dirty="0" smtClean="0"/>
            </a:br>
            <a:r>
              <a:rPr lang="es-MX" sz="2500" b="1" dirty="0" smtClean="0"/>
              <a:t>(SIREEA)</a:t>
            </a:r>
            <a:endParaRPr lang="es-MX" sz="2500" dirty="0"/>
          </a:p>
        </p:txBody>
      </p:sp>
      <p:sp>
        <p:nvSpPr>
          <p:cNvPr id="15" name="14 Marcador de contenido"/>
          <p:cNvSpPr>
            <a:spLocks noGrp="1"/>
          </p:cNvSpPr>
          <p:nvPr>
            <p:ph sz="half" idx="1"/>
          </p:nvPr>
        </p:nvSpPr>
        <p:spPr>
          <a:xfrm>
            <a:off x="4572000" y="1484784"/>
            <a:ext cx="4032448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MX" sz="2200" dirty="0" smtClean="0"/>
              <a:t>	</a:t>
            </a:r>
            <a:r>
              <a:rPr lang="es-MX" sz="2400" dirty="0" smtClean="0"/>
              <a:t>Mejoramos las condiciones de 56 espacios alimentarios a través de la inversión de $1, 740, 169. 01 en equipamiento, a fin de mantener espacios dignos para la preparación y consumo de alimentos en 7 municipios, beneficiando a 6, 534 niñas y niños del estado durante el periodo 2016 a 2018.</a:t>
            </a:r>
          </a:p>
          <a:p>
            <a:pPr>
              <a:buNone/>
            </a:pPr>
            <a:endParaRPr lang="es-MX" dirty="0"/>
          </a:p>
        </p:txBody>
      </p:sp>
      <p:pic>
        <p:nvPicPr>
          <p:cNvPr id="11" name="11 Marcador de contenido" descr="Dn993QZVsAA3geP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95536" y="1844824"/>
            <a:ext cx="4176464" cy="3502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7 Imagen" descr="logodi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1143000"/>
          </a:xfrm>
        </p:spPr>
        <p:txBody>
          <a:bodyPr>
            <a:normAutofit/>
          </a:bodyPr>
          <a:lstStyle/>
          <a:p>
            <a:r>
              <a:rPr lang="es-MX" sz="2500" b="1" dirty="0" smtClean="0"/>
              <a:t>FORTALECIMIENTO DE ESPACIOS ALIMENTARIOS </a:t>
            </a:r>
            <a:br>
              <a:rPr lang="es-MX" sz="2500" b="1" dirty="0" smtClean="0"/>
            </a:br>
            <a:r>
              <a:rPr lang="es-MX" sz="2500" b="1" dirty="0" smtClean="0"/>
              <a:t>(SIREEA)</a:t>
            </a:r>
            <a:endParaRPr lang="es-MX" sz="2500" dirty="0"/>
          </a:p>
        </p:txBody>
      </p:sp>
      <p:graphicFrame>
        <p:nvGraphicFramePr>
          <p:cNvPr id="18" name="20 Marcador de contenido"/>
          <p:cNvGraphicFramePr>
            <a:graphicFrameLocks/>
          </p:cNvGraphicFramePr>
          <p:nvPr/>
        </p:nvGraphicFramePr>
        <p:xfrm>
          <a:off x="3347864" y="1772816"/>
          <a:ext cx="482453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11 Marcador de contenido" descr="Dn993QZVsAA3geP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2915816" y="1556792"/>
            <a:ext cx="2546203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8 Marcador de pie de página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DIRECCIÓN DE DESARROLLO COMUNITARIO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380312" y="2852936"/>
            <a:ext cx="151216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b="1" dirty="0" smtClean="0"/>
              <a:t>$ 584,259.98</a:t>
            </a:r>
            <a:endParaRPr lang="es-MX" sz="1900" dirty="0"/>
          </a:p>
        </p:txBody>
      </p:sp>
      <p:pic>
        <p:nvPicPr>
          <p:cNvPr id="9" name="8 Imagen" descr="logodi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LENOVO\Desktop\respaldo pc jaime\jaime descom\escritorio\100PHOTO\SAM_32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924944"/>
            <a:ext cx="2376264" cy="1717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 descr="C:\Users\LENOVO\Desktop\respaldo pc jaime\jaime descom\escritorio\100PHOTO\SAM_325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725144"/>
            <a:ext cx="2376264" cy="1633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C:\Users\LENOVO\Desktop\respaldo pc jaime\jaime descom\escritorio\100PHOTO\SAM_329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1196752"/>
            <a:ext cx="2376264" cy="1631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z="2500" b="1" dirty="0" smtClean="0"/>
              <a:t>VINCULACIÓN</a:t>
            </a:r>
            <a:endParaRPr lang="es-MX" sz="2500" dirty="0"/>
          </a:p>
        </p:txBody>
      </p:sp>
      <p:sp>
        <p:nvSpPr>
          <p:cNvPr id="13" name="1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8 Marcador de pie de página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DIRECCIÓN DE DESARROLLO COMUNITARIO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6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500" b="1" dirty="0" smtClean="0"/>
              <a:t>ACCIONES EN COORDINACIÓN CON LA UIMQROO</a:t>
            </a:r>
            <a:endParaRPr lang="es-MX" sz="2500" dirty="0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172272" cy="452596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s-MX" sz="2000" dirty="0" smtClean="0"/>
              <a:t>	</a:t>
            </a:r>
            <a:r>
              <a:rPr lang="es-MX" sz="2100" dirty="0" smtClean="0"/>
              <a:t>Como resultado de la vinculación con la Universidad Intercultural Maya de Quintana Roo (UIMQROO), se puso en marcha el proyecto </a:t>
            </a:r>
            <a:r>
              <a:rPr lang="es-MX" sz="2100" b="1" dirty="0" smtClean="0"/>
              <a:t>“</a:t>
            </a:r>
            <a:r>
              <a:rPr lang="es-MX" sz="2100" b="1" dirty="0" err="1" smtClean="0"/>
              <a:t>Ki´íikil</a:t>
            </a:r>
            <a:r>
              <a:rPr lang="es-MX" sz="2100" b="1" dirty="0" smtClean="0"/>
              <a:t> </a:t>
            </a:r>
            <a:r>
              <a:rPr lang="es-MX" sz="2100" b="1" dirty="0" err="1" smtClean="0"/>
              <a:t>janal</a:t>
            </a:r>
            <a:r>
              <a:rPr lang="es-MX" sz="2100" b="1" dirty="0" smtClean="0"/>
              <a:t>” </a:t>
            </a:r>
            <a:r>
              <a:rPr lang="es-MX" sz="2100" dirty="0" smtClean="0"/>
              <a:t>con la apertura de un comedor escolar universitario que exalta la cultura alimentaria de la localidad.</a:t>
            </a:r>
          </a:p>
          <a:p>
            <a:pPr algn="just">
              <a:buNone/>
            </a:pPr>
            <a:r>
              <a:rPr lang="es-MX" sz="2100" dirty="0" smtClean="0"/>
              <a:t>	Se implementaron becas de alimentos para estudiantes de bajos recursos provenientes de diferentes localidades del estado.</a:t>
            </a:r>
            <a:endParaRPr lang="es-MX" sz="2100" dirty="0"/>
          </a:p>
        </p:txBody>
      </p:sp>
      <p:sp>
        <p:nvSpPr>
          <p:cNvPr id="12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8370" name="Picture 2" descr="C:\Users\LENOVO\Pictures\DIF 16_22 VINCULACIÓN 2017\UIMQROO_Reuniones Vinculación\Comedor casa de salud\20170525_134733.jpg"/>
          <p:cNvPicPr>
            <a:picLocks noChangeAspect="1" noChangeArrowheads="1"/>
          </p:cNvPicPr>
          <p:nvPr/>
        </p:nvPicPr>
        <p:blipFill>
          <a:blip r:embed="rId3" cstate="print"/>
          <a:srcRect t="7318" b="8524"/>
          <a:stretch>
            <a:fillRect/>
          </a:stretch>
        </p:blipFill>
        <p:spPr bwMode="auto">
          <a:xfrm>
            <a:off x="5292080" y="1412776"/>
            <a:ext cx="2507691" cy="2369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Imagen" descr="logodi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LENOVO\Pictures\DIF 16_22 VINCULACIÓN 2017\UIMQROO_Reuniones Vinculación\Comedor casa de salud\20170525_13473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76056" y="3933056"/>
            <a:ext cx="3096344" cy="174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500" b="1" dirty="0" smtClean="0"/>
              <a:t>ACCIONES EN COORDINACIÓN CON UIMQROO</a:t>
            </a:r>
            <a:endParaRPr lang="es-MX" sz="2500" dirty="0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251520" y="1484784"/>
            <a:ext cx="4258816" cy="452596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s-MX" sz="2200" dirty="0" smtClean="0"/>
              <a:t>	En retribución a la sociedad, los estudiantes de la Lic. en Salud Comunitaria, becarios de alimentos del proyecto </a:t>
            </a:r>
            <a:r>
              <a:rPr lang="es-MX" sz="2200" b="1" dirty="0" smtClean="0"/>
              <a:t>“</a:t>
            </a:r>
            <a:r>
              <a:rPr lang="es-MX" sz="2200" b="1" dirty="0" err="1" smtClean="0"/>
              <a:t>Ki´íikil</a:t>
            </a:r>
            <a:r>
              <a:rPr lang="es-MX" sz="2200" b="1" dirty="0" smtClean="0"/>
              <a:t> </a:t>
            </a:r>
            <a:r>
              <a:rPr lang="es-MX" sz="2200" b="1" dirty="0" err="1" smtClean="0"/>
              <a:t>janal</a:t>
            </a:r>
            <a:r>
              <a:rPr lang="es-MX" sz="2200" b="1" dirty="0" smtClean="0"/>
              <a:t>”</a:t>
            </a:r>
            <a:r>
              <a:rPr lang="es-MX" sz="2200" dirty="0" smtClean="0"/>
              <a:t> , implementaron acciones de orientación alimentaria en 6 jardines de niños de la zona maya en el marco del programa Desayunos Escolares “calientes”, promoviendo la adopción de hábitos saludables desde temprana edad.</a:t>
            </a:r>
            <a:endParaRPr lang="es-MX" sz="2200" dirty="0"/>
          </a:p>
        </p:txBody>
      </p:sp>
      <p:sp>
        <p:nvSpPr>
          <p:cNvPr id="12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12 Marcador de contenido" descr="H:\Nueva carpeta\20180122_093439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04048" y="1556792"/>
            <a:ext cx="2880320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Imagen" descr="logodi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12 Marcador de contenido" descr="H:\Nueva carpeta\20180122_093439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04048" y="3573016"/>
            <a:ext cx="2880320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500" b="1" dirty="0" smtClean="0"/>
              <a:t>ACCIONES EN COORDINACIÓN CON UIMQROO</a:t>
            </a:r>
            <a:endParaRPr lang="es-MX" sz="2500" dirty="0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s-MX" sz="2600" dirty="0" smtClean="0"/>
              <a:t>	</a:t>
            </a:r>
            <a:r>
              <a:rPr lang="es-MX" sz="2500" dirty="0" smtClean="0"/>
              <a:t>Se implementaron talleres  de intervención educativa desde una perspectiva intercultural: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v"/>
            </a:pPr>
            <a:r>
              <a:rPr lang="es-MX" sz="2300" dirty="0" smtClean="0"/>
              <a:t>Consumo de agua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v"/>
            </a:pPr>
            <a:r>
              <a:rPr lang="es-MX" sz="2300" dirty="0" smtClean="0"/>
              <a:t>Consumo de verduras y frutas de la región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v"/>
            </a:pPr>
            <a:r>
              <a:rPr lang="es-MX" sz="2300" dirty="0" smtClean="0"/>
              <a:t>Higiene personal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v"/>
            </a:pPr>
            <a:r>
              <a:rPr lang="es-MX" sz="2300" dirty="0" smtClean="0"/>
              <a:t>Activación física</a:t>
            </a:r>
          </a:p>
          <a:p>
            <a:pPr>
              <a:buNone/>
            </a:pPr>
            <a:endParaRPr lang="es-MX" sz="2300" dirty="0"/>
          </a:p>
        </p:txBody>
      </p:sp>
      <p:sp>
        <p:nvSpPr>
          <p:cNvPr id="12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14 Imagen" descr="H:\Nueva carpeta\IMG-20180124-WA00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81128"/>
            <a:ext cx="2736304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16 Imagen" descr="H:\Nueva carpeta\IMG-20180124-WA00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24744"/>
            <a:ext cx="259228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22 Imagen" descr="H:\Nueva carpeta\IMG-20180124-WA00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2936"/>
            <a:ext cx="2592288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10 Imagen" descr="logodi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500" b="1" dirty="0" smtClean="0"/>
              <a:t>COORDINACIÓN DIF – SEQ </a:t>
            </a:r>
            <a:br>
              <a:rPr lang="es-MX" sz="2500" b="1" dirty="0" smtClean="0"/>
            </a:br>
            <a:r>
              <a:rPr lang="es-MX" sz="2500" b="1" dirty="0" smtClean="0"/>
              <a:t>EN ESCUELAS DE TIEMPO COMPLETO</a:t>
            </a:r>
            <a:endParaRPr lang="es-MX" sz="2500" dirty="0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107504" y="1556792"/>
            <a:ext cx="4172272" cy="452596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s-MX" sz="2000" dirty="0" smtClean="0"/>
              <a:t>	</a:t>
            </a:r>
            <a:r>
              <a:rPr lang="es-MX" sz="2100" dirty="0" smtClean="0"/>
              <a:t>Como resultado de la vinculación con la Secretaría de Educación en el estado (SEQ) y en el marco de los programas Desayunos Escolares y Escuelas de Tiempo Completo se puso en marcha el taller </a:t>
            </a:r>
            <a:r>
              <a:rPr lang="es-MX" sz="2100" b="1" i="1" dirty="0" smtClean="0"/>
              <a:t>“Manejo higiénico y preparación de alimentos” </a:t>
            </a:r>
            <a:r>
              <a:rPr lang="es-MX" sz="2100" dirty="0" smtClean="0"/>
              <a:t>basados en el estándar de competencia EC0334 “Preparación de alimentos para la población sujeta de asistencia social”.</a:t>
            </a:r>
          </a:p>
          <a:p>
            <a:pPr>
              <a:buNone/>
            </a:pPr>
            <a:r>
              <a:rPr lang="es-MX" sz="2100" dirty="0" smtClean="0"/>
              <a:t>	</a:t>
            </a:r>
            <a:endParaRPr lang="es-MX" sz="2100" dirty="0"/>
          </a:p>
        </p:txBody>
      </p:sp>
      <p:sp>
        <p:nvSpPr>
          <p:cNvPr id="12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8370" name="Picture 2" descr="C:\Users\LENOVO\Pictures\DIF 16_22 VINCULACIÓN 2017\UIMQROO_Reuniones Vinculación\Comedor casa de salud\20170525_134733.jpg"/>
          <p:cNvPicPr>
            <a:picLocks noChangeAspect="1" noChangeArrowheads="1"/>
          </p:cNvPicPr>
          <p:nvPr/>
        </p:nvPicPr>
        <p:blipFill>
          <a:blip r:embed="rId3" cstate="print"/>
          <a:srcRect t="29110"/>
          <a:stretch>
            <a:fillRect/>
          </a:stretch>
        </p:blipFill>
        <p:spPr bwMode="auto">
          <a:xfrm>
            <a:off x="4716016" y="1556792"/>
            <a:ext cx="3384376" cy="1886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Imagen" descr="logodi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LENOVO\Pictures\DIF 16_22 VINCULACIÓN 2017\UIMQROO_Reuniones Vinculación\Comedor casa de salud\20170525_134733.jpg"/>
          <p:cNvPicPr>
            <a:picLocks noChangeAspect="1" noChangeArrowheads="1"/>
          </p:cNvPicPr>
          <p:nvPr/>
        </p:nvPicPr>
        <p:blipFill>
          <a:blip r:embed="rId5" cstate="print"/>
          <a:srcRect b="14527"/>
          <a:stretch>
            <a:fillRect/>
          </a:stretch>
        </p:blipFill>
        <p:spPr bwMode="auto">
          <a:xfrm>
            <a:off x="4716016" y="3573016"/>
            <a:ext cx="3384376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500" b="1" dirty="0" smtClean="0"/>
              <a:t>COORDINACIÓN DIF – SEQ </a:t>
            </a:r>
            <a:br>
              <a:rPr lang="es-MX" sz="2500" b="1" dirty="0" smtClean="0"/>
            </a:br>
            <a:r>
              <a:rPr lang="es-MX" sz="2500" b="1" dirty="0" smtClean="0"/>
              <a:t>EN ESCUELAS DE TIEMPO COMPLETO</a:t>
            </a:r>
            <a:endParaRPr lang="es-MX" sz="2500" dirty="0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MX" dirty="0" smtClean="0"/>
              <a:t>Avances (1° etapa):</a:t>
            </a:r>
          </a:p>
          <a:p>
            <a:pPr>
              <a:buFont typeface="Wingdings" pitchFamily="2" charset="2"/>
              <a:buChar char="v"/>
            </a:pPr>
            <a:r>
              <a:rPr lang="es-MX" sz="2600" dirty="0" smtClean="0"/>
              <a:t>12 talleres en 11 municipios del estado </a:t>
            </a:r>
          </a:p>
          <a:p>
            <a:pPr>
              <a:buFont typeface="Wingdings" pitchFamily="2" charset="2"/>
              <a:buChar char="v"/>
            </a:pPr>
            <a:r>
              <a:rPr lang="es-MX" sz="2600" dirty="0" smtClean="0"/>
              <a:t>140 escuelas con servicio de alimentación</a:t>
            </a:r>
          </a:p>
          <a:p>
            <a:pPr>
              <a:buFont typeface="Wingdings" pitchFamily="2" charset="2"/>
              <a:buChar char="v"/>
            </a:pPr>
            <a:r>
              <a:rPr lang="es-MX" sz="2600" dirty="0" smtClean="0"/>
              <a:t>280 Coordinadores de alimentos, auxiliares de cocina, manejadoras de alimentos y directores. </a:t>
            </a:r>
            <a:endParaRPr lang="es-MX" sz="2600" dirty="0"/>
          </a:p>
        </p:txBody>
      </p:sp>
      <p:sp>
        <p:nvSpPr>
          <p:cNvPr id="13" name="8 Marcador de pie de página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DIRECCIÓN DE DESARROLLO COMUNITARIO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44" name="AutoShape 4" descr="Resultado de imagen para secretaria de educacion quintana ro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1446" name="AutoShape 6" descr="Resultado de imagen para secretaria de educacion quintana ro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pSp>
        <p:nvGrpSpPr>
          <p:cNvPr id="20" name="19 Grupo"/>
          <p:cNvGrpSpPr/>
          <p:nvPr/>
        </p:nvGrpSpPr>
        <p:grpSpPr>
          <a:xfrm>
            <a:off x="827584" y="1484784"/>
            <a:ext cx="2880320" cy="1872208"/>
            <a:chOff x="0" y="1772816"/>
            <a:chExt cx="4572001" cy="3456384"/>
          </a:xfrm>
        </p:grpSpPr>
        <p:graphicFrame>
          <p:nvGraphicFramePr>
            <p:cNvPr id="18" name="17 Diagrama"/>
            <p:cNvGraphicFramePr/>
            <p:nvPr/>
          </p:nvGraphicFramePr>
          <p:xfrm>
            <a:off x="0" y="1772816"/>
            <a:ext cx="4572001" cy="34563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19" name="18 Grupo"/>
            <p:cNvGrpSpPr/>
            <p:nvPr/>
          </p:nvGrpSpPr>
          <p:grpSpPr>
            <a:xfrm>
              <a:off x="679876" y="2564904"/>
              <a:ext cx="3160711" cy="2300225"/>
              <a:chOff x="679876" y="2564904"/>
              <a:chExt cx="3160711" cy="2300225"/>
            </a:xfrm>
          </p:grpSpPr>
          <p:pic>
            <p:nvPicPr>
              <p:cNvPr id="61449" name="Picture 9" descr="C:\Users\LENOVO\Pictures\LOGOS NUEVOS\DIF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19836535">
                <a:off x="679876" y="3977727"/>
                <a:ext cx="1053777" cy="88740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61448" name="Picture 8" descr="Resultado de imagen para secretaria de educacion quintana roo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41579" t="24570" b="22511"/>
              <a:stretch>
                <a:fillRect/>
              </a:stretch>
            </p:blipFill>
            <p:spPr bwMode="auto">
              <a:xfrm rot="1693267">
                <a:off x="2824765" y="4008004"/>
                <a:ext cx="1015822" cy="78418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61442" name="Picture 2" descr="Resultado de imagen para escuelas de tiempo completo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t="16200" r="37901" b="21701"/>
              <a:stretch>
                <a:fillRect/>
              </a:stretch>
            </p:blipFill>
            <p:spPr bwMode="auto">
              <a:xfrm>
                <a:off x="1907704" y="2564904"/>
                <a:ext cx="720080" cy="72008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pic>
        <p:nvPicPr>
          <p:cNvPr id="61450" name="Picture 10" descr="C:\Users\LENOVO\Desktop\FOTOS COMISION 2018 Julia\fotos capacitacion Dif-Etc\20181004_105438_Burst01.jpg"/>
          <p:cNvPicPr>
            <a:picLocks noChangeAspect="1" noChangeArrowheads="1"/>
          </p:cNvPicPr>
          <p:nvPr/>
        </p:nvPicPr>
        <p:blipFill>
          <a:blip r:embed="rId11" cstate="print"/>
          <a:srcRect t="14096"/>
          <a:stretch>
            <a:fillRect/>
          </a:stretch>
        </p:blipFill>
        <p:spPr bwMode="auto">
          <a:xfrm>
            <a:off x="467544" y="3501008"/>
            <a:ext cx="3904001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16 Imagen" descr="logodif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500" b="1" dirty="0" smtClean="0"/>
              <a:t>COORDINACIÓN DIF – SEQ </a:t>
            </a:r>
            <a:br>
              <a:rPr lang="es-MX" sz="2500" b="1" dirty="0" smtClean="0"/>
            </a:br>
            <a:r>
              <a:rPr lang="es-MX" sz="2500" b="1" dirty="0" smtClean="0"/>
              <a:t>EN ESCUELAS DE TIEMPO COMPLETO</a:t>
            </a:r>
            <a:endParaRPr lang="es-MX" sz="2500" dirty="0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es-MX" sz="2900" dirty="0" smtClean="0"/>
              <a:t>Desafíos</a:t>
            </a:r>
            <a:r>
              <a:rPr lang="es-MX" sz="2900" dirty="0" smtClean="0">
                <a:solidFill>
                  <a:srgbClr val="FF0000"/>
                </a:solidFill>
              </a:rPr>
              <a:t> </a:t>
            </a:r>
            <a:r>
              <a:rPr lang="es-MX" sz="2900" dirty="0" smtClean="0"/>
              <a:t>(2° Etapa):</a:t>
            </a:r>
          </a:p>
          <a:p>
            <a:pPr algn="just">
              <a:buFont typeface="Wingdings" pitchFamily="2" charset="2"/>
              <a:buChar char="v"/>
            </a:pPr>
            <a:r>
              <a:rPr lang="es-MX" sz="2900" dirty="0" smtClean="0"/>
              <a:t>Coordinar acciones en el seguimiento de los programas alimentarios</a:t>
            </a:r>
          </a:p>
          <a:p>
            <a:pPr algn="just">
              <a:buFont typeface="Wingdings" pitchFamily="2" charset="2"/>
              <a:buChar char="v"/>
            </a:pPr>
            <a:endParaRPr lang="es-MX" sz="2900" dirty="0" smtClean="0"/>
          </a:p>
          <a:p>
            <a:pPr algn="just">
              <a:buFont typeface="Wingdings" pitchFamily="2" charset="2"/>
              <a:buChar char="v"/>
            </a:pPr>
            <a:r>
              <a:rPr lang="es-MX" sz="2900" dirty="0" smtClean="0"/>
              <a:t>Unificar criterios de calidad nutricia</a:t>
            </a:r>
          </a:p>
          <a:p>
            <a:pPr algn="just">
              <a:buFont typeface="Wingdings" pitchFamily="2" charset="2"/>
              <a:buChar char="v"/>
            </a:pPr>
            <a:endParaRPr lang="es-MX" sz="2900" dirty="0" smtClean="0"/>
          </a:p>
          <a:p>
            <a:pPr algn="just">
              <a:buFont typeface="Wingdings" pitchFamily="2" charset="2"/>
              <a:buChar char="v"/>
            </a:pPr>
            <a:r>
              <a:rPr lang="es-MX" sz="2900" dirty="0" smtClean="0"/>
              <a:t>Firma de convenio</a:t>
            </a:r>
          </a:p>
          <a:p>
            <a:pPr algn="just">
              <a:buFont typeface="Wingdings" pitchFamily="2" charset="2"/>
              <a:buChar char="v"/>
            </a:pPr>
            <a:endParaRPr lang="es-MX" sz="2900" dirty="0" smtClean="0"/>
          </a:p>
          <a:p>
            <a:pPr algn="just">
              <a:buFont typeface="Wingdings" pitchFamily="2" charset="2"/>
              <a:buChar char="v"/>
            </a:pPr>
            <a:r>
              <a:rPr lang="es-MX" sz="2900" dirty="0" smtClean="0"/>
              <a:t>Integración de recetario regional para Desayunos Escolares y Escuelas de Tiempo Completo</a:t>
            </a:r>
          </a:p>
          <a:p>
            <a:pPr>
              <a:buNone/>
            </a:pPr>
            <a:endParaRPr lang="es-MX" sz="2600" dirty="0" smtClean="0"/>
          </a:p>
          <a:p>
            <a:pPr>
              <a:buNone/>
            </a:pPr>
            <a:endParaRPr lang="es-MX" sz="2600" dirty="0"/>
          </a:p>
        </p:txBody>
      </p:sp>
      <p:sp>
        <p:nvSpPr>
          <p:cNvPr id="13" name="8 Marcador de pie de página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DIRECCIÓN DE DESARROLLO COMUNITARIO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44" name="AutoShape 4" descr="Resultado de imagen para secretaria de educacion quintana ro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1446" name="AutoShape 6" descr="Resultado de imagen para secretaria de educacion quintana ro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7" name="16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0" descr="C:\Users\LENOVO\Desktop\FOTOS COMISION 2018 Julia\fotos capacitacion Dif-Etc\20181004_105438_Burst0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3528" y="1628800"/>
            <a:ext cx="1944216" cy="1435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0" descr="C:\Users\LENOVO\Desktop\FOTOS COMISION 2018 Julia\fotos capacitacion Dif-Etc\20181004_105438_Burst0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23528" y="3212976"/>
            <a:ext cx="1944217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0" descr="C:\Users\LENOVO\Desktop\FOTOS COMISION 2018 Julia\fotos capacitacion Dif-Etc\20181004_105438_Burst01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23528" y="4653136"/>
            <a:ext cx="1944216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10" descr="C:\Users\LENOVO\Desktop\FOTOS COMISION 2018 Julia\fotos capacitacion Dif-Etc\20181004_105438_Burst01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411760" y="1628800"/>
            <a:ext cx="1944217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10" descr="C:\Users\LENOVO\Desktop\FOTOS COMISION 2018 Julia\fotos capacitacion Dif-Etc\20181004_105438_Burst01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411760" y="3212976"/>
            <a:ext cx="1944217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10" descr="C:\Users\LENOVO\Desktop\FOTOS COMISION 2018 Julia\fotos capacitacion Dif-Etc\20181004_105438_Burst01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411760" y="4653137"/>
            <a:ext cx="1944216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1" dirty="0" smtClean="0"/>
              <a:t>PROCESOS DE CERTIFICACIÓN</a:t>
            </a:r>
            <a:endParaRPr lang="es-MX" sz="2500" dirty="0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95536" y="1340768"/>
            <a:ext cx="4320480" cy="3744416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es-MX" dirty="0" smtClean="0"/>
              <a:t>	</a:t>
            </a:r>
            <a:r>
              <a:rPr lang="es-MX" sz="2300" dirty="0" smtClean="0"/>
              <a:t>En conjunto con el SNDIF implementamos procesos de certificación en Estándares de Competencia del CONOCER, como estrategia de fortalecimiento y profesionalización de las actividades de Orientación Alimentaria.</a:t>
            </a:r>
          </a:p>
          <a:p>
            <a:pPr algn="just">
              <a:buNone/>
            </a:pPr>
            <a:r>
              <a:rPr lang="es-MX" sz="2300" dirty="0" smtClean="0"/>
              <a:t>	Nos ha permitido homologar las capacitaciones impartidas así como los criterios de supervisión y seguimiento.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es-MX" dirty="0" smtClean="0"/>
          </a:p>
          <a:p>
            <a:pPr>
              <a:buNone/>
            </a:pPr>
            <a:endParaRPr lang="es-MX" dirty="0" smtClean="0"/>
          </a:p>
          <a:p>
            <a:pPr>
              <a:buNone/>
            </a:pPr>
            <a:endParaRPr lang="es-MX" dirty="0"/>
          </a:p>
        </p:txBody>
      </p:sp>
      <p:sp>
        <p:nvSpPr>
          <p:cNvPr id="12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7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 descr="20170710_122331.jpg"/>
          <p:cNvPicPr>
            <a:picLocks noChangeAspect="1"/>
          </p:cNvPicPr>
          <p:nvPr/>
        </p:nvPicPr>
        <p:blipFill>
          <a:blip r:embed="rId4" cstate="print"/>
          <a:srcRect t="20290"/>
          <a:stretch>
            <a:fillRect/>
          </a:stretch>
        </p:blipFill>
        <p:spPr>
          <a:xfrm>
            <a:off x="5220072" y="1412776"/>
            <a:ext cx="294535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13 Imagen" descr="20170710_1223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3429000"/>
            <a:ext cx="295232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14 Rectángulo redondeado"/>
          <p:cNvSpPr/>
          <p:nvPr/>
        </p:nvSpPr>
        <p:spPr>
          <a:xfrm>
            <a:off x="683568" y="5085184"/>
            <a:ext cx="4104456" cy="12241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itchFamily="2" charset="2"/>
              <a:buChar char="v"/>
            </a:pPr>
            <a:r>
              <a:rPr lang="es-MX" sz="1100" b="1" dirty="0" smtClean="0">
                <a:solidFill>
                  <a:schemeClr val="tx1"/>
                </a:solidFill>
              </a:rPr>
              <a:t>EC0334. </a:t>
            </a:r>
            <a:r>
              <a:rPr lang="es-MX" sz="1100" dirty="0" smtClean="0"/>
              <a:t>“Preparación de alimentos para la población sujeta de asistencia social”.</a:t>
            </a:r>
            <a:endParaRPr lang="es-MX" sz="1100" b="1" dirty="0" smtClean="0"/>
          </a:p>
          <a:p>
            <a:pPr algn="just">
              <a:buFont typeface="Wingdings" pitchFamily="2" charset="2"/>
              <a:buChar char="v"/>
            </a:pPr>
            <a:r>
              <a:rPr lang="es-MX" sz="1100" b="1" dirty="0" smtClean="0">
                <a:solidFill>
                  <a:schemeClr val="tx1"/>
                </a:solidFill>
              </a:rPr>
              <a:t>EC0076. </a:t>
            </a:r>
            <a:r>
              <a:rPr lang="es-MX" sz="1100" dirty="0" smtClean="0"/>
              <a:t>Evaluación de la competencia de candidatos con base en EC”.</a:t>
            </a:r>
            <a:endParaRPr lang="es-MX" sz="1100" b="1" dirty="0" smtClean="0"/>
          </a:p>
          <a:p>
            <a:pPr algn="just">
              <a:buFont typeface="Wingdings" pitchFamily="2" charset="2"/>
              <a:buChar char="v"/>
            </a:pPr>
            <a:r>
              <a:rPr lang="es-MX" sz="1100" b="1" dirty="0" smtClean="0">
                <a:solidFill>
                  <a:schemeClr val="tx1"/>
                </a:solidFill>
              </a:rPr>
              <a:t>EC0217. </a:t>
            </a:r>
            <a:r>
              <a:rPr lang="es-MX" sz="1100" dirty="0" smtClean="0"/>
              <a:t>“Impartición de cursos de formación del capital humano de manera presencial grupa”.</a:t>
            </a:r>
            <a:endParaRPr lang="es-MX" sz="1100" b="1" dirty="0"/>
          </a:p>
        </p:txBody>
      </p:sp>
      <p:pic>
        <p:nvPicPr>
          <p:cNvPr id="26626" name="Picture 2" descr="Resultado de imagen para conoc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2852936"/>
            <a:ext cx="1632934" cy="85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onster\Desktop\Logo DIF 2016\bannerfc.jpg"/>
          <p:cNvPicPr>
            <a:picLocks noChangeAspect="1" noChangeArrowheads="1"/>
          </p:cNvPicPr>
          <p:nvPr/>
        </p:nvPicPr>
        <p:blipFill>
          <a:blip r:embed="rId2" cstate="print"/>
          <a:srcRect t="49925"/>
          <a:stretch>
            <a:fillRect/>
          </a:stretch>
        </p:blipFill>
        <p:spPr bwMode="auto">
          <a:xfrm>
            <a:off x="0" y="5949280"/>
            <a:ext cx="9144000" cy="908720"/>
          </a:xfrm>
          <a:prstGeom prst="rect">
            <a:avLst/>
          </a:prstGeom>
          <a:noFill/>
        </p:spPr>
      </p:pic>
      <p:grpSp>
        <p:nvGrpSpPr>
          <p:cNvPr id="2" name="8 Grupo"/>
          <p:cNvGrpSpPr/>
          <p:nvPr/>
        </p:nvGrpSpPr>
        <p:grpSpPr>
          <a:xfrm>
            <a:off x="0" y="89248"/>
            <a:ext cx="9144001" cy="1107504"/>
            <a:chOff x="0" y="89248"/>
            <a:chExt cx="7869577" cy="1107504"/>
          </a:xfrm>
        </p:grpSpPr>
        <p:pic>
          <p:nvPicPr>
            <p:cNvPr id="5" name="Picture 2" descr="C:\Users\Monster\Desktop\Logo DIF 2016\Bannner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328" t="53559"/>
            <a:stretch>
              <a:fillRect/>
            </a:stretch>
          </p:blipFill>
          <p:spPr bwMode="auto">
            <a:xfrm flipH="1">
              <a:off x="5076056" y="89248"/>
              <a:ext cx="2793521" cy="1107504"/>
            </a:xfrm>
            <a:prstGeom prst="rect">
              <a:avLst/>
            </a:prstGeom>
            <a:noFill/>
          </p:spPr>
        </p:pic>
        <p:pic>
          <p:nvPicPr>
            <p:cNvPr id="7" name="Picture 2" descr="C:\Users\Monster\Desktop\Logo DIF 2016\Bannner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654" t="87922"/>
            <a:stretch>
              <a:fillRect/>
            </a:stretch>
          </p:blipFill>
          <p:spPr bwMode="auto">
            <a:xfrm flipH="1">
              <a:off x="0" y="908720"/>
              <a:ext cx="5076056" cy="288032"/>
            </a:xfrm>
            <a:prstGeom prst="rect">
              <a:avLst/>
            </a:prstGeom>
            <a:noFill/>
          </p:spPr>
        </p:pic>
      </p:grpSp>
      <p:pic>
        <p:nvPicPr>
          <p:cNvPr id="6" name="5 Imagen" descr="logodi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56376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17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MX" sz="3000" dirty="0" smtClean="0"/>
              <a:t>	En el DIF Quintana Roo tenemos la misión de velar, proteger y apoyar a los grupos vulnerables como el de las niñas y los niños, mujeres embarazadas y en periodo de lactancia, adultos mayores y personas con discapacidad, buscando generar mayores capacidades, recursos y acciones en su beneficio que contribuyan a una mejor calidad de vida con más y mejores oportunidades de desarrollo.</a:t>
            </a:r>
          </a:p>
          <a:p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1" dirty="0" smtClean="0"/>
              <a:t>PROCESOS DE CERTIFICACIÓN</a:t>
            </a:r>
            <a:endParaRPr lang="es-MX" sz="2500" dirty="0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23528" y="1412776"/>
            <a:ext cx="4248472" cy="4713387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s-MX" sz="2000" dirty="0" smtClean="0"/>
              <a:t>Actualmente el SEDIF cuenta con 10 personas certificadas en </a:t>
            </a:r>
            <a:r>
              <a:rPr lang="es-MX" sz="2000" b="1" dirty="0" smtClean="0"/>
              <a:t>EC0334</a:t>
            </a:r>
            <a:r>
              <a:rPr lang="es-MX" sz="2000" dirty="0" smtClean="0"/>
              <a:t> en diferentes áreas atención a niñas y niños (CENDI, CIPI, CAIPA, Casa de Asistencia Temporal, Dirección de Desarrollo Comunitario).</a:t>
            </a:r>
          </a:p>
          <a:p>
            <a:pPr algn="just">
              <a:buFont typeface="Wingdings" pitchFamily="2" charset="2"/>
              <a:buChar char="v"/>
            </a:pPr>
            <a:r>
              <a:rPr lang="es-MX" sz="2000" dirty="0" smtClean="0"/>
              <a:t>3 Evaluadoras certificadas en </a:t>
            </a:r>
            <a:r>
              <a:rPr lang="es-MX" sz="2000" b="1" dirty="0" smtClean="0"/>
              <a:t>EC0076</a:t>
            </a:r>
            <a:r>
              <a:rPr lang="es-MX" sz="2000" dirty="0" smtClean="0"/>
              <a:t> Forman parte de la Red de Alimentación.</a:t>
            </a:r>
          </a:p>
          <a:p>
            <a:pPr algn="just">
              <a:buFont typeface="Wingdings" pitchFamily="2" charset="2"/>
              <a:buChar char="v"/>
            </a:pPr>
            <a:r>
              <a:rPr lang="es-MX" sz="2000" dirty="0" smtClean="0"/>
              <a:t>1 Nutrióloga certificada en </a:t>
            </a:r>
            <a:r>
              <a:rPr lang="es-MX" sz="2000" b="1" dirty="0" smtClean="0"/>
              <a:t>EC0217</a:t>
            </a:r>
            <a:r>
              <a:rPr lang="es-MX" sz="2000" i="1" dirty="0" smtClean="0"/>
              <a:t>.</a:t>
            </a:r>
          </a:p>
          <a:p>
            <a:pPr algn="just">
              <a:buFont typeface="Wingdings" pitchFamily="2" charset="2"/>
              <a:buChar char="v"/>
            </a:pPr>
            <a:r>
              <a:rPr lang="es-MX" sz="2000" dirty="0" smtClean="0"/>
              <a:t>En 4 años se certificó a 31 personas en 5 municipios del estado en EC0334.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endParaRPr lang="es-MX" dirty="0" smtClean="0"/>
          </a:p>
          <a:p>
            <a:pPr>
              <a:buNone/>
            </a:pPr>
            <a:endParaRPr lang="es-MX" dirty="0" smtClean="0"/>
          </a:p>
          <a:p>
            <a:pPr>
              <a:buNone/>
            </a:pPr>
            <a:endParaRPr lang="es-MX" dirty="0"/>
          </a:p>
        </p:txBody>
      </p:sp>
      <p:sp>
        <p:nvSpPr>
          <p:cNvPr id="12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7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 descr="20170710_1223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387377" y="2605511"/>
            <a:ext cx="2197066" cy="1539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12 Imagen" descr="20170710_1223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1412776"/>
            <a:ext cx="2304256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13 Imagen" descr="20170710_1223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3140968"/>
            <a:ext cx="2343580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500" b="1" dirty="0" smtClean="0"/>
              <a:t>ASISTENCIA ALIMENTARIA A SUJETOS VULNERABLES</a:t>
            </a:r>
            <a:endParaRPr lang="es-MX" sz="2500" dirty="0"/>
          </a:p>
        </p:txBody>
      </p:sp>
      <p:sp>
        <p:nvSpPr>
          <p:cNvPr id="12" name="11 Marcador de texto"/>
          <p:cNvSpPr>
            <a:spLocks noGrp="1"/>
          </p:cNvSpPr>
          <p:nvPr>
            <p:ph sz="half" idx="1"/>
          </p:nvPr>
        </p:nvSpPr>
        <p:spPr>
          <a:xfrm>
            <a:off x="467544" y="1484784"/>
            <a:ext cx="3826768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MX" sz="2000" dirty="0" smtClean="0"/>
              <a:t>	</a:t>
            </a:r>
            <a:r>
              <a:rPr lang="es-MX" sz="2100" dirty="0" smtClean="0"/>
              <a:t>Contribuimos al acceso a alimentos inocuos y nutritivos de adulto mayores, mujeres embarazadas y en periodo de lactancia, personas con discapacidad o en situación de vulnerabilidad mediante la entrega de dotaciones de alimentos que cumplen con los criterios de calidad nutricia acercando el servicio a diferentes localidades con las “Caravanas Juntos”.</a:t>
            </a:r>
            <a:endParaRPr lang="es-MX" sz="2100" dirty="0"/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8 Marcador de contenido" descr="dif-comunidad-de-zaragoza-01-1080x67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3573016"/>
            <a:ext cx="3240360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Imagen" descr="logodi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8 Marcador de contenido" descr="dif-comunidad-de-zaragoza-01-1080x6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1484784"/>
            <a:ext cx="3240359" cy="1934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300" b="1" dirty="0" smtClean="0"/>
              <a:t>FORTALECIMIENTO DEL ACCESO A LA ALIMENTACIÓN DE DIGNATARIOS MAYAS</a:t>
            </a:r>
            <a:endParaRPr lang="es-MX" sz="2300" dirty="0"/>
          </a:p>
        </p:txBody>
      </p:sp>
      <p:sp>
        <p:nvSpPr>
          <p:cNvPr id="19" name="18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es-MX" sz="2400" dirty="0" smtClean="0"/>
              <a:t>	</a:t>
            </a:r>
            <a:r>
              <a:rPr lang="es-MX" dirty="0" smtClean="0"/>
              <a:t>Contribuimos a la preservación de la cultura de nuestros ancestros, la dignidad, las raíces y tradiciones brindando asistencia alimentaria a Dignatarios Mayas, disminuyendo la desigualdad e impulsando el desarrollo social de los pueblos originarios.</a:t>
            </a:r>
          </a:p>
          <a:p>
            <a:endParaRPr lang="es-MX" sz="2400" dirty="0" smtClean="0"/>
          </a:p>
          <a:p>
            <a:pPr>
              <a:buNone/>
            </a:pPr>
            <a:r>
              <a:rPr lang="es-MX" sz="2400" dirty="0" smtClean="0"/>
              <a:t>	</a:t>
            </a:r>
          </a:p>
        </p:txBody>
      </p:sp>
      <p:pic>
        <p:nvPicPr>
          <p:cNvPr id="21" name="20 Marcador de contenido" descr="Mayas_Gaby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18086"/>
          <a:stretch>
            <a:fillRect/>
          </a:stretch>
        </p:blipFill>
        <p:spPr>
          <a:xfrm>
            <a:off x="4572000" y="1484784"/>
            <a:ext cx="3888432" cy="3610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7 Imagen" descr="logodi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z="2800" b="1" dirty="0" smtClean="0"/>
              <a:t>RESEÑA  DEL PROGRAMA DE DESARROLLO COMUNITARIO</a:t>
            </a:r>
            <a:br>
              <a:rPr lang="es-MX" sz="2800" b="1" dirty="0" smtClean="0"/>
            </a:br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“COMUNIDAD DIFERENTE”</a:t>
            </a:r>
            <a:endParaRPr lang="es-MX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Marcador de contenid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11" name="8 Marcador de pie de página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DIRECCIÓN DE DESARROLLO COMUNITARIO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8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" descr="Logo Comunidad Diferen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0"/>
            <a:ext cx="169167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8 Marcador de pie de página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DIRECCIÓN DE DESARROLLO COMUNITARIO</a:t>
            </a:r>
            <a:endParaRPr kumimoji="0" lang="es-MX" sz="12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1" name="10 Diagrama"/>
          <p:cNvGraphicFramePr/>
          <p:nvPr/>
        </p:nvGraphicFramePr>
        <p:xfrm>
          <a:off x="107504" y="188640"/>
          <a:ext cx="864096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11 Imagen" descr="logodif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" descr="Logo Comunidad Diferent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8304" y="0"/>
            <a:ext cx="169167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500" b="1" dirty="0" smtClean="0"/>
              <a:t>PROGRAMA DE DESARROLLO COMUNITARIO</a:t>
            </a:r>
            <a:br>
              <a:rPr lang="es-MX" sz="2500" b="1" dirty="0" smtClean="0"/>
            </a:br>
            <a:r>
              <a:rPr lang="es-MX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“Comunidad DIFerente”</a:t>
            </a:r>
            <a:endParaRPr lang="es-MX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s-MX" dirty="0" smtClean="0"/>
              <a:t>	A través del Programa de Desarrollo Comunitario “Comunidad DIFerente” conectamos el capital humano con diversas oportunidades de desarrollo.</a:t>
            </a:r>
          </a:p>
          <a:p>
            <a:pPr algn="ctr">
              <a:buNone/>
            </a:pPr>
            <a:r>
              <a:rPr lang="es-MX" dirty="0" smtClean="0"/>
              <a:t>	</a:t>
            </a:r>
          </a:p>
          <a:p>
            <a:pPr algn="ctr">
              <a:buNone/>
            </a:pPr>
            <a:r>
              <a:rPr lang="es-MX" dirty="0" smtClean="0"/>
              <a:t>Contribuimos en la disminución de la brecha de desigualdad a través de los proyectos implementados.</a:t>
            </a:r>
          </a:p>
          <a:p>
            <a:pPr algn="ctr">
              <a:buNone/>
            </a:pPr>
            <a:endParaRPr lang="es-MX" dirty="0" smtClean="0"/>
          </a:p>
          <a:p>
            <a:pPr algn="ctr">
              <a:buNone/>
            </a:pPr>
            <a:r>
              <a:rPr lang="es-MX" dirty="0" smtClean="0"/>
              <a:t>	Promovemos la participación social de las comunidades.</a:t>
            </a:r>
            <a:endParaRPr lang="es-MX" dirty="0"/>
          </a:p>
        </p:txBody>
      </p:sp>
      <p:pic>
        <p:nvPicPr>
          <p:cNvPr id="9" name="8 Marcador de contenido" descr="IMG_20171005_1616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412776"/>
            <a:ext cx="3456383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8 Marcador de pie de página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DIRECCIÓN DE DESARROLLO COMUNITARIO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11 Imagen" descr="logodi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" descr="Logo Comunidad Diferen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0"/>
            <a:ext cx="169167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3" name="8 Marcador de contenido" descr="IMG_20171005_1616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3502342"/>
            <a:ext cx="3456383" cy="1941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1" name="8 Marcador de pie de página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DIRECCIÓN DE DESARROLLO COMUNITARIO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11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" descr="Logo Comunidad Diferen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0"/>
            <a:ext cx="169167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9" name="18 CuadroTexto"/>
          <p:cNvSpPr txBox="1"/>
          <p:nvPr/>
        </p:nvSpPr>
        <p:spPr>
          <a:xfrm>
            <a:off x="611560" y="1196752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EJERCICIO 2016 </a:t>
            </a:r>
          </a:p>
          <a:p>
            <a:pPr algn="just"/>
            <a:r>
              <a:rPr lang="es-MX" sz="2000" dirty="0" smtClean="0"/>
              <a:t>Para </a:t>
            </a:r>
            <a:r>
              <a:rPr lang="es-MX" sz="2000" dirty="0"/>
              <a:t>los 28 grupos de desarrollo se realizaron 59 cursos de capacitación de los cuales 31 fueron de temas formativos y 28 en temas relacionados a la producción y mejoramiento alimentario en 28 comunidades en 5 municipios Felipe Carrillo Puerto, José María Morelos, Lázaro Cárdenas, Tulum y Bacalar</a:t>
            </a:r>
            <a:r>
              <a:rPr lang="es-MX" sz="2000" dirty="0" smtClean="0"/>
              <a:t>. </a:t>
            </a:r>
          </a:p>
          <a:p>
            <a:pPr algn="ctr"/>
            <a:r>
              <a:rPr lang="es-MX" sz="2000" b="1" dirty="0" smtClean="0"/>
              <a:t>Ejerciendo  $ 1´160,000.00 pesos</a:t>
            </a:r>
            <a:endParaRPr lang="es-MX" dirty="0"/>
          </a:p>
        </p:txBody>
      </p:sp>
      <p:pic>
        <p:nvPicPr>
          <p:cNvPr id="20" name="Picture 2" descr="C:\Users\LENOVO\Desktop\respaldo pc jaime\jaime descom\documentos\TalleresPartida3\SanAndrés\090913\IMG_13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861048"/>
            <a:ext cx="2396395" cy="16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3" descr="C:\Users\LENOVO\Desktop\respaldo pc jaime\jaime descom\escritorio\100PHOTO\SAM_31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3861048"/>
            <a:ext cx="2430116" cy="165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4" descr="C:\Users\LENOVO\Desktop\respaldo pc jaime\jaime descom\escritorio\100PHOTO\SAM_32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3861048"/>
            <a:ext cx="2304256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1" name="8 Marcador de pie de página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DIRECCIÓN DE DESARROLLO COMUNITARIO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11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" descr="Logo Comunidad Diferen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0"/>
            <a:ext cx="169167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5 CuadroTexto"/>
          <p:cNvSpPr txBox="1"/>
          <p:nvPr/>
        </p:nvSpPr>
        <p:spPr>
          <a:xfrm>
            <a:off x="323528" y="980728"/>
            <a:ext cx="84969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EJERCICIO 2017</a:t>
            </a:r>
            <a:endParaRPr lang="es-MX" sz="2000" dirty="0"/>
          </a:p>
          <a:p>
            <a:pPr algn="just"/>
            <a:r>
              <a:rPr lang="es-MX" sz="2000" dirty="0" smtClean="0"/>
              <a:t>Para </a:t>
            </a:r>
            <a:r>
              <a:rPr lang="es-MX" sz="2000" dirty="0"/>
              <a:t>los 35 grupos de desarrollo  se realizaron 71 cursos de capacitación de los cuales 39 fueron de temas formativos y 32 en temas relacionados a la producción y mejoramiento  alimentario en las 35 comunidades en 5 municipios Felipe Carrillo Puerto, José María Morelos, Lázaro Cárdenas, Tulum y Bacalar</a:t>
            </a:r>
            <a:r>
              <a:rPr lang="es-MX" sz="2000" dirty="0" smtClean="0"/>
              <a:t>.</a:t>
            </a:r>
          </a:p>
          <a:p>
            <a:pPr algn="just"/>
            <a:endParaRPr lang="es-MX" sz="2000" dirty="0" smtClean="0"/>
          </a:p>
          <a:p>
            <a:pPr algn="ctr"/>
            <a:r>
              <a:rPr lang="es-MX" sz="2000" b="1" dirty="0" smtClean="0"/>
              <a:t>Ejerciendo  $ 1´040,520.00</a:t>
            </a:r>
            <a:endParaRPr lang="es-MX" sz="2000" b="1" dirty="0"/>
          </a:p>
        </p:txBody>
      </p:sp>
      <p:pic>
        <p:nvPicPr>
          <p:cNvPr id="7" name="Picture 2" descr="C:\Users\LENOVO\Desktop\fotos cursos 2017\IMG_20171004_171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501008"/>
            <a:ext cx="2465606" cy="1967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C:\Users\LENOVO\Desktop\fotos cursos 2017\IMG_20171005_1616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501008"/>
            <a:ext cx="2679925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C:\Users\LENOVO\Desktop\fotos cursos 2017\IMG_20170922_1645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3501008"/>
            <a:ext cx="2376264" cy="1974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1" name="8 Marcador de pie de página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DIRECCIÓN DE DESARROLLO COMUNITARIO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11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" descr="Logo Comunidad Diferen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0"/>
            <a:ext cx="169167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5 CuadroTexto"/>
          <p:cNvSpPr txBox="1"/>
          <p:nvPr/>
        </p:nvSpPr>
        <p:spPr>
          <a:xfrm>
            <a:off x="611560" y="908720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EJERCICIO 2018</a:t>
            </a:r>
            <a:endParaRPr lang="es-MX" sz="2000" dirty="0"/>
          </a:p>
          <a:p>
            <a:pPr algn="just"/>
            <a:r>
              <a:rPr lang="es-MX" sz="2000" dirty="0" smtClean="0"/>
              <a:t>Atención </a:t>
            </a:r>
            <a:r>
              <a:rPr lang="es-MX" sz="2000" dirty="0"/>
              <a:t>a 46 grupos de desarrollo se realizaron </a:t>
            </a:r>
            <a:r>
              <a:rPr lang="es-MX" sz="2000" dirty="0" smtClean="0"/>
              <a:t>59 </a:t>
            </a:r>
            <a:r>
              <a:rPr lang="es-MX" sz="2000" dirty="0"/>
              <a:t>Cursos de capacitación de los cuales 20 fueron de temas formativos y </a:t>
            </a:r>
            <a:r>
              <a:rPr lang="es-MX" sz="2000" dirty="0" smtClean="0"/>
              <a:t>39 </a:t>
            </a:r>
            <a:r>
              <a:rPr lang="es-MX" sz="2000" dirty="0"/>
              <a:t>en temas relacionados a la producción y mejoramiento  alimentario  en 46 comunidades de 5 municipios Felipe Carrillo Puerto, José María Morelos, Lázaro Cárdenas, Tulum y Bacalar</a:t>
            </a:r>
            <a:r>
              <a:rPr lang="es-MX" sz="2000" dirty="0" smtClean="0"/>
              <a:t>.</a:t>
            </a:r>
          </a:p>
          <a:p>
            <a:pPr algn="ctr"/>
            <a:r>
              <a:rPr lang="es-MX" sz="2000" b="1" dirty="0" smtClean="0"/>
              <a:t>Ejerciendo $989,600.00</a:t>
            </a:r>
            <a:endParaRPr lang="es-MX" sz="2000" b="1" dirty="0"/>
          </a:p>
        </p:txBody>
      </p:sp>
      <p:pic>
        <p:nvPicPr>
          <p:cNvPr id="7" name="Picture 2" descr="C:\Users\LENOVO\Desktop\fotos cursos 2017\IMG-20171017-WA0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284984"/>
            <a:ext cx="2782955" cy="208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E:\participacion directora encuentro nacional 2018\Fotos Cursos Apicultura II JMP FCP 2018\20180711_1234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3284984"/>
            <a:ext cx="2610290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C:\Users\LENOVO\Desktop\respaldo cel\IMG-20180902-WA00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284984"/>
            <a:ext cx="2568286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1" name="8 Marcador de pie de página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DIRECCIÓN DE DESARROLLO COMUNITARIO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11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" descr="Logo Comunidad Diferen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0"/>
            <a:ext cx="169167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827584" y="476672"/>
            <a:ext cx="648072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PROYECTO IMPLEMENTACION DE GRANJAS FAMILIARES DE GALLINAS PARA LA PRODUCCION DE HUEVO</a:t>
            </a:r>
            <a:endParaRPr kumimoji="0" lang="es-MX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C:\Users\LENOVO\Desktop\respaldo pc jaime\jaime descom\escritorio\cursos 2014\evidencias huertos y granjas\ENTREGA LC\IMG_20140917_114155.jpg"/>
          <p:cNvPicPr>
            <a:picLocks noChangeAspect="1" noChangeArrowheads="1"/>
          </p:cNvPicPr>
          <p:nvPr/>
        </p:nvPicPr>
        <p:blipFill>
          <a:blip r:embed="rId5" cstate="print"/>
          <a:srcRect l="23210" t="26030" r="31846"/>
          <a:stretch>
            <a:fillRect/>
          </a:stretch>
        </p:blipFill>
        <p:spPr bwMode="auto">
          <a:xfrm>
            <a:off x="683568" y="1628800"/>
            <a:ext cx="2160240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C:\Users\LENOVO\Desktop\respaldo pc jaime\jaime descom\respaldo D\Mis documentos\Fotos varios 2010\fotos\Pollas\IMGP05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1628800"/>
            <a:ext cx="201622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C:\Users\LENOVO\Desktop\respaldo pc jaime\jaime descom\respaldo D\Mis documentos\Fotos varios 2010\fotos\Pollas\IMGP0578.JPG"/>
          <p:cNvPicPr>
            <a:picLocks noChangeAspect="1" noChangeArrowheads="1"/>
          </p:cNvPicPr>
          <p:nvPr/>
        </p:nvPicPr>
        <p:blipFill>
          <a:blip r:embed="rId7" cstate="print"/>
          <a:srcRect l="24087" t="15950"/>
          <a:stretch>
            <a:fillRect/>
          </a:stretch>
        </p:blipFill>
        <p:spPr bwMode="auto">
          <a:xfrm>
            <a:off x="5724128" y="1628800"/>
            <a:ext cx="2232248" cy="2448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1547664" y="4437112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2032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2016 A</a:t>
                      </a:r>
                      <a:r>
                        <a:rPr lang="es-MX" baseline="0" dirty="0" smtClean="0"/>
                        <a:t> </a:t>
                      </a:r>
                      <a:r>
                        <a:rPr lang="es-MX" dirty="0" smtClean="0"/>
                        <a:t>2018</a:t>
                      </a:r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Total de inversión $ 434,440.00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="1" dirty="0" smtClean="0"/>
                        <a:t>Total  164 granjas 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8 Marcador de pie de página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DIRECCIÓN DE DESARROLLO COMUNITARIO</a:t>
            </a:r>
            <a:endParaRPr kumimoji="0" lang="es-MX" sz="12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7" name="13 Marcador de contenido"/>
          <p:cNvGraphicFramePr>
            <a:graphicFrameLocks/>
          </p:cNvGraphicFramePr>
          <p:nvPr/>
        </p:nvGraphicFramePr>
        <p:xfrm>
          <a:off x="1475656" y="404664"/>
          <a:ext cx="813690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10 Rectángulo"/>
          <p:cNvSpPr/>
          <p:nvPr/>
        </p:nvSpPr>
        <p:spPr>
          <a:xfrm>
            <a:off x="1763688" y="2852936"/>
            <a:ext cx="259228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Dirección de desarrollo</a:t>
            </a:r>
          </a:p>
          <a:p>
            <a:pPr algn="ctr"/>
            <a:r>
              <a:rPr lang="es-ES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comunitario</a:t>
            </a:r>
          </a:p>
        </p:txBody>
      </p:sp>
      <p:pic>
        <p:nvPicPr>
          <p:cNvPr id="7" name="6 Imagen" descr="logodif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1" name="8 Marcador de pie de página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DIRECCIÓN DE DESARROLLO COMUNITARIO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11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" descr="Logo Comunidad Diferen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0"/>
            <a:ext cx="169167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259632" y="476672"/>
            <a:ext cx="6048672" cy="7200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PROYECTO DE IMPLEMENTACIÓN DEL TRASPATIO PRODUCTIVO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C:\Users\LENOVO\Desktop\respaldo pc jaime\entrega tulum\IMG-20170227-WA0012.jpg"/>
          <p:cNvPicPr>
            <a:picLocks noChangeAspect="1" noChangeArrowheads="1"/>
          </p:cNvPicPr>
          <p:nvPr/>
        </p:nvPicPr>
        <p:blipFill>
          <a:blip r:embed="rId5" cstate="print"/>
          <a:srcRect l="2362" t="30050" r="3139" b="15351"/>
          <a:stretch>
            <a:fillRect/>
          </a:stretch>
        </p:blipFill>
        <p:spPr bwMode="auto">
          <a:xfrm>
            <a:off x="1185824" y="1323356"/>
            <a:ext cx="3099944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LENOVO\Desktop\respaldo pc jaime\vacunacion aves\20170329_153229.jpg"/>
          <p:cNvPicPr>
            <a:picLocks noChangeAspect="1" noChangeArrowheads="1"/>
          </p:cNvPicPr>
          <p:nvPr/>
        </p:nvPicPr>
        <p:blipFill>
          <a:blip r:embed="rId6" cstate="print"/>
          <a:srcRect t="20550" r="12201" b="23355"/>
          <a:stretch>
            <a:fillRect/>
          </a:stretch>
        </p:blipFill>
        <p:spPr bwMode="auto">
          <a:xfrm>
            <a:off x="4427984" y="1340768"/>
            <a:ext cx="3096344" cy="207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C:\Users\LENOVO\Desktop\respaldo pc jaime\jaime descom\respaldo D\Mis documentos\JAIME 2009 COMDIF\JRHERMAY\fotos comisiones 2008\IMGP00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3501008"/>
            <a:ext cx="1776197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7" descr="C:\Users\LENOVO\Desktop\respaldo pc jaime\jaime descom\respaldo D\Mis documentos\JAIME 2009 COMDIF\JRHERMAY\fotos comisiones 2008\IMGP00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3501008"/>
            <a:ext cx="1618285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8" descr="C:\Users\LENOVO\Desktop\respaldo pc jaime\jaime descom\respaldo D\Mis documentos\JAIME 2009 COMDIF\JRHERMAY\fotos comisiones 2008\IMGP00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3501008"/>
            <a:ext cx="1512168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9" descr="C:\Users\LENOVO\Desktop\respaldo pc jaime\jaime descom\escritorio\fotos huertos y granjas\ignacio mazun\SAM_291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5976" y="3501008"/>
            <a:ext cx="1644393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6" name="15 Tabla"/>
          <p:cNvGraphicFramePr>
            <a:graphicFrameLocks noGrp="1"/>
          </p:cNvGraphicFramePr>
          <p:nvPr/>
        </p:nvGraphicFramePr>
        <p:xfrm>
          <a:off x="1524000" y="4908768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2032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2016 A</a:t>
                      </a:r>
                      <a:r>
                        <a:rPr lang="es-MX" baseline="0" dirty="0" smtClean="0"/>
                        <a:t> </a:t>
                      </a:r>
                      <a:r>
                        <a:rPr lang="es-MX" dirty="0" smtClean="0"/>
                        <a:t>2018</a:t>
                      </a:r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Total de inversión $ 395,950.00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="1" dirty="0" smtClean="0"/>
                        <a:t>Total 84 huertos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1" name="8 Marcador de pie de página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DIRECCIÓN DE DESARROLLO COMUNITARIO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11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" descr="Logo Comunidad Diferen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0"/>
            <a:ext cx="169167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115616" y="476672"/>
            <a:ext cx="6192688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PROYECTO PRODUCCIÓN Y MANEJO DE ESPECIES MENORES 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3" descr="C:\Users\LENOVO\Desktop\respaldo pc jaime\jaime descom\escritorio\cursos 2014\curso ovinos\IMG_20140819_094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556792"/>
            <a:ext cx="265211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C:\Users\LENOVO\Desktop\respaldo pc jaime\jaime descom\escritorio\cursos 2014\curso ovinos\IMG_20140819_0944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1556792"/>
            <a:ext cx="255577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C:\Users\LENOVO\Desktop\respaldo pc jaime\jaime descom\respaldo D\Mis documentos\JAIME 2009 COMDIF\RESPÀLDO 07\RESPALDO DE TODO\JAIME\FOTOS COMISIONES\IMGP03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1556792"/>
            <a:ext cx="247982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1547664" y="414908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2032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2016 A</a:t>
                      </a:r>
                      <a:r>
                        <a:rPr lang="es-MX" baseline="0" dirty="0" smtClean="0"/>
                        <a:t> </a:t>
                      </a:r>
                      <a:r>
                        <a:rPr lang="es-MX" dirty="0" smtClean="0"/>
                        <a:t>2018</a:t>
                      </a:r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1" baseline="0" dirty="0" smtClean="0"/>
                        <a:t>Total de inversión $ 16,400.00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="1" dirty="0" smtClean="0"/>
                        <a:t>Total 2</a:t>
                      </a:r>
                      <a:r>
                        <a:rPr lang="es-MX" b="1" baseline="0" dirty="0" smtClean="0"/>
                        <a:t> </a:t>
                      </a:r>
                      <a:endParaRPr lang="es-MX" b="1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1" name="8 Marcador de pie de página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DIRECCIÓN DE DESARROLLO COMUNITARIO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11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" descr="Logo Comunidad Diferen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0"/>
            <a:ext cx="169167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5 CuadroTexto"/>
          <p:cNvSpPr txBox="1"/>
          <p:nvPr/>
        </p:nvSpPr>
        <p:spPr>
          <a:xfrm>
            <a:off x="827584" y="404664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PROYECTO APICOLA</a:t>
            </a:r>
            <a:endParaRPr lang="es-MX" b="1" dirty="0"/>
          </a:p>
        </p:txBody>
      </p:sp>
      <p:pic>
        <p:nvPicPr>
          <p:cNvPr id="7" name="Picture 2" descr="C:\Users\LENOVO\Desktop\respaldo pc jaime\jaime descom\respaldo D\Escritorio\2011 VARIOS\respaldo usb kingston\cursos de apicultores\DSCI0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1124744"/>
            <a:ext cx="2040226" cy="1476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C:\Users\LENOVO\Desktop\respaldo pc jaime\jaime descom\respaldo D\Escritorio\2011 VARIOS\respaldo usb kingston\cursos de apicultores\DSCI0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1124744"/>
            <a:ext cx="1872208" cy="150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C:\Users\LENOVO\Desktop\respaldo cel\IMG-20180628-WA0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2852936"/>
            <a:ext cx="2242535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5" descr="C:\Users\LENOVO\Desktop\respaldo cel\IMG-20180628-WA00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1124744"/>
            <a:ext cx="2232248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6" descr="C:\Users\LENOVO\Desktop\respaldo cel\IMG-20180628-WA00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2924944"/>
            <a:ext cx="2019653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7" descr="C:\Users\LENOVO\Desktop\respaldo cel\IMG-20180628-WA001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8" y="2852936"/>
            <a:ext cx="1920214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6" name="15 Tabla"/>
          <p:cNvGraphicFramePr>
            <a:graphicFrameLocks noGrp="1"/>
          </p:cNvGraphicFramePr>
          <p:nvPr/>
        </p:nvGraphicFramePr>
        <p:xfrm>
          <a:off x="1475656" y="4725144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2032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2016 A</a:t>
                      </a:r>
                      <a:r>
                        <a:rPr lang="es-MX" baseline="0" dirty="0" smtClean="0"/>
                        <a:t> </a:t>
                      </a:r>
                      <a:r>
                        <a:rPr lang="es-MX" dirty="0" smtClean="0"/>
                        <a:t>2018</a:t>
                      </a:r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Total</a:t>
                      </a:r>
                      <a:r>
                        <a:rPr lang="es-MX" b="1" baseline="0" dirty="0" smtClean="0"/>
                        <a:t> de </a:t>
                      </a:r>
                      <a:r>
                        <a:rPr lang="es-MX" b="1" dirty="0" smtClean="0"/>
                        <a:t>Inversión $</a:t>
                      </a:r>
                      <a:r>
                        <a:rPr lang="es-MX" b="1" baseline="0" dirty="0" smtClean="0"/>
                        <a:t> 40,400.00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Total:  2 Apiarios</a:t>
                      </a:r>
                      <a:endParaRPr lang="es-MX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1" name="8 Marcador de pie de página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DIRECCIÓN DE DESARROLLO COMUNITARIO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11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" descr="Logo Comunidad Diferen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0"/>
            <a:ext cx="169167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7" name="16 CuadroTexto"/>
          <p:cNvSpPr txBox="1"/>
          <p:nvPr/>
        </p:nvSpPr>
        <p:spPr>
          <a:xfrm>
            <a:off x="1187624" y="836712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PROYECTO DE PANADERÍA Y REPOSTERÍA</a:t>
            </a:r>
            <a:endParaRPr lang="es-MX" b="1" dirty="0"/>
          </a:p>
        </p:txBody>
      </p:sp>
      <p:pic>
        <p:nvPicPr>
          <p:cNvPr id="18" name="Picture 2" descr="C:\Users\LENOVO\Desktop\panaderia2018 hondzonot\IMG-20180904-WA0055.jpg"/>
          <p:cNvPicPr>
            <a:picLocks noChangeAspect="1" noChangeArrowheads="1"/>
          </p:cNvPicPr>
          <p:nvPr/>
        </p:nvPicPr>
        <p:blipFill>
          <a:blip r:embed="rId5" cstate="print"/>
          <a:srcRect l="20600" t="33200" b="17451"/>
          <a:stretch>
            <a:fillRect/>
          </a:stretch>
        </p:blipFill>
        <p:spPr bwMode="auto">
          <a:xfrm>
            <a:off x="899592" y="1628800"/>
            <a:ext cx="2232248" cy="2071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" descr="C:\Users\LENOVO\Desktop\respaldo cel\IMG-20180905-WA0099.jpg"/>
          <p:cNvPicPr>
            <a:picLocks noChangeAspect="1" noChangeArrowheads="1"/>
          </p:cNvPicPr>
          <p:nvPr/>
        </p:nvPicPr>
        <p:blipFill>
          <a:blip r:embed="rId6" cstate="print"/>
          <a:srcRect t="18975"/>
          <a:stretch>
            <a:fillRect/>
          </a:stretch>
        </p:blipFill>
        <p:spPr bwMode="auto">
          <a:xfrm>
            <a:off x="3419872" y="1628800"/>
            <a:ext cx="1923678" cy="207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0" name="19 Tabla"/>
          <p:cNvGraphicFramePr>
            <a:graphicFrameLocks noGrp="1"/>
          </p:cNvGraphicFramePr>
          <p:nvPr/>
        </p:nvGraphicFramePr>
        <p:xfrm>
          <a:off x="1259632" y="414908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2032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2016 A</a:t>
                      </a:r>
                      <a:r>
                        <a:rPr lang="es-MX" baseline="0" dirty="0" smtClean="0"/>
                        <a:t> </a:t>
                      </a:r>
                      <a:r>
                        <a:rPr lang="es-MX" dirty="0" smtClean="0"/>
                        <a:t>2018</a:t>
                      </a:r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Total de inversión $ 43,150.00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Total</a:t>
                      </a:r>
                      <a:r>
                        <a:rPr lang="es-MX" b="1" baseline="0" dirty="0" smtClean="0"/>
                        <a:t> 8 proyectos</a:t>
                      </a:r>
                      <a:endParaRPr lang="es-MX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1" name="Picture 2" descr="E:\participacion directora encuentro nacional 2018\Evid. Fotog,curso panaderia Reforma Agraria FCP, 2018\20181001_181955.jpg"/>
          <p:cNvPicPr>
            <a:picLocks noChangeAspect="1" noChangeArrowheads="1"/>
          </p:cNvPicPr>
          <p:nvPr/>
        </p:nvPicPr>
        <p:blipFill>
          <a:blip r:embed="rId7" cstate="print"/>
          <a:srcRect t="14300" r="5124" b="8001"/>
          <a:stretch>
            <a:fillRect/>
          </a:stretch>
        </p:blipFill>
        <p:spPr bwMode="auto">
          <a:xfrm>
            <a:off x="5724128" y="1628800"/>
            <a:ext cx="2016224" cy="208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1" name="8 Marcador de pie de página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DIRECCIÓN DE DESARROLLO COMUNITARIO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11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" descr="Logo Comunidad Diferen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0"/>
            <a:ext cx="169167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5 CuadroTexto"/>
          <p:cNvSpPr txBox="1"/>
          <p:nvPr/>
        </p:nvSpPr>
        <p:spPr>
          <a:xfrm>
            <a:off x="971600" y="764704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PROYECTO DE HAMACAS </a:t>
            </a:r>
            <a:endParaRPr lang="es-MX" b="1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403648" y="4005064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2032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2016 A</a:t>
                      </a:r>
                      <a:r>
                        <a:rPr lang="es-MX" baseline="0" dirty="0" smtClean="0"/>
                        <a:t> </a:t>
                      </a:r>
                      <a:r>
                        <a:rPr lang="es-MX" dirty="0" smtClean="0"/>
                        <a:t>2018</a:t>
                      </a:r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Total de inversión $ 16,453.00</a:t>
                      </a:r>
                      <a:r>
                        <a:rPr lang="es-MX" b="1" baseline="0" dirty="0" smtClean="0"/>
                        <a:t> 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Total</a:t>
                      </a:r>
                      <a:r>
                        <a:rPr lang="es-MX" b="1" baseline="0" dirty="0" smtClean="0"/>
                        <a:t> 2 proyectos</a:t>
                      </a:r>
                      <a:endParaRPr lang="es-MX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 descr="F:\Fotos Hamacas Artesanales II FCP2018\20180831_1619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1" y="1484784"/>
            <a:ext cx="2645554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F:\Fotos Hamacas Artesanales II FCP2018\20180830_1724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1484784"/>
            <a:ext cx="2535897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F:\Fotos Hamacas Artesanales II FCP2018\20180828_1749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3" y="1484784"/>
            <a:ext cx="2520280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500" b="1" dirty="0" smtClean="0"/>
              <a:t>IMPULSO A LA LACTANCIA MATERNA DESDE </a:t>
            </a:r>
            <a:br>
              <a:rPr lang="es-MX" sz="2500" b="1" dirty="0" smtClean="0"/>
            </a:br>
            <a:r>
              <a:rPr lang="es-MX" sz="2500" b="1" dirty="0" smtClean="0"/>
              <a:t>LOS GRUPOS DE DESARROLLO</a:t>
            </a:r>
            <a:endParaRPr lang="es-MX" sz="2500" dirty="0">
              <a:solidFill>
                <a:srgbClr val="FF0000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466728" cy="452596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s-MX" dirty="0" smtClean="0"/>
              <a:t>	Fomentamos e impulsamos la lactancia materna a través de la capacitación a grupos de desarrollo en comunidades de cobertura del programa Comunidad DIFerente.</a:t>
            </a:r>
            <a:endParaRPr lang="es-MX" dirty="0"/>
          </a:p>
        </p:txBody>
      </p:sp>
      <p:sp>
        <p:nvSpPr>
          <p:cNvPr id="12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4" name="Picture 2" descr="C:\Users\LENOVO\Desktop\FOTOS COMISION 2018 Julia\Francisco J. Mujica\20180314_135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5361" y="1628800"/>
            <a:ext cx="222882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" descr="C:\Users\LENOVO\Desktop\FOTOS COMISION 2018 Julia\Jesus Martinez Ross\20180314_115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7933" y="3573016"/>
            <a:ext cx="225025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 descr="C:\Users\LENOVO\Desktop\FOTOS COMISION 2018 Julia\Gavilanes\20180418_1726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6206" y="1628800"/>
            <a:ext cx="225025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 descr="C:\Users\LENOVO\Desktop\FOTOS COMISION 2018 Julia\Pedro Moreno\20180419_1421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6205" y="3591018"/>
            <a:ext cx="2250250" cy="1784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16 Imagen" descr="logodif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" descr="Logo Comunidad Diferent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4" y="0"/>
            <a:ext cx="169167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624736" cy="1143000"/>
          </a:xfrm>
        </p:spPr>
        <p:txBody>
          <a:bodyPr>
            <a:normAutofit/>
          </a:bodyPr>
          <a:lstStyle/>
          <a:p>
            <a:r>
              <a:rPr lang="es-MX" sz="2500" b="1" dirty="0" smtClean="0"/>
              <a:t>ORIENTACIÓN ALIMENTARIA A GRUPOS DE DESARROLLO</a:t>
            </a:r>
            <a:endParaRPr lang="es-MX" sz="2500" dirty="0">
              <a:solidFill>
                <a:srgbClr val="FF0000"/>
              </a:solidFill>
            </a:endParaRPr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23528" y="1484784"/>
            <a:ext cx="36004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s-MX" sz="2700" dirty="0" smtClean="0"/>
              <a:t>	Capacitamos a grupos de desarrollo en temas de orientación alimentaria, resaltando la </a:t>
            </a:r>
            <a:r>
              <a:rPr lang="es-MX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 alimentaria </a:t>
            </a:r>
            <a:r>
              <a:rPr lang="es-MX" sz="2700" dirty="0" smtClean="0"/>
              <a:t>y el aprovechamiento de alimentos de la región.</a:t>
            </a:r>
            <a:endParaRPr lang="es-MX" sz="2700" dirty="0"/>
          </a:p>
        </p:txBody>
      </p:sp>
      <p:sp>
        <p:nvSpPr>
          <p:cNvPr id="12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7" name="Picture 5" descr="C:\Users\LENOVO\Desktop\FOTOS COMISION 2018 Julia\Gavilanes\20180418_17265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67944" y="1412776"/>
            <a:ext cx="1800200" cy="1501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Imagen" descr="logodi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" descr="Logo Comunidad Diferen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0"/>
            <a:ext cx="169167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1" name="Picture 5" descr="C:\Users\LENOVO\Desktop\FOTOS COMISION 2018 Julia\Gavilanes\20180418_172656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012160" y="1412776"/>
            <a:ext cx="1800200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 descr="C:\Users\LENOVO\Desktop\FOTOS COMISION 2018 Julia\Gavilanes\20180418_172656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067943" y="3068960"/>
            <a:ext cx="180020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5" descr="C:\Users\LENOVO\Desktop\FOTOS COMISION 2018 Julia\Gavilanes\20180418_172656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012159" y="3068960"/>
            <a:ext cx="180020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5" descr="C:\Users\LENOVO\Desktop\FOTOS COMISION 2018 Julia\Gavilanes\20180418_172656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067944" y="4509120"/>
            <a:ext cx="180020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5" descr="C:\Users\LENOVO\Desktop\FOTOS COMISION 2018 Julia\Gavilanes\20180418_172656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012160" y="4509120"/>
            <a:ext cx="180020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z="4500" b="1" dirty="0" smtClean="0"/>
              <a:t>DESAFÍOS</a:t>
            </a:r>
            <a:endParaRPr lang="es-MX" sz="4500" dirty="0"/>
          </a:p>
        </p:txBody>
      </p:sp>
      <p:sp>
        <p:nvSpPr>
          <p:cNvPr id="13" name="1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10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z="2500" b="1" dirty="0" smtClean="0"/>
              <a:t>INCLUSIÓN DE FRUTA FRESCA </a:t>
            </a:r>
            <a:endParaRPr lang="es-MX" sz="2500" dirty="0"/>
          </a:p>
        </p:txBody>
      </p:sp>
      <p:sp>
        <p:nvSpPr>
          <p:cNvPr id="10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5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1" dirty="0" smtClean="0"/>
              <a:t>PROYECTO PILOTO “DIF-FRUTA”</a:t>
            </a:r>
            <a:endParaRPr lang="es-MX" sz="2500" dirty="0"/>
          </a:p>
        </p:txBody>
      </p:sp>
      <p:sp>
        <p:nvSpPr>
          <p:cNvPr id="17" name="16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s-MX" b="1" dirty="0" smtClean="0"/>
              <a:t>Objetivo</a:t>
            </a:r>
          </a:p>
          <a:p>
            <a:pPr algn="just">
              <a:buNone/>
            </a:pPr>
            <a:r>
              <a:rPr lang="es-MX" dirty="0" smtClean="0"/>
              <a:t>	</a:t>
            </a:r>
            <a:r>
              <a:rPr lang="es-MX" sz="3000" dirty="0" smtClean="0"/>
              <a:t>Fortalecer  la calidad nutricia de los desayunos escolares “calientes” e impulsar el consumo de fruta fresca a través de la inclusión en las dotaciones mensuales. </a:t>
            </a:r>
          </a:p>
          <a:p>
            <a:pPr algn="just">
              <a:buNone/>
            </a:pPr>
            <a:endParaRPr lang="es-MX" sz="3000" dirty="0" smtClean="0"/>
          </a:p>
          <a:p>
            <a:pPr algn="just">
              <a:buNone/>
            </a:pPr>
            <a:r>
              <a:rPr lang="es-MX" sz="3000" dirty="0" smtClean="0"/>
              <a:t>	Actualmente la estrategia se implementa en espacios alimentarios de 28 localidades de la zona maya en el municipio de Felipe Carrillo Puerto.</a:t>
            </a:r>
          </a:p>
          <a:p>
            <a:pPr algn="just">
              <a:buNone/>
            </a:pPr>
            <a:endParaRPr lang="es-MX" sz="3000" dirty="0" smtClean="0"/>
          </a:p>
          <a:p>
            <a:pPr algn="just">
              <a:buNone/>
            </a:pPr>
            <a:r>
              <a:rPr lang="es-MX" sz="3000" dirty="0" smtClean="0"/>
              <a:t>	Inicio distribución: Octubre 2018.</a:t>
            </a:r>
          </a:p>
          <a:p>
            <a:pPr>
              <a:buNone/>
            </a:pPr>
            <a:endParaRPr lang="es-MX" dirty="0" smtClean="0"/>
          </a:p>
          <a:p>
            <a:pPr>
              <a:buNone/>
            </a:pPr>
            <a:endParaRPr lang="es-MX" dirty="0" smtClean="0"/>
          </a:p>
        </p:txBody>
      </p:sp>
      <p:pic>
        <p:nvPicPr>
          <p:cNvPr id="9" name="8 Marcador de contenido" descr="WhatsApp Image 2018-02-23 at 12.54.03 PM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916832"/>
            <a:ext cx="309634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7 Imagen" descr="logodi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z="4500" b="1" dirty="0" smtClean="0"/>
              <a:t>AVANCES</a:t>
            </a:r>
            <a:endParaRPr lang="es-MX" sz="4500" dirty="0"/>
          </a:p>
        </p:txBody>
      </p:sp>
      <p:sp>
        <p:nvSpPr>
          <p:cNvPr id="13" name="1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6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1" dirty="0" smtClean="0"/>
              <a:t>PROYECTO PILOTO “DIF-FRUTA”</a:t>
            </a:r>
            <a:endParaRPr lang="es-MX" sz="2500" dirty="0"/>
          </a:p>
        </p:txBody>
      </p:sp>
      <p:sp>
        <p:nvSpPr>
          <p:cNvPr id="17" name="16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s-MX" b="1" dirty="0" smtClean="0"/>
              <a:t>Beneficios:</a:t>
            </a:r>
          </a:p>
          <a:p>
            <a:pPr algn="just">
              <a:buFont typeface="Wingdings" pitchFamily="2" charset="2"/>
              <a:buChar char="v"/>
            </a:pPr>
            <a:r>
              <a:rPr lang="es-MX" sz="3000" dirty="0" smtClean="0"/>
              <a:t>Entregas semanales de fruta fresca de temporada y de la región.</a:t>
            </a:r>
          </a:p>
          <a:p>
            <a:pPr algn="just">
              <a:buFont typeface="Wingdings" pitchFamily="2" charset="2"/>
              <a:buChar char="v"/>
            </a:pPr>
            <a:r>
              <a:rPr lang="es-MX" sz="3000" dirty="0" smtClean="0"/>
              <a:t>Consumo inmediato, por lo que no es indispensable el almacenamiento en frío.</a:t>
            </a:r>
          </a:p>
          <a:p>
            <a:pPr algn="just">
              <a:buFont typeface="Wingdings" pitchFamily="2" charset="2"/>
              <a:buChar char="v"/>
            </a:pPr>
            <a:r>
              <a:rPr lang="es-MX" sz="3000" dirty="0" smtClean="0"/>
              <a:t>Consumo de fruta en adecuado estado de maduración.</a:t>
            </a:r>
          </a:p>
          <a:p>
            <a:pPr algn="just">
              <a:buFont typeface="Wingdings" pitchFamily="2" charset="2"/>
              <a:buChar char="v"/>
            </a:pPr>
            <a:r>
              <a:rPr lang="es-MX" sz="3000" dirty="0" smtClean="0"/>
              <a:t>Aprovechamiento de cuotas de recuperación en la implementación de la estrategia.</a:t>
            </a:r>
          </a:p>
          <a:p>
            <a:pPr algn="just">
              <a:buFont typeface="Wingdings" pitchFamily="2" charset="2"/>
              <a:buChar char="v"/>
            </a:pPr>
            <a:r>
              <a:rPr lang="es-MX" sz="3000" dirty="0" smtClean="0"/>
              <a:t>Optimización de los recursos ya que al procesarse la fruta directamente en los espacios alimentarios, los costos se reducen.</a:t>
            </a:r>
          </a:p>
          <a:p>
            <a:pPr algn="just">
              <a:buFont typeface="Wingdings" pitchFamily="2" charset="2"/>
              <a:buChar char="v"/>
            </a:pPr>
            <a:r>
              <a:rPr lang="es-MX" sz="3000" dirty="0" smtClean="0"/>
              <a:t>Evitamos generación de basura por envases individuales y fomentamos el aprovechamiento de cáscaras y residuos en forma de composta.</a:t>
            </a:r>
          </a:p>
          <a:p>
            <a:pPr>
              <a:buFont typeface="Wingdings" pitchFamily="2" charset="2"/>
              <a:buChar char="v"/>
            </a:pPr>
            <a:endParaRPr lang="es-MX" sz="3000" dirty="0" smtClean="0"/>
          </a:p>
          <a:p>
            <a:pPr>
              <a:buNone/>
            </a:pPr>
            <a:endParaRPr lang="es-MX" dirty="0" smtClean="0"/>
          </a:p>
          <a:p>
            <a:pPr>
              <a:buNone/>
            </a:pPr>
            <a:endParaRPr lang="es-MX" dirty="0" smtClean="0"/>
          </a:p>
        </p:txBody>
      </p:sp>
      <p:pic>
        <p:nvPicPr>
          <p:cNvPr id="9" name="8 Marcador de contenido" descr="DIF-Desayunos-Escolares-04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2377" t="9788" b="4595"/>
          <a:stretch>
            <a:fillRect/>
          </a:stretch>
        </p:blipFill>
        <p:spPr>
          <a:xfrm>
            <a:off x="5148064" y="1412776"/>
            <a:ext cx="2952328" cy="2174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7 Imagen" descr="logodi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8 Marcador de contenido" descr="DIF-Desayunos-Escolares-04.jpeg"/>
          <p:cNvPicPr>
            <a:picLocks noChangeAspect="1"/>
          </p:cNvPicPr>
          <p:nvPr/>
        </p:nvPicPr>
        <p:blipFill>
          <a:blip r:embed="rId5" cstate="print"/>
          <a:srcRect t="51005" r="35000"/>
          <a:stretch>
            <a:fillRect/>
          </a:stretch>
        </p:blipFill>
        <p:spPr>
          <a:xfrm>
            <a:off x="5148064" y="3793749"/>
            <a:ext cx="2952328" cy="1435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z="2500" b="1" dirty="0" smtClean="0"/>
              <a:t>INCLUSIÓN DE VERDURA FRESCA Y PROTEÍNA </a:t>
            </a:r>
            <a:br>
              <a:rPr lang="es-MX" sz="2500" b="1" dirty="0" smtClean="0"/>
            </a:br>
            <a:r>
              <a:rPr lang="es-MX" sz="2500" b="1" dirty="0" smtClean="0"/>
              <a:t>DE ORIGEN ANIMAL</a:t>
            </a:r>
            <a:endParaRPr lang="es-MX" sz="2500" dirty="0"/>
          </a:p>
        </p:txBody>
      </p:sp>
      <p:sp>
        <p:nvSpPr>
          <p:cNvPr id="10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5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1" dirty="0" smtClean="0"/>
              <a:t>PROYECTO PILOTO “AGRO-ACUACULTURA”</a:t>
            </a:r>
            <a:endParaRPr lang="es-MX" sz="2500" dirty="0"/>
          </a:p>
        </p:txBody>
      </p:sp>
      <p:sp>
        <p:nvSpPr>
          <p:cNvPr id="17" name="16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b="1" dirty="0" smtClean="0"/>
              <a:t>Objetivo</a:t>
            </a:r>
          </a:p>
          <a:p>
            <a:pPr>
              <a:buNone/>
            </a:pPr>
            <a:r>
              <a:rPr lang="es-MX" dirty="0" smtClean="0"/>
              <a:t>	Fortalecer la calidad nutricia de los desayunos escolares  a través de la inclusión de pescado y hortalizas cultivados de manera sostenible.</a:t>
            </a:r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7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4915" y="1844824"/>
            <a:ext cx="4205685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1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15 Título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es-MX" sz="2800" b="1" dirty="0" smtClean="0"/>
              <a:t>PROYECTO PILOTO “AGRO-ACUACULTURA”</a:t>
            </a:r>
            <a:endParaRPr lang="es-MX" sz="2500" dirty="0"/>
          </a:p>
        </p:txBody>
      </p:sp>
      <p:pic>
        <p:nvPicPr>
          <p:cNvPr id="8" name="7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F:\DIF-TOSEPAN\PONENCIA\FB_IMG_1532093257053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052736"/>
            <a:ext cx="54006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0" y="5373216"/>
            <a:ext cx="3562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/>
              <a:t>Crear </a:t>
            </a:r>
            <a:r>
              <a:rPr lang="es-MX" b="1" dirty="0" smtClean="0"/>
              <a:t>sistemas sostenibles de producción de alimentos</a:t>
            </a:r>
          </a:p>
          <a:p>
            <a:pPr algn="ctr"/>
            <a:r>
              <a:rPr lang="es-MX" b="1" dirty="0" smtClean="0"/>
              <a:t>como la  “A</a:t>
            </a:r>
            <a:r>
              <a:rPr lang="es-MX" sz="2000" b="1" dirty="0" smtClean="0"/>
              <a:t>gro-Acuacultura”</a:t>
            </a:r>
            <a:endParaRPr lang="es-MX" b="1" dirty="0"/>
          </a:p>
        </p:txBody>
      </p:sp>
      <p:sp>
        <p:nvSpPr>
          <p:cNvPr id="13" name="12 Rectángulo"/>
          <p:cNvSpPr/>
          <p:nvPr/>
        </p:nvSpPr>
        <p:spPr>
          <a:xfrm>
            <a:off x="251520" y="4221088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MX" b="1" dirty="0"/>
              <a:t>D</a:t>
            </a:r>
            <a:r>
              <a:rPr lang="es-MX" b="1" dirty="0" smtClean="0"/>
              <a:t>ebemos cambiar la forma en que usamos la tierra</a:t>
            </a:r>
            <a:endParaRPr lang="es-MX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2232248" cy="110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323528" y="1052736"/>
            <a:ext cx="23762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cap="all" dirty="0"/>
              <a:t>EL FUTURO QUE NO QUEREMOS</a:t>
            </a:r>
            <a:endParaRPr lang="es-MX" sz="1200" dirty="0"/>
          </a:p>
        </p:txBody>
      </p:sp>
      <p:sp>
        <p:nvSpPr>
          <p:cNvPr id="19" name="18 Rectángulo"/>
          <p:cNvSpPr/>
          <p:nvPr/>
        </p:nvSpPr>
        <p:spPr>
          <a:xfrm>
            <a:off x="0" y="2492896"/>
            <a:ext cx="336612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1500" b="1" dirty="0" smtClean="0">
                <a:solidFill>
                  <a:schemeClr val="tx2">
                    <a:lumMod val="50000"/>
                  </a:schemeClr>
                </a:solidFill>
              </a:rPr>
              <a:t>Para combatir el cambio climático:</a:t>
            </a:r>
          </a:p>
          <a:p>
            <a:pPr algn="ctr"/>
            <a:r>
              <a:rPr lang="es-MX" sz="1500" b="1" dirty="0" smtClean="0">
                <a:solidFill>
                  <a:schemeClr val="tx2">
                    <a:lumMod val="50000"/>
                  </a:schemeClr>
                </a:solidFill>
              </a:rPr>
              <a:t> “ES NECESARIO ESTRATEGIAS QUE PERMITAN DISMINUIR LAS EMISIONES DE CARBONO”</a:t>
            </a:r>
            <a:endParaRPr lang="es-MX" sz="1500" b="1" dirty="0"/>
          </a:p>
        </p:txBody>
      </p:sp>
      <p:sp>
        <p:nvSpPr>
          <p:cNvPr id="20" name="19 Flecha abajo"/>
          <p:cNvSpPr/>
          <p:nvPr/>
        </p:nvSpPr>
        <p:spPr>
          <a:xfrm>
            <a:off x="1619672" y="4869160"/>
            <a:ext cx="288032" cy="50405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20 Flecha abajo"/>
          <p:cNvSpPr/>
          <p:nvPr/>
        </p:nvSpPr>
        <p:spPr>
          <a:xfrm>
            <a:off x="1619672" y="3645024"/>
            <a:ext cx="288032" cy="50405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1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15 Título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MX" sz="2800" b="1" dirty="0" smtClean="0"/>
              <a:t>PROYECTO PILOTO “AGRO-ACUACULTURA”</a:t>
            </a:r>
            <a:endParaRPr lang="es-MX" sz="2500" dirty="0"/>
          </a:p>
        </p:txBody>
      </p:sp>
      <p:pic>
        <p:nvPicPr>
          <p:cNvPr id="8" name="7 Imagen" descr="log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Rectángulo"/>
          <p:cNvSpPr/>
          <p:nvPr/>
        </p:nvSpPr>
        <p:spPr>
          <a:xfrm>
            <a:off x="2843808" y="1628800"/>
            <a:ext cx="3366120" cy="78483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s-MX" sz="1500" b="1" dirty="0" smtClean="0">
                <a:solidFill>
                  <a:schemeClr val="bg1"/>
                </a:solidFill>
              </a:rPr>
              <a:t>Modelo de producción de alimentos sostenible: </a:t>
            </a:r>
            <a:r>
              <a:rPr lang="es-MX" sz="1500" dirty="0" smtClean="0">
                <a:solidFill>
                  <a:schemeClr val="bg1"/>
                </a:solidFill>
              </a:rPr>
              <a:t>Integración de dos sistemas productivos en un sistema cerrado</a:t>
            </a:r>
            <a:endParaRPr lang="es-MX" sz="1500" dirty="0">
              <a:solidFill>
                <a:schemeClr val="bg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843808" y="2636912"/>
            <a:ext cx="3366120" cy="3231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s-MX" sz="1500" b="1" dirty="0" smtClean="0">
                <a:solidFill>
                  <a:schemeClr val="bg1"/>
                </a:solidFill>
              </a:rPr>
              <a:t>Producción con poca huella de carbono</a:t>
            </a:r>
            <a:endParaRPr lang="es-MX" sz="1500" b="1" dirty="0">
              <a:solidFill>
                <a:schemeClr val="bg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843808" y="3212976"/>
            <a:ext cx="3366120" cy="55399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s-MX" sz="1500" b="1" dirty="0" smtClean="0">
                <a:solidFill>
                  <a:schemeClr val="bg1"/>
                </a:solidFill>
              </a:rPr>
              <a:t>Beneficio económico y social:</a:t>
            </a:r>
            <a:r>
              <a:rPr lang="es-MX" sz="1500" dirty="0" smtClean="0">
                <a:solidFill>
                  <a:schemeClr val="bg1"/>
                </a:solidFill>
              </a:rPr>
              <a:t> Genera ingresos y empleo</a:t>
            </a:r>
            <a:endParaRPr lang="es-MX" sz="1500" b="1" dirty="0">
              <a:solidFill>
                <a:schemeClr val="bg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843808" y="3933056"/>
            <a:ext cx="3366120" cy="124649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s-MX" sz="1500" b="1" dirty="0" smtClean="0">
                <a:solidFill>
                  <a:schemeClr val="bg1"/>
                </a:solidFill>
              </a:rPr>
              <a:t>Seguridad Alimentaria:</a:t>
            </a:r>
            <a:r>
              <a:rPr lang="es-MX" sz="1500" dirty="0" smtClean="0">
                <a:solidFill>
                  <a:schemeClr val="bg1"/>
                </a:solidFill>
              </a:rPr>
              <a:t> Causa un impacto positivo al favorecer el acceso a alimentos  como el pescado y hortalizas Fuente de: proteína de origen animal, omega 3, vitaminas, fibra.</a:t>
            </a:r>
            <a:endParaRPr lang="es-MX" sz="1500" b="1" dirty="0">
              <a:solidFill>
                <a:schemeClr val="bg1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843808" y="5373216"/>
            <a:ext cx="3366120" cy="55399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s-MX" sz="1500" b="1" dirty="0" smtClean="0">
                <a:solidFill>
                  <a:schemeClr val="bg1"/>
                </a:solidFill>
              </a:rPr>
              <a:t>Educativa:</a:t>
            </a:r>
            <a:r>
              <a:rPr lang="es-MX" sz="1500" dirty="0" smtClean="0">
                <a:solidFill>
                  <a:schemeClr val="bg1"/>
                </a:solidFill>
              </a:rPr>
              <a:t> A través de visitas guiadas que expliquen su funcionamiento.</a:t>
            </a:r>
            <a:endParaRPr lang="es-MX" sz="1500" b="1" dirty="0">
              <a:solidFill>
                <a:schemeClr val="bg1"/>
              </a:solidFill>
            </a:endParaRPr>
          </a:p>
        </p:txBody>
      </p:sp>
      <p:sp>
        <p:nvSpPr>
          <p:cNvPr id="18" name="17 Elipse"/>
          <p:cNvSpPr/>
          <p:nvPr/>
        </p:nvSpPr>
        <p:spPr>
          <a:xfrm>
            <a:off x="6588224" y="3068960"/>
            <a:ext cx="1296144" cy="1152128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18 Elipse"/>
          <p:cNvSpPr/>
          <p:nvPr/>
        </p:nvSpPr>
        <p:spPr>
          <a:xfrm>
            <a:off x="6588224" y="4437112"/>
            <a:ext cx="1296144" cy="1152128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19 Elipse"/>
          <p:cNvSpPr/>
          <p:nvPr/>
        </p:nvSpPr>
        <p:spPr>
          <a:xfrm>
            <a:off x="6588224" y="1700808"/>
            <a:ext cx="1296144" cy="1152128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20 Rectángulo"/>
          <p:cNvSpPr/>
          <p:nvPr/>
        </p:nvSpPr>
        <p:spPr>
          <a:xfrm>
            <a:off x="251520" y="2060848"/>
            <a:ext cx="2411760" cy="3024336"/>
          </a:xfrm>
          <a:prstGeom prst="rect">
            <a:avLst/>
          </a:prstGeom>
          <a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softEdge rad="127000"/>
          </a:effectLst>
        </p:spPr>
      </p:sp>
      <p:sp>
        <p:nvSpPr>
          <p:cNvPr id="22" name="21 Rectángulo"/>
          <p:cNvSpPr/>
          <p:nvPr/>
        </p:nvSpPr>
        <p:spPr>
          <a:xfrm>
            <a:off x="0" y="1628800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MX" b="1" dirty="0" smtClean="0"/>
              <a:t>BENEFICIOS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85" b="21779"/>
          <a:stretch/>
        </p:blipFill>
        <p:spPr bwMode="auto">
          <a:xfrm>
            <a:off x="107504" y="476672"/>
            <a:ext cx="8956248" cy="246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212" b="15412"/>
          <a:stretch/>
        </p:blipFill>
        <p:spPr bwMode="auto">
          <a:xfrm>
            <a:off x="107504" y="2888535"/>
            <a:ext cx="8944288" cy="39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847256" y="114878"/>
            <a:ext cx="3492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/>
              <a:t>DISEÑO Y SISTEMA A INSTALAR</a:t>
            </a:r>
            <a:endParaRPr lang="es-MX" sz="2000" b="1" dirty="0"/>
          </a:p>
        </p:txBody>
      </p:sp>
      <p:pic>
        <p:nvPicPr>
          <p:cNvPr id="5" name="4 Imagen" descr="logodi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02368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1" dirty="0" smtClean="0"/>
              <a:t>PROYECTO PILOTO “AGROACUACULTURA”</a:t>
            </a:r>
            <a:endParaRPr lang="es-MX" sz="2500" dirty="0"/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7 Imagen" descr="logodi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VID-20181024-WA0012[1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625" y="1600200"/>
            <a:ext cx="8034338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8 Marcador de pie de página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DIRECCIÓN DE DESARROLLO COMUNITARIO</a:t>
            </a:r>
            <a:endParaRPr kumimoji="0" lang="es-MX" sz="12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1" name="10 Diagrama"/>
          <p:cNvGraphicFramePr/>
          <p:nvPr/>
        </p:nvGraphicFramePr>
        <p:xfrm>
          <a:off x="107504" y="332656"/>
          <a:ext cx="864096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5 Imagen" descr="logodif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500" b="1" dirty="0" smtClean="0"/>
              <a:t>DESAYUNOS ESCOLARES</a:t>
            </a:r>
            <a:endParaRPr lang="es-MX" sz="2500" dirty="0"/>
          </a:p>
        </p:txBody>
      </p:sp>
      <p:sp>
        <p:nvSpPr>
          <p:cNvPr id="12" name="11 Marcador de texto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3744416" cy="4525963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s-MX" sz="2500" dirty="0" smtClean="0"/>
              <a:t>	Entregamos diariamente    65, 436 raciones de desayunos escolares que cumplen con los criterios de calidad nutricia, impulsando de esta forma el acceso a alimentos inocuos y nutritivos de niñas y niños en los 11 municipios del estado.</a:t>
            </a:r>
          </a:p>
          <a:p>
            <a:pPr algn="just">
              <a:buNone/>
            </a:pPr>
            <a:r>
              <a:rPr lang="es-MX" sz="2600" dirty="0" smtClean="0"/>
              <a:t>	</a:t>
            </a:r>
            <a:endParaRPr lang="es-MX" sz="2600" dirty="0">
              <a:solidFill>
                <a:srgbClr val="FF0000"/>
              </a:solidFill>
            </a:endParaRPr>
          </a:p>
        </p:txBody>
      </p:sp>
      <p:graphicFrame>
        <p:nvGraphicFramePr>
          <p:cNvPr id="13" name="12 Marcador de contenido"/>
          <p:cNvGraphicFramePr>
            <a:graphicFrameLocks noGrp="1"/>
          </p:cNvGraphicFramePr>
          <p:nvPr>
            <p:ph sz="half" idx="2"/>
          </p:nvPr>
        </p:nvGraphicFramePr>
        <p:xfrm>
          <a:off x="3851920" y="476672"/>
          <a:ext cx="495300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588224" y="3645024"/>
            <a:ext cx="1224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18, 545</a:t>
            </a:r>
            <a:endParaRPr lang="es-MX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932040" y="5229200"/>
            <a:ext cx="1224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46, 891</a:t>
            </a:r>
            <a:endParaRPr lang="es-MX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380312" y="2636912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/>
              <a:t>65,436</a:t>
            </a:r>
            <a:endParaRPr lang="es-MX" sz="1600" b="1" dirty="0"/>
          </a:p>
        </p:txBody>
      </p:sp>
      <p:pic>
        <p:nvPicPr>
          <p:cNvPr id="19" name="18 Imagen" descr="logodif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19 CuadroTexto"/>
          <p:cNvSpPr txBox="1"/>
          <p:nvPr/>
        </p:nvSpPr>
        <p:spPr>
          <a:xfrm>
            <a:off x="6372200" y="4005064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00" b="1" dirty="0" smtClean="0"/>
              <a:t>Desayunos “Calientes”</a:t>
            </a:r>
            <a:endParaRPr lang="es-MX" sz="15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4572000" y="5517232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00" b="1" dirty="0" smtClean="0"/>
              <a:t>Desayunos “Fríos”</a:t>
            </a:r>
            <a:endParaRPr lang="es-MX" sz="1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500" b="1" dirty="0" smtClean="0"/>
              <a:t>DESAYUNOS ESCOLARES</a:t>
            </a:r>
            <a:br>
              <a:rPr lang="es-MX" sz="2500" b="1" dirty="0" smtClean="0"/>
            </a:br>
            <a:r>
              <a:rPr lang="es-MX" sz="2500" b="1" dirty="0" smtClean="0"/>
              <a:t>MODALIDAD “FRÍOS”</a:t>
            </a:r>
            <a:endParaRPr lang="es-MX" sz="2500" dirty="0"/>
          </a:p>
        </p:txBody>
      </p:sp>
      <p:graphicFrame>
        <p:nvGraphicFramePr>
          <p:cNvPr id="17" name="16 Marcador de contenido"/>
          <p:cNvGraphicFramePr>
            <a:graphicFrameLocks noGrp="1"/>
          </p:cNvGraphicFramePr>
          <p:nvPr>
            <p:ph sz="half" idx="1"/>
          </p:nvPr>
        </p:nvGraphicFramePr>
        <p:xfrm>
          <a:off x="251520" y="4365104"/>
          <a:ext cx="4320480" cy="18897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80120"/>
                <a:gridCol w="1080120"/>
                <a:gridCol w="1080120"/>
                <a:gridCol w="1080120"/>
              </a:tblGrid>
              <a:tr h="217643"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 marL="91404" marR="914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2016</a:t>
                      </a:r>
                      <a:endParaRPr lang="es-MX" dirty="0"/>
                    </a:p>
                  </a:txBody>
                  <a:tcPr marL="91404" marR="914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2017</a:t>
                      </a:r>
                      <a:endParaRPr lang="es-MX" dirty="0"/>
                    </a:p>
                  </a:txBody>
                  <a:tcPr marL="91404" marR="914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2018</a:t>
                      </a:r>
                      <a:endParaRPr lang="es-MX" dirty="0"/>
                    </a:p>
                  </a:txBody>
                  <a:tcPr marL="91404" marR="91404"/>
                </a:tc>
              </a:tr>
              <a:tr h="816163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/>
                        <a:t>Raciones entregadas que cumplen Criterios</a:t>
                      </a:r>
                      <a:r>
                        <a:rPr lang="es-MX" sz="1000" baseline="0" dirty="0" smtClean="0"/>
                        <a:t> de Calidad Nutricia</a:t>
                      </a:r>
                      <a:endParaRPr lang="es-MX" sz="1000" dirty="0"/>
                    </a:p>
                  </a:txBody>
                  <a:tcPr marL="91404" marR="914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effectLst/>
                        </a:rPr>
                        <a:t>8, 010, 340</a:t>
                      </a:r>
                      <a:endParaRPr lang="es-MX" sz="1000" dirty="0">
                        <a:effectLst/>
                      </a:endParaRPr>
                    </a:p>
                  </a:txBody>
                  <a:tcPr marL="91404" marR="91404"/>
                </a:tc>
                <a:tc>
                  <a:txBody>
                    <a:bodyPr/>
                    <a:lstStyle/>
                    <a:p>
                      <a:pPr algn="ctr"/>
                      <a:endParaRPr lang="es-MX" sz="1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es-MX" sz="1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s-MX" sz="1000" dirty="0" smtClean="0">
                          <a:effectLst/>
                        </a:rPr>
                        <a:t>7, 739, 680</a:t>
                      </a:r>
                      <a:endParaRPr lang="es-MX" sz="1000" dirty="0">
                        <a:effectLst/>
                      </a:endParaRPr>
                    </a:p>
                  </a:txBody>
                  <a:tcPr marL="91404" marR="91404"/>
                </a:tc>
                <a:tc>
                  <a:txBody>
                    <a:bodyPr/>
                    <a:lstStyle/>
                    <a:p>
                      <a:pPr algn="ctr"/>
                      <a:endParaRPr lang="es-MX" sz="1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es-MX" sz="1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es-MX" sz="1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es-MX" sz="1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s-MX" sz="1000" b="1" dirty="0" smtClean="0">
                          <a:effectLst/>
                        </a:rPr>
                        <a:t>8, 112, 940</a:t>
                      </a:r>
                      <a:endParaRPr lang="es-MX" sz="1000" b="1" dirty="0">
                        <a:effectLst/>
                      </a:endParaRPr>
                    </a:p>
                  </a:txBody>
                  <a:tcPr marL="91404" marR="91404"/>
                </a:tc>
              </a:tr>
              <a:tr h="272054">
                <a:tc>
                  <a:txBody>
                    <a:bodyPr/>
                    <a:lstStyle/>
                    <a:p>
                      <a:pPr algn="ctr"/>
                      <a:r>
                        <a:rPr lang="es-MX" sz="1000" kern="1200" dirty="0" smtClean="0"/>
                        <a:t>Planteles escolares</a:t>
                      </a:r>
                      <a:endParaRPr lang="es-MX" sz="1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04" marR="914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/>
                        <a:t>566</a:t>
                      </a:r>
                      <a:endParaRPr lang="es-MX" sz="1000" dirty="0"/>
                    </a:p>
                  </a:txBody>
                  <a:tcPr marL="91404" marR="914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/>
                        <a:t>568</a:t>
                      </a:r>
                      <a:endParaRPr lang="es-MX" sz="1000" dirty="0"/>
                    </a:p>
                  </a:txBody>
                  <a:tcPr marL="91404" marR="914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/>
                        <a:t>516</a:t>
                      </a:r>
                      <a:endParaRPr lang="es-MX" sz="1000" b="1" dirty="0"/>
                    </a:p>
                  </a:txBody>
                  <a:tcPr marL="91404" marR="91404"/>
                </a:tc>
              </a:tr>
              <a:tr h="217643">
                <a:tc gridSpan="4">
                  <a:txBody>
                    <a:bodyPr/>
                    <a:lstStyle/>
                    <a:p>
                      <a:pPr algn="ctr"/>
                      <a:r>
                        <a:rPr lang="es-MX" sz="1200" b="1" dirty="0" smtClean="0"/>
                        <a:t>11 municipios</a:t>
                      </a:r>
                      <a:endParaRPr lang="es-MX" sz="1200" b="1" dirty="0"/>
                    </a:p>
                  </a:txBody>
                  <a:tcPr marL="91404" marR="91404"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17 Marcador de contenido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s-MX" sz="2500" dirty="0" smtClean="0"/>
              <a:t>	Se amplió la cobertura de beneficiarios en localidades de alta y muy alta marginación prioritariamente.</a:t>
            </a:r>
          </a:p>
          <a:p>
            <a:pPr>
              <a:buNone/>
            </a:pPr>
            <a:r>
              <a:rPr lang="es-MX" sz="2500" dirty="0" smtClean="0"/>
              <a:t>	En 2018 disminuimos el número de planteles atendidos dando prioridad a la transición a desayunos escolares “Calientes”.</a:t>
            </a:r>
            <a:endParaRPr lang="es-MX" sz="2500" dirty="0"/>
          </a:p>
        </p:txBody>
      </p:sp>
      <p:sp>
        <p:nvSpPr>
          <p:cNvPr id="20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20 Imagen" descr="desayunos frios 2018 escuela.jpg"/>
          <p:cNvPicPr>
            <a:picLocks noChangeAspect="1"/>
          </p:cNvPicPr>
          <p:nvPr/>
        </p:nvPicPr>
        <p:blipFill>
          <a:blip r:embed="rId3" cstate="print"/>
          <a:srcRect l="45491" t="8197" b="16393"/>
          <a:stretch>
            <a:fillRect/>
          </a:stretch>
        </p:blipFill>
        <p:spPr>
          <a:xfrm>
            <a:off x="395536" y="1556792"/>
            <a:ext cx="396357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 descr="logodi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500" b="1" dirty="0" smtClean="0"/>
              <a:t>APOYOS ALIMENTARIOS CON CALIDAD NUTRICIA</a:t>
            </a:r>
            <a:endParaRPr lang="es-MX" sz="2500" b="1" dirty="0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Dotación :</a:t>
            </a:r>
            <a:endParaRPr lang="es-MX" dirty="0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s-MX" sz="2300" dirty="0" smtClean="0"/>
              <a:t>250 ml de leche descremada ultrapasteurizada</a:t>
            </a:r>
          </a:p>
          <a:p>
            <a:pPr>
              <a:buFont typeface="Wingdings" pitchFamily="2" charset="2"/>
              <a:buChar char="v"/>
            </a:pPr>
            <a:r>
              <a:rPr lang="es-MX" sz="2300" dirty="0" smtClean="0"/>
              <a:t>3 variedades de galletas integrales</a:t>
            </a:r>
          </a:p>
          <a:p>
            <a:pPr>
              <a:buFont typeface="Wingdings" pitchFamily="2" charset="2"/>
              <a:buChar char="v"/>
            </a:pPr>
            <a:r>
              <a:rPr lang="es-MX" sz="2300" dirty="0" smtClean="0"/>
              <a:t>1 barra de cereales integrales</a:t>
            </a:r>
          </a:p>
          <a:p>
            <a:pPr>
              <a:buFont typeface="Wingdings" pitchFamily="2" charset="2"/>
              <a:buChar char="v"/>
            </a:pPr>
            <a:r>
              <a:rPr lang="es-MX" sz="2300" dirty="0" smtClean="0"/>
              <a:t>1 variedad de hojuelas de trigo integral</a:t>
            </a:r>
          </a:p>
          <a:p>
            <a:pPr>
              <a:buFont typeface="Wingdings" pitchFamily="2" charset="2"/>
              <a:buChar char="v"/>
            </a:pPr>
            <a:r>
              <a:rPr lang="es-MX" sz="2300" dirty="0" smtClean="0"/>
              <a:t>3 variedades de fruta deshidratada </a:t>
            </a:r>
            <a:endParaRPr lang="es-MX" sz="2300" dirty="0"/>
          </a:p>
        </p:txBody>
      </p:sp>
      <p:pic>
        <p:nvPicPr>
          <p:cNvPr id="19" name="18 Marcador de contenido" descr="desayunos frios 2018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572000" y="1412776"/>
            <a:ext cx="3168352" cy="4062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11 Imagen" descr="logodi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nster\Desktop\Logo DIF 2016\Bannn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559"/>
          <a:stretch>
            <a:fillRect/>
          </a:stretch>
        </p:blipFill>
        <p:spPr bwMode="auto">
          <a:xfrm flipH="1">
            <a:off x="0" y="4941168"/>
            <a:ext cx="9144000" cy="1916832"/>
          </a:xfrm>
          <a:prstGeom prst="rect">
            <a:avLst/>
          </a:prstGeom>
          <a:noFill/>
        </p:spPr>
      </p:pic>
      <p:sp>
        <p:nvSpPr>
          <p:cNvPr id="16" name="1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500" b="1" dirty="0" smtClean="0"/>
              <a:t>DESAYUNOS ESCOLARES</a:t>
            </a:r>
            <a:br>
              <a:rPr lang="es-MX" sz="2500" b="1" dirty="0" smtClean="0"/>
            </a:br>
            <a:r>
              <a:rPr lang="es-MX" sz="2500" b="1" dirty="0" smtClean="0"/>
              <a:t>MODALIDAD “CALIENTES”</a:t>
            </a:r>
            <a:endParaRPr lang="es-MX" sz="2500" dirty="0"/>
          </a:p>
        </p:txBody>
      </p:sp>
      <p:graphicFrame>
        <p:nvGraphicFramePr>
          <p:cNvPr id="17" name="16 Marcador de contenido"/>
          <p:cNvGraphicFramePr>
            <a:graphicFrameLocks noGrp="1"/>
          </p:cNvGraphicFramePr>
          <p:nvPr>
            <p:ph sz="half" idx="1"/>
          </p:nvPr>
        </p:nvGraphicFramePr>
        <p:xfrm>
          <a:off x="4716016" y="1700808"/>
          <a:ext cx="4104456" cy="22594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26114"/>
                <a:gridCol w="1026114"/>
                <a:gridCol w="1026114"/>
                <a:gridCol w="1026114"/>
              </a:tblGrid>
              <a:tr h="369691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marL="91404" marR="91404"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2016</a:t>
                      </a:r>
                      <a:endParaRPr lang="es-MX" dirty="0"/>
                    </a:p>
                  </a:txBody>
                  <a:tcPr marL="91404" marR="91404"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2017</a:t>
                      </a:r>
                      <a:endParaRPr lang="es-MX" dirty="0"/>
                    </a:p>
                  </a:txBody>
                  <a:tcPr marL="91404" marR="91404"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2018</a:t>
                      </a:r>
                      <a:endParaRPr lang="es-MX" dirty="0"/>
                    </a:p>
                  </a:txBody>
                  <a:tcPr marL="91404" marR="91404"/>
                </a:tc>
              </a:tr>
              <a:tr h="1033774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Raciones entregadas que cumplen Criterios</a:t>
                      </a:r>
                      <a:r>
                        <a:rPr lang="es-MX" sz="1100" baseline="0" dirty="0" smtClean="0"/>
                        <a:t> de Calidad Nutricia</a:t>
                      </a:r>
                      <a:endParaRPr lang="es-MX" sz="1100" dirty="0"/>
                    </a:p>
                  </a:txBody>
                  <a:tcPr marL="91404" marR="914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>
                          <a:effectLst/>
                        </a:rPr>
                        <a:t>3,510,240</a:t>
                      </a:r>
                      <a:endParaRPr lang="es-MX" sz="1100" dirty="0">
                        <a:effectLst/>
                      </a:endParaRPr>
                    </a:p>
                  </a:txBody>
                  <a:tcPr marL="91404" marR="91404"/>
                </a:tc>
                <a:tc>
                  <a:txBody>
                    <a:bodyPr/>
                    <a:lstStyle/>
                    <a:p>
                      <a:endParaRPr lang="es-MX" sz="11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es-MX" sz="11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s-MX" sz="1100" dirty="0" smtClean="0">
                          <a:effectLst/>
                        </a:rPr>
                        <a:t>3,522,820</a:t>
                      </a:r>
                      <a:endParaRPr lang="es-MX" sz="1100" dirty="0">
                        <a:effectLst/>
                      </a:endParaRPr>
                    </a:p>
                  </a:txBody>
                  <a:tcPr marL="91404" marR="91404"/>
                </a:tc>
                <a:tc>
                  <a:txBody>
                    <a:bodyPr/>
                    <a:lstStyle/>
                    <a:p>
                      <a:endParaRPr lang="es-MX" sz="11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es-MX" sz="11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es-MX" sz="11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es-MX" sz="11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s-MX" sz="1400" b="1" dirty="0" smtClean="0">
                          <a:effectLst/>
                        </a:rPr>
                        <a:t>3, 709,000</a:t>
                      </a:r>
                      <a:endParaRPr lang="es-MX" sz="1400" b="1" dirty="0">
                        <a:effectLst/>
                      </a:endParaRPr>
                    </a:p>
                  </a:txBody>
                  <a:tcPr marL="91404" marR="91404"/>
                </a:tc>
              </a:tr>
              <a:tr h="402023">
                <a:tc>
                  <a:txBody>
                    <a:bodyPr/>
                    <a:lstStyle/>
                    <a:p>
                      <a:pPr algn="ctr"/>
                      <a:r>
                        <a:rPr lang="es-MX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Espacios</a:t>
                      </a:r>
                      <a:r>
                        <a:rPr lang="es-MX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alimentarios</a:t>
                      </a:r>
                      <a:endParaRPr lang="es-MX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04" marR="914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170</a:t>
                      </a:r>
                      <a:endParaRPr lang="es-MX" sz="1100" dirty="0"/>
                    </a:p>
                  </a:txBody>
                  <a:tcPr marL="91404" marR="914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177</a:t>
                      </a:r>
                      <a:endParaRPr lang="es-MX" sz="1100" dirty="0"/>
                    </a:p>
                  </a:txBody>
                  <a:tcPr marL="91404" marR="914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 smtClean="0"/>
                        <a:t>195</a:t>
                      </a:r>
                      <a:endParaRPr lang="es-MX" sz="2000" b="1" dirty="0"/>
                    </a:p>
                  </a:txBody>
                  <a:tcPr marL="91404" marR="91404" anchor="ctr"/>
                </a:tc>
              </a:tr>
              <a:tr h="344591">
                <a:tc gridSpan="4"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11 municipios</a:t>
                      </a:r>
                      <a:endParaRPr lang="es-MX" b="1" dirty="0"/>
                    </a:p>
                  </a:txBody>
                  <a:tcPr marL="91404" marR="91404"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14 Marcador de contenido"/>
          <p:cNvGraphicFramePr>
            <a:graphicFrameLocks noGrp="1"/>
          </p:cNvGraphicFramePr>
          <p:nvPr>
            <p:ph sz="half" idx="2"/>
          </p:nvPr>
        </p:nvGraphicFramePr>
        <p:xfrm>
          <a:off x="4644008" y="3501009"/>
          <a:ext cx="3816424" cy="3356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8674" name="Picture 2" descr="http://www.elquintanaroo.mx/wp/wp-content/uploads/2017/11/carloso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1484784"/>
            <a:ext cx="4012871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DESARROLLO COMUNITARIO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8 Imagen" descr="logodif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187624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2828</TotalTime>
  <Words>1414</Words>
  <Application>Microsoft Office PowerPoint</Application>
  <PresentationFormat>Presentación en pantalla (4:3)</PresentationFormat>
  <Paragraphs>293</Paragraphs>
  <Slides>46</Slides>
  <Notes>6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2" baseType="lpstr">
      <vt:lpstr>Arial</vt:lpstr>
      <vt:lpstr>Calibri</vt:lpstr>
      <vt:lpstr>CordiaUPC</vt:lpstr>
      <vt:lpstr>FreesiaUPC</vt:lpstr>
      <vt:lpstr>Wingdings</vt:lpstr>
      <vt:lpstr>Tema de Office</vt:lpstr>
      <vt:lpstr>XVIII ENCUENTRO NACIONAL DE ALIMENTACIÓN  Y DESARROLLO COMUNITARIO “AVANCES Y DESAFÍOS”</vt:lpstr>
      <vt:lpstr>Presentación de PowerPoint</vt:lpstr>
      <vt:lpstr>Presentación de PowerPoint</vt:lpstr>
      <vt:lpstr>AVANCES</vt:lpstr>
      <vt:lpstr>Presentación de PowerPoint</vt:lpstr>
      <vt:lpstr>DESAYUNOS ESCOLARES</vt:lpstr>
      <vt:lpstr>DESAYUNOS ESCOLARES MODALIDAD “FRÍOS”</vt:lpstr>
      <vt:lpstr>APOYOS ALIMENTARIOS CON CALIDAD NUTRICIA</vt:lpstr>
      <vt:lpstr>DESAYUNOS ESCOLARES MODALIDAD “CALIENTES”</vt:lpstr>
      <vt:lpstr>FORTALECIMIENTO DE ESPACIOS ALIMENTARIOS  (SIREEA)</vt:lpstr>
      <vt:lpstr>FORTALECIMIENTO DE ESPACIOS ALIMENTARIOS  (SIREEA)</vt:lpstr>
      <vt:lpstr>VINCULACIÓN</vt:lpstr>
      <vt:lpstr>ACCIONES EN COORDINACIÓN CON LA UIMQROO</vt:lpstr>
      <vt:lpstr>ACCIONES EN COORDINACIÓN CON UIMQROO</vt:lpstr>
      <vt:lpstr>ACCIONES EN COORDINACIÓN CON UIMQROO</vt:lpstr>
      <vt:lpstr>COORDINACIÓN DIF – SEQ  EN ESCUELAS DE TIEMPO COMPLETO</vt:lpstr>
      <vt:lpstr>COORDINACIÓN DIF – SEQ  EN ESCUELAS DE TIEMPO COMPLETO</vt:lpstr>
      <vt:lpstr>COORDINACIÓN DIF – SEQ  EN ESCUELAS DE TIEMPO COMPLETO</vt:lpstr>
      <vt:lpstr>PROCESOS DE CERTIFICACIÓN</vt:lpstr>
      <vt:lpstr>PROCESOS DE CERTIFICACIÓN</vt:lpstr>
      <vt:lpstr>ASISTENCIA ALIMENTARIA A SUJETOS VULNERABLES</vt:lpstr>
      <vt:lpstr>FORTALECIMIENTO DEL ACCESO A LA ALIMENTACIÓN DE DIGNATARIOS MAYAS</vt:lpstr>
      <vt:lpstr>RESEÑA  DEL PROGRAMA DE DESARROLLO COMUNITARIO “COMUNIDAD DIFERENTE”</vt:lpstr>
      <vt:lpstr>Presentación de PowerPoint</vt:lpstr>
      <vt:lpstr>PROGRAMA DE DESARROLLO COMUNITARIO “Comunidad DIFerente”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IMPULSO A LA LACTANCIA MATERNA DESDE  LOS GRUPOS DE DESARROLLO</vt:lpstr>
      <vt:lpstr>ORIENTACIÓN ALIMENTARIA A GRUPOS DE DESARROLLO</vt:lpstr>
      <vt:lpstr>DESAFÍOS</vt:lpstr>
      <vt:lpstr>INCLUSIÓN DE FRUTA FRESCA </vt:lpstr>
      <vt:lpstr>PROYECTO PILOTO “DIF-FRUTA”</vt:lpstr>
      <vt:lpstr>PROYECTO PILOTO “DIF-FRUTA”</vt:lpstr>
      <vt:lpstr>INCLUSIÓN DE VERDURA FRESCA Y PROTEÍNA  DE ORIGEN ANIMAL</vt:lpstr>
      <vt:lpstr>PROYECTO PILOTO “AGRO-ACUACULTURA”</vt:lpstr>
      <vt:lpstr>PROYECTO PILOTO “AGRO-ACUACULTURA”</vt:lpstr>
      <vt:lpstr>PROYECTO PILOTO “AGRO-ACUACULTURA”</vt:lpstr>
      <vt:lpstr>Presentación de PowerPoint</vt:lpstr>
      <vt:lpstr>PROYECTO PILOTO “AGROACUACULTURA”</vt:lpstr>
    </vt:vector>
  </TitlesOfParts>
  <Manager>Ana Karen Sosa Martínez</Manager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Monster</dc:creator>
  <cp:lastModifiedBy>HP</cp:lastModifiedBy>
  <cp:revision>268</cp:revision>
  <dcterms:created xsi:type="dcterms:W3CDTF">2016-10-18T22:48:28Z</dcterms:created>
  <dcterms:modified xsi:type="dcterms:W3CDTF">2018-10-29T14:12:22Z</dcterms:modified>
</cp:coreProperties>
</file>