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6" r:id="rId2"/>
    <p:sldId id="262" r:id="rId3"/>
    <p:sldId id="263" r:id="rId4"/>
    <p:sldId id="264" r:id="rId5"/>
    <p:sldId id="265" r:id="rId6"/>
  </p:sldIdLst>
  <p:sldSz cx="9144000" cy="6858000" type="screen4x3"/>
  <p:notesSz cx="7010400" cy="92964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928" autoAdjust="0"/>
    <p:restoredTop sz="94886" autoAdjust="0"/>
  </p:normalViewPr>
  <p:slideViewPr>
    <p:cSldViewPr snapToGrid="0" snapToObjects="1">
      <p:cViewPr>
        <p:scale>
          <a:sx n="110" d="100"/>
          <a:sy n="110" d="100"/>
        </p:scale>
        <p:origin x="328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8206253-BB34-44BF-8FE5-D5F7C73BAA99}" type="datetimeFigureOut">
              <a:rPr lang="es-MX" smtClean="0"/>
              <a:t>30/10/18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7469E0-8D02-45DB-90CD-3300F9C3B85A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1345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63FC50-0E1F-4F6E-BE45-C3013BCB9727}" type="datetimeFigureOut">
              <a:rPr lang="es-MX" smtClean="0"/>
              <a:t>30/10/18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B81693-7490-42B5-83AE-CEDAD4334ED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9889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1699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70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823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91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117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4255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5995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427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088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6612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7669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92A32-CDDC-D54E-82CF-37AA592853A3}" type="datetimeFigureOut">
              <a:rPr lang="es-ES" smtClean="0"/>
              <a:t>30/10/18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5CBF3-0FF7-604A-882A-BBE9DF02AC35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254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5400" b="1" dirty="0" err="1" smtClean="0"/>
              <a:t>Regl</a:t>
            </a:r>
            <a:r>
              <a:rPr lang="es-ES" sz="5400" b="1" dirty="0" smtClean="0"/>
              <a:t>as de Operación 2019</a:t>
            </a:r>
            <a:endParaRPr lang="es-ES_tradnl" sz="54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_tradnl" sz="4000" b="1" u="sng" dirty="0" smtClean="0"/>
              <a:t>Principales cambios</a:t>
            </a:r>
            <a:endParaRPr lang="es-ES_tradnl" sz="4000" b="1" u="sng" dirty="0"/>
          </a:p>
        </p:txBody>
      </p:sp>
    </p:spTree>
    <p:extLst>
      <p:ext uri="{BB962C8B-B14F-4D97-AF65-F5344CB8AC3E}">
        <p14:creationId xmlns:p14="http://schemas.microsoft.com/office/powerpoint/2010/main" val="62878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C9AE9FF0-DCFC-43E0-BB90-3CEBADA8BCDB}"/>
              </a:ext>
            </a:extLst>
          </p:cNvPr>
          <p:cNvSpPr txBox="1"/>
          <p:nvPr/>
        </p:nvSpPr>
        <p:spPr>
          <a:xfrm>
            <a:off x="2968487" y="1092223"/>
            <a:ext cx="386830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400" b="1" dirty="0"/>
              <a:t>REGLAS DE OPERACIÓN 2019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2954EDB-8F86-46BE-8DFA-EF20CE9AAA5E}"/>
              </a:ext>
            </a:extLst>
          </p:cNvPr>
          <p:cNvSpPr txBox="1"/>
          <p:nvPr/>
        </p:nvSpPr>
        <p:spPr>
          <a:xfrm>
            <a:off x="795131" y="1813617"/>
            <a:ext cx="2791662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200" dirty="0"/>
              <a:t>PRINCIPALES CAMBIOS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9F6BBEF-98E7-41FF-A9C4-1E7ABB64DC5A}"/>
              </a:ext>
            </a:extLst>
          </p:cNvPr>
          <p:cNvSpPr txBox="1"/>
          <p:nvPr/>
        </p:nvSpPr>
        <p:spPr>
          <a:xfrm>
            <a:off x="335667" y="2351339"/>
            <a:ext cx="8426368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es-MX" sz="2200" dirty="0"/>
              <a:t>El PDCCD, en tanto programa de la asistencia social con responsabilidad, se alinea a su cabeza de Sector con una nueva orientación en el desarrollo comunitario: SALUD COMUNITARIA; en sentido de salud pública y no como ausencia de enfermedades.</a:t>
            </a:r>
          </a:p>
          <a:p>
            <a:pPr marL="457200" indent="-457200" algn="just">
              <a:buFont typeface="+mj-lt"/>
              <a:buAutoNum type="arabicPeriod"/>
            </a:pPr>
            <a:endParaRPr lang="es-MX" sz="22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200" dirty="0"/>
              <a:t>Se mantiene el  nombre del Programa de Desarrollo </a:t>
            </a:r>
            <a:r>
              <a:rPr lang="es-MX" sz="2200" dirty="0" smtClean="0"/>
              <a:t>Comunitario Comunidad DIFerente </a:t>
            </a:r>
            <a:r>
              <a:rPr lang="es-MX" sz="2200" dirty="0"/>
              <a:t>y </a:t>
            </a:r>
            <a:r>
              <a:rPr lang="es-MX" sz="2200" dirty="0" smtClean="0"/>
              <a:t>se dejar</a:t>
            </a:r>
            <a:r>
              <a:rPr lang="es-ES" sz="2200" dirty="0" smtClean="0"/>
              <a:t>á de hablar de </a:t>
            </a:r>
            <a:r>
              <a:rPr lang="es-MX" sz="2200" dirty="0" smtClean="0"/>
              <a:t>Subprogramas; </a:t>
            </a:r>
            <a:r>
              <a:rPr lang="es-MX" sz="2200" dirty="0"/>
              <a:t>ahora son </a:t>
            </a:r>
            <a:r>
              <a:rPr lang="es-MX" sz="2200" dirty="0" smtClean="0"/>
              <a:t>“componentes” </a:t>
            </a:r>
            <a:r>
              <a:rPr lang="es-MX" sz="2200" dirty="0"/>
              <a:t>del Programa: capacitaciones, </a:t>
            </a:r>
            <a:r>
              <a:rPr lang="es-MX" sz="2200" dirty="0" smtClean="0"/>
              <a:t>paquetes de insumos </a:t>
            </a:r>
            <a:r>
              <a:rPr lang="es-MX" sz="2200" dirty="0" smtClean="0"/>
              <a:t>para proyectos comunitarios y </a:t>
            </a:r>
            <a:r>
              <a:rPr lang="es-MX" sz="2200" dirty="0"/>
              <a:t>paquetes </a:t>
            </a:r>
            <a:r>
              <a:rPr lang="es-MX" sz="2200" dirty="0" smtClean="0"/>
              <a:t>para REI</a:t>
            </a:r>
            <a:r>
              <a:rPr lang="es-MX" sz="2200" dirty="0"/>
              <a:t>.</a:t>
            </a:r>
          </a:p>
          <a:p>
            <a:pPr marL="457200" indent="-457200" algn="just">
              <a:buFont typeface="+mj-lt"/>
              <a:buAutoNum type="arabicPeriod"/>
            </a:pPr>
            <a:endParaRPr lang="es-MX" sz="2200" dirty="0"/>
          </a:p>
          <a:p>
            <a:pPr marL="457200" indent="-457200" algn="just">
              <a:buFont typeface="+mj-lt"/>
              <a:buAutoNum type="arabicPeriod"/>
            </a:pPr>
            <a:r>
              <a:rPr lang="es-MX" sz="2200" dirty="0"/>
              <a:t>Seguimos alineados a la </a:t>
            </a:r>
            <a:r>
              <a:rPr lang="es-ES" sz="2200" dirty="0"/>
              <a:t>Estrategia 2.1.2.</a:t>
            </a:r>
            <a:r>
              <a:rPr lang="es-ES_tradnl" sz="2200" dirty="0"/>
              <a:t> </a:t>
            </a:r>
            <a:r>
              <a:rPr lang="es-MX" sz="2200" dirty="0" smtClean="0"/>
              <a:t>del </a:t>
            </a:r>
            <a:r>
              <a:rPr lang="es-MX" sz="2200" dirty="0"/>
              <a:t>actual PND.</a:t>
            </a:r>
          </a:p>
        </p:txBody>
      </p:sp>
    </p:spTree>
    <p:extLst>
      <p:ext uri="{BB962C8B-B14F-4D97-AF65-F5344CB8AC3E}">
        <p14:creationId xmlns:p14="http://schemas.microsoft.com/office/powerpoint/2010/main" val="1950838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C9AE9FF0-DCFC-43E0-BB90-3CEBADA8BCDB}"/>
              </a:ext>
            </a:extLst>
          </p:cNvPr>
          <p:cNvSpPr txBox="1"/>
          <p:nvPr/>
        </p:nvSpPr>
        <p:spPr>
          <a:xfrm>
            <a:off x="2968487" y="1041782"/>
            <a:ext cx="386830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400" b="1" dirty="0"/>
              <a:t>REGLAS DE OPERACIÓN 2019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2954EDB-8F86-46BE-8DFA-EF20CE9AAA5E}"/>
              </a:ext>
            </a:extLst>
          </p:cNvPr>
          <p:cNvSpPr txBox="1"/>
          <p:nvPr/>
        </p:nvSpPr>
        <p:spPr>
          <a:xfrm>
            <a:off x="795131" y="1699686"/>
            <a:ext cx="2791662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200" dirty="0"/>
              <a:t>PRINCIPALES CAMBIOS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9F6BBEF-98E7-41FF-A9C4-1E7ABB64DC5A}"/>
              </a:ext>
            </a:extLst>
          </p:cNvPr>
          <p:cNvSpPr txBox="1"/>
          <p:nvPr/>
        </p:nvSpPr>
        <p:spPr>
          <a:xfrm>
            <a:off x="795131" y="2130573"/>
            <a:ext cx="7540486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+mj-lt"/>
              <a:buAutoNum type="arabicPeriod" startAt="4"/>
            </a:pPr>
            <a:endParaRPr lang="es-MX" sz="2400" dirty="0"/>
          </a:p>
          <a:p>
            <a:pPr marL="457200" indent="-457200" algn="just">
              <a:buFont typeface="+mj-lt"/>
              <a:buAutoNum type="arabicPeriod" startAt="4"/>
            </a:pPr>
            <a:r>
              <a:rPr lang="es-MX" sz="2200" dirty="0" smtClean="0"/>
              <a:t>Incrementar las pr</a:t>
            </a:r>
            <a:r>
              <a:rPr lang="es-ES" sz="2200" dirty="0" err="1" smtClean="0"/>
              <a:t>ácticas</a:t>
            </a:r>
            <a:r>
              <a:rPr lang="es-ES" sz="2200" dirty="0" smtClean="0"/>
              <a:t> de </a:t>
            </a:r>
            <a:r>
              <a:rPr lang="es-MX" sz="2200" dirty="0" smtClean="0"/>
              <a:t>Estilos </a:t>
            </a:r>
            <a:r>
              <a:rPr lang="es-MX" sz="2200" dirty="0"/>
              <a:t>de </a:t>
            </a:r>
            <a:r>
              <a:rPr lang="es-MX" sz="2200" dirty="0" smtClean="0"/>
              <a:t>Vida </a:t>
            </a:r>
            <a:r>
              <a:rPr lang="es-MX" sz="2200" dirty="0"/>
              <a:t>S</a:t>
            </a:r>
            <a:r>
              <a:rPr lang="es-MX" sz="2200" dirty="0" smtClean="0"/>
              <a:t>aludables </a:t>
            </a:r>
            <a:r>
              <a:rPr lang="es-MX" sz="2200" dirty="0"/>
              <a:t>para </a:t>
            </a:r>
            <a:r>
              <a:rPr lang="es-MX" sz="2200" dirty="0" smtClean="0"/>
              <a:t>incidir en las Determinantes </a:t>
            </a:r>
            <a:r>
              <a:rPr lang="es-MX" sz="2200" dirty="0" smtClean="0"/>
              <a:t>I</a:t>
            </a:r>
            <a:r>
              <a:rPr lang="es-MX" sz="2200" dirty="0" smtClean="0"/>
              <a:t>ntermedias de </a:t>
            </a:r>
            <a:r>
              <a:rPr lang="es-MX" sz="2200" dirty="0"/>
              <a:t>salud </a:t>
            </a:r>
            <a:r>
              <a:rPr lang="es-MX" sz="2200" dirty="0" smtClean="0"/>
              <a:t>comunitaria </a:t>
            </a:r>
            <a:r>
              <a:rPr lang="es-MX" sz="2200" dirty="0"/>
              <a:t>en las localidades de alta y muy alta marginación con Grupos de </a:t>
            </a:r>
            <a:r>
              <a:rPr lang="es-MX" sz="2200" dirty="0" smtClean="0"/>
              <a:t>Desarrollo constituidos.</a:t>
            </a:r>
            <a:endParaRPr lang="es-MX" sz="2200" dirty="0" smtClean="0"/>
          </a:p>
          <a:p>
            <a:pPr marL="457200" indent="-457200" algn="just">
              <a:buFont typeface="+mj-lt"/>
              <a:buAutoNum type="arabicPeriod" startAt="4"/>
            </a:pPr>
            <a:endParaRPr lang="es-MX" sz="2200" dirty="0" smtClean="0"/>
          </a:p>
          <a:p>
            <a:pPr marL="457200" indent="-457200" algn="just">
              <a:buFont typeface="+mj-lt"/>
              <a:buAutoNum type="arabicPeriod" startAt="4"/>
            </a:pPr>
            <a:r>
              <a:rPr lang="es-MX" sz="2200" dirty="0"/>
              <a:t>Se mantiene la metodología de la planeación participativa para el desarrollo comunitario </a:t>
            </a:r>
            <a:r>
              <a:rPr lang="es-MX" sz="2200" dirty="0" smtClean="0"/>
              <a:t>(como meta y como m</a:t>
            </a:r>
            <a:r>
              <a:rPr lang="es-ES" sz="2200" dirty="0" err="1" smtClean="0"/>
              <a:t>étodo</a:t>
            </a:r>
            <a:r>
              <a:rPr lang="es-MX" sz="2200" dirty="0" smtClean="0"/>
              <a:t>); sobre todo en el REI con el enfoque de los 8 EVS; diagn</a:t>
            </a:r>
            <a:r>
              <a:rPr lang="es-ES" sz="2200" dirty="0" err="1" smtClean="0"/>
              <a:t>óstico</a:t>
            </a:r>
            <a:r>
              <a:rPr lang="es-ES" sz="2200" dirty="0" smtClean="0"/>
              <a:t> exploratorio, diagnósticos participativos, priorización, PTC, gestión, evaluación, indicadores de resultados</a:t>
            </a:r>
            <a:r>
              <a:rPr lang="mr-IN" sz="2200" dirty="0" smtClean="0"/>
              <a:t>…</a:t>
            </a:r>
            <a:r>
              <a:rPr lang="es-MX" sz="2200" dirty="0" smtClean="0"/>
              <a:t> </a:t>
            </a:r>
            <a:endParaRPr lang="es-MX" sz="2200" dirty="0" smtClean="0"/>
          </a:p>
          <a:p>
            <a:pPr marL="457200" indent="-457200" algn="just">
              <a:buFont typeface="+mj-lt"/>
              <a:buAutoNum type="arabicPeriod" startAt="4"/>
            </a:pPr>
            <a:endParaRPr lang="es-MX" sz="2200" dirty="0" smtClean="0"/>
          </a:p>
          <a:p>
            <a:pPr marL="457200" indent="-457200" algn="just">
              <a:buFont typeface="+mj-lt"/>
              <a:buAutoNum type="arabicPeriod" startAt="4"/>
            </a:pPr>
            <a:r>
              <a:rPr lang="es-MX" sz="2200" dirty="0"/>
              <a:t>Se </a:t>
            </a:r>
            <a:r>
              <a:rPr lang="es-MX" sz="2200" dirty="0" smtClean="0"/>
              <a:t>mejor</a:t>
            </a:r>
            <a:r>
              <a:rPr lang="es-ES" sz="2200" dirty="0" smtClean="0"/>
              <a:t>ó</a:t>
            </a:r>
            <a:r>
              <a:rPr lang="es-ES" sz="2200" dirty="0" smtClean="0"/>
              <a:t> la </a:t>
            </a:r>
            <a:r>
              <a:rPr lang="es-MX" sz="2200" dirty="0" smtClean="0"/>
              <a:t>congruencia </a:t>
            </a:r>
            <a:r>
              <a:rPr lang="es-MX" sz="2200" dirty="0"/>
              <a:t>entre población potencial, objetivo y </a:t>
            </a:r>
            <a:r>
              <a:rPr lang="es-MX" sz="2200" dirty="0" smtClean="0"/>
              <a:t>atendida; para dar </a:t>
            </a:r>
            <a:r>
              <a:rPr lang="es-MX" sz="2200" dirty="0"/>
              <a:t>mayor claridad a la MIR 2019. </a:t>
            </a:r>
            <a:endParaRPr lang="es-MX" sz="2200" dirty="0" smtClean="0"/>
          </a:p>
        </p:txBody>
      </p:sp>
    </p:spTree>
    <p:extLst>
      <p:ext uri="{BB962C8B-B14F-4D97-AF65-F5344CB8AC3E}">
        <p14:creationId xmlns:p14="http://schemas.microsoft.com/office/powerpoint/2010/main" val="3390137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C9AE9FF0-DCFC-43E0-BB90-3CEBADA8BCDB}"/>
              </a:ext>
            </a:extLst>
          </p:cNvPr>
          <p:cNvSpPr txBox="1"/>
          <p:nvPr/>
        </p:nvSpPr>
        <p:spPr>
          <a:xfrm>
            <a:off x="2968487" y="861391"/>
            <a:ext cx="386830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400" b="1" dirty="0"/>
              <a:t>REGLAS DE OPERACIÓN 2019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2954EDB-8F86-46BE-8DFA-EF20CE9AAA5E}"/>
              </a:ext>
            </a:extLst>
          </p:cNvPr>
          <p:cNvSpPr txBox="1"/>
          <p:nvPr/>
        </p:nvSpPr>
        <p:spPr>
          <a:xfrm>
            <a:off x="795131" y="1484243"/>
            <a:ext cx="2791662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200" dirty="0"/>
              <a:t>PRINCIPALES CAMBIOS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9F6BBEF-98E7-41FF-A9C4-1E7ABB64DC5A}"/>
              </a:ext>
            </a:extLst>
          </p:cNvPr>
          <p:cNvSpPr txBox="1"/>
          <p:nvPr/>
        </p:nvSpPr>
        <p:spPr>
          <a:xfrm>
            <a:off x="622852" y="1942499"/>
            <a:ext cx="789829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400" dirty="0" smtClean="0"/>
          </a:p>
          <a:p>
            <a:pPr marL="457200" indent="-457200" algn="just">
              <a:buAutoNum type="arabicPeriod" startAt="7"/>
            </a:pPr>
            <a:r>
              <a:rPr lang="es-MX" sz="2200" dirty="0" smtClean="0"/>
              <a:t>La </a:t>
            </a:r>
            <a:r>
              <a:rPr lang="es-MX" sz="2200" dirty="0"/>
              <a:t>población objetivo serán las localidades de alta y muy </a:t>
            </a:r>
            <a:r>
              <a:rPr lang="es-MX" sz="2200" dirty="0" smtClean="0"/>
              <a:t>alta marginación con grupos de desarrollo constituidos. 	Las </a:t>
            </a:r>
            <a:r>
              <a:rPr lang="es-MX" sz="2200" dirty="0"/>
              <a:t>excepciones deberán de justificarse  </a:t>
            </a:r>
            <a:r>
              <a:rPr lang="es-MX" sz="2200" dirty="0" smtClean="0"/>
              <a:t>con </a:t>
            </a:r>
            <a:r>
              <a:rPr lang="es-MX" sz="2200" dirty="0"/>
              <a:t>un </a:t>
            </a:r>
            <a:r>
              <a:rPr lang="es-MX" sz="2200" dirty="0" smtClean="0"/>
              <a:t>	documento </a:t>
            </a:r>
            <a:r>
              <a:rPr lang="es-MX" sz="2200" dirty="0"/>
              <a:t>oficial </a:t>
            </a:r>
            <a:r>
              <a:rPr lang="es-MX" sz="2200" dirty="0" smtClean="0"/>
              <a:t>del COESPO.</a:t>
            </a:r>
          </a:p>
          <a:p>
            <a:pPr marL="457200" indent="-457200" algn="just">
              <a:buAutoNum type="arabicPeriod" startAt="7"/>
            </a:pPr>
            <a:endParaRPr lang="es-MX" sz="2200" dirty="0"/>
          </a:p>
          <a:p>
            <a:pPr marL="457200" indent="-457200" algn="just">
              <a:buFont typeface="+mj-lt"/>
              <a:buAutoNum type="arabicPeriod" startAt="8"/>
            </a:pPr>
            <a:r>
              <a:rPr lang="es-MX" sz="2200" dirty="0"/>
              <a:t>Se </a:t>
            </a:r>
            <a:r>
              <a:rPr lang="es-MX" sz="2200" dirty="0" smtClean="0"/>
              <a:t>promover</a:t>
            </a:r>
            <a:r>
              <a:rPr lang="es-ES" sz="2200" dirty="0" smtClean="0"/>
              <a:t>á la sinergia y </a:t>
            </a:r>
            <a:r>
              <a:rPr lang="es-MX" sz="2200" dirty="0" smtClean="0"/>
              <a:t>articulación entre los programas </a:t>
            </a:r>
            <a:r>
              <a:rPr lang="es-MX" sz="2200" dirty="0"/>
              <a:t>alimentarios, </a:t>
            </a:r>
            <a:r>
              <a:rPr lang="es-MX" sz="2200" dirty="0" smtClean="0"/>
              <a:t>desarrollo </a:t>
            </a:r>
            <a:r>
              <a:rPr lang="es-MX" sz="2200" dirty="0"/>
              <a:t>comunitario y </a:t>
            </a:r>
            <a:r>
              <a:rPr lang="es-MX" sz="2200" dirty="0" smtClean="0"/>
              <a:t>la estrategia </a:t>
            </a:r>
            <a:r>
              <a:rPr lang="es-MX" sz="2200" dirty="0"/>
              <a:t>de APCE</a:t>
            </a:r>
            <a:r>
              <a:rPr lang="es-MX" sz="2200" dirty="0" smtClean="0"/>
              <a:t>.</a:t>
            </a:r>
          </a:p>
          <a:p>
            <a:pPr marL="457200" indent="-457200" algn="just">
              <a:buFont typeface="+mj-lt"/>
              <a:buAutoNum type="arabicPeriod" startAt="8"/>
            </a:pPr>
            <a:endParaRPr lang="es-MX" sz="2200" dirty="0" smtClean="0"/>
          </a:p>
          <a:p>
            <a:pPr marL="457200" indent="-457200" algn="just">
              <a:buFont typeface="+mj-lt"/>
              <a:buAutoNum type="arabicPeriod" startAt="8"/>
            </a:pPr>
            <a:r>
              <a:rPr lang="es-MX" sz="2200" dirty="0" smtClean="0"/>
              <a:t>En </a:t>
            </a:r>
            <a:r>
              <a:rPr lang="es-MX" sz="2200" dirty="0"/>
              <a:t>lugar de PAT y </a:t>
            </a:r>
            <a:r>
              <a:rPr lang="es-MX" sz="2200" dirty="0" smtClean="0"/>
              <a:t>PIREEA, para </a:t>
            </a:r>
            <a:r>
              <a:rPr lang="es-MX" sz="2200" dirty="0"/>
              <a:t>la operación del </a:t>
            </a:r>
            <a:r>
              <a:rPr lang="es-MX" sz="2200" dirty="0" smtClean="0"/>
              <a:t>Programa, </a:t>
            </a:r>
            <a:r>
              <a:rPr lang="es-MX" sz="2200" dirty="0"/>
              <a:t>se pedirá a los SEDIF, un Proyecto Estatal de </a:t>
            </a:r>
            <a:r>
              <a:rPr lang="es-MX" sz="2200" dirty="0" smtClean="0"/>
              <a:t>Trabajo (PET).</a:t>
            </a:r>
            <a:endParaRPr lang="es-MX" sz="2200" dirty="0"/>
          </a:p>
          <a:p>
            <a:pPr marL="457200" indent="-457200" algn="just">
              <a:buAutoNum type="arabicPeriod" startAt="8"/>
            </a:pP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046695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C9AE9FF0-DCFC-43E0-BB90-3CEBADA8BCDB}"/>
              </a:ext>
            </a:extLst>
          </p:cNvPr>
          <p:cNvSpPr txBox="1"/>
          <p:nvPr/>
        </p:nvSpPr>
        <p:spPr>
          <a:xfrm>
            <a:off x="2968487" y="861391"/>
            <a:ext cx="3868303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400" b="1" dirty="0"/>
              <a:t>REGLAS DE OPERACIÓN 2019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xmlns="" id="{42954EDB-8F86-46BE-8DFA-EF20CE9AAA5E}"/>
              </a:ext>
            </a:extLst>
          </p:cNvPr>
          <p:cNvSpPr txBox="1"/>
          <p:nvPr/>
        </p:nvSpPr>
        <p:spPr>
          <a:xfrm>
            <a:off x="795131" y="1484243"/>
            <a:ext cx="2791662" cy="430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s-MX" sz="2200" dirty="0"/>
              <a:t>PRINCIPALES CAMBIOS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49F6BBEF-98E7-41FF-A9C4-1E7ABB64DC5A}"/>
              </a:ext>
            </a:extLst>
          </p:cNvPr>
          <p:cNvSpPr txBox="1"/>
          <p:nvPr/>
        </p:nvSpPr>
        <p:spPr>
          <a:xfrm>
            <a:off x="689113" y="1942499"/>
            <a:ext cx="789829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400" dirty="0"/>
          </a:p>
          <a:p>
            <a:pPr marL="457200" indent="-457200" algn="just">
              <a:buAutoNum type="arabicPeriod" startAt="10"/>
            </a:pPr>
            <a:r>
              <a:rPr lang="es-MX" sz="2200" dirty="0" smtClean="0"/>
              <a:t>Se </a:t>
            </a:r>
            <a:r>
              <a:rPr lang="es-MX" sz="2200" dirty="0"/>
              <a:t>firmará un solo Convenio de Coordinación entre SNDIF </a:t>
            </a:r>
            <a:r>
              <a:rPr lang="es-MX" sz="2200" dirty="0" smtClean="0"/>
              <a:t>	y </a:t>
            </a:r>
            <a:r>
              <a:rPr lang="es-MX" sz="2200" dirty="0"/>
              <a:t>SEDIF, en sustitución de </a:t>
            </a:r>
            <a:r>
              <a:rPr lang="es-MX" sz="2200" dirty="0" smtClean="0"/>
              <a:t>los </a:t>
            </a:r>
            <a:r>
              <a:rPr lang="es-MX" sz="2200" dirty="0" smtClean="0"/>
              <a:t>dos convenios</a:t>
            </a:r>
            <a:r>
              <a:rPr lang="es-MX" sz="2200" dirty="0" smtClean="0"/>
              <a:t>.</a:t>
            </a:r>
          </a:p>
          <a:p>
            <a:pPr marL="457200" indent="-457200" algn="just">
              <a:buAutoNum type="arabicPeriod" startAt="10"/>
            </a:pPr>
            <a:endParaRPr lang="es-MX" sz="2200" dirty="0"/>
          </a:p>
          <a:p>
            <a:pPr marL="457200" indent="-457200" algn="just">
              <a:buFont typeface="+mj-lt"/>
              <a:buAutoNum type="arabicPeriod" startAt="11"/>
            </a:pPr>
            <a:r>
              <a:rPr lang="es-MX" sz="2200" dirty="0"/>
              <a:t>Se promoverá y operará la Contraloría Social bajo </a:t>
            </a:r>
            <a:r>
              <a:rPr lang="es-MX" sz="2200" dirty="0" smtClean="0"/>
              <a:t>un solo Esquema de Contraloría </a:t>
            </a:r>
            <a:r>
              <a:rPr lang="es-MX" sz="2200" dirty="0"/>
              <a:t>Social</a:t>
            </a:r>
            <a:r>
              <a:rPr lang="es-MX" sz="2200" dirty="0" smtClean="0"/>
              <a:t>.</a:t>
            </a:r>
          </a:p>
          <a:p>
            <a:pPr marL="457200" indent="-457200" algn="just">
              <a:buFont typeface="+mj-lt"/>
              <a:buAutoNum type="arabicPeriod" startAt="11"/>
            </a:pPr>
            <a:endParaRPr lang="es-MX" sz="2200" dirty="0" smtClean="0"/>
          </a:p>
          <a:p>
            <a:pPr marL="457200" indent="-457200" algn="just">
              <a:buFont typeface="+mj-lt"/>
              <a:buAutoNum type="arabicPeriod" startAt="11"/>
            </a:pPr>
            <a:r>
              <a:rPr lang="es-MX" sz="2200" dirty="0"/>
              <a:t>Se aplicar</a:t>
            </a:r>
            <a:r>
              <a:rPr lang="es-ES" sz="2200" dirty="0"/>
              <a:t>á </a:t>
            </a:r>
            <a:r>
              <a:rPr lang="es-MX" sz="2200" dirty="0"/>
              <a:t>Cuestionario de Satisfacción </a:t>
            </a:r>
            <a:r>
              <a:rPr lang="es-ES" sz="2200" dirty="0"/>
              <a:t>a las beneficiarias(os) </a:t>
            </a:r>
            <a:r>
              <a:rPr lang="es-MX" sz="2200" dirty="0"/>
              <a:t>de los programas del PDCCD</a:t>
            </a:r>
            <a:r>
              <a:rPr lang="es-MX" sz="2200" dirty="0" smtClean="0"/>
              <a:t>.</a:t>
            </a:r>
          </a:p>
          <a:p>
            <a:pPr marL="457200" indent="-457200" algn="just">
              <a:buFont typeface="+mj-lt"/>
              <a:buAutoNum type="arabicPeriod" startAt="11"/>
            </a:pPr>
            <a:endParaRPr lang="es-MX" sz="2200" dirty="0" smtClean="0"/>
          </a:p>
          <a:p>
            <a:pPr marL="457200" indent="-457200" algn="just">
              <a:buFont typeface="+mj-lt"/>
              <a:buAutoNum type="arabicPeriod" startAt="11"/>
            </a:pPr>
            <a:r>
              <a:rPr lang="es-MX" sz="2200" dirty="0" smtClean="0"/>
              <a:t>Las vertientes del PDCCD se reordenan y se ampl</a:t>
            </a:r>
            <a:r>
              <a:rPr lang="es-ES" sz="2200" dirty="0" err="1" smtClean="0"/>
              <a:t>ían</a:t>
            </a:r>
            <a:r>
              <a:rPr lang="es-ES" sz="2200" dirty="0" smtClean="0"/>
              <a:t>. No confundirlas ni con los ámbitos de atención ni con los estilos de vida saludable.</a:t>
            </a:r>
            <a:endParaRPr lang="es-MX" sz="2200" dirty="0"/>
          </a:p>
          <a:p>
            <a:pPr marL="457200" indent="-457200" algn="just">
              <a:buFont typeface="+mj-lt"/>
              <a:buAutoNum type="arabicPeriod" startAt="11"/>
            </a:pPr>
            <a:endParaRPr lang="es-MX" sz="2400" dirty="0" smtClean="0"/>
          </a:p>
          <a:p>
            <a:pPr marL="457200" indent="-457200" algn="just">
              <a:buFont typeface="+mj-lt"/>
              <a:buAutoNum type="arabicPeriod" startAt="11"/>
            </a:pP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9217655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261</Words>
  <Application>Microsoft Macintosh PowerPoint</Application>
  <PresentationFormat>Presentación en pantalla (4:3)</PresentationFormat>
  <Paragraphs>35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</vt:lpstr>
      <vt:lpstr>Mangal</vt:lpstr>
      <vt:lpstr>Arial</vt:lpstr>
      <vt:lpstr>Tema de Office</vt:lpstr>
      <vt:lpstr>Reglas de Operación 2019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dif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jonathan.torres</dc:creator>
  <cp:lastModifiedBy>Usuario de Microsoft Office</cp:lastModifiedBy>
  <cp:revision>18</cp:revision>
  <cp:lastPrinted>2018-10-28T11:46:58Z</cp:lastPrinted>
  <dcterms:created xsi:type="dcterms:W3CDTF">2018-10-11T17:26:03Z</dcterms:created>
  <dcterms:modified xsi:type="dcterms:W3CDTF">2018-10-30T13:16:35Z</dcterms:modified>
</cp:coreProperties>
</file>