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9" r:id="rId2"/>
    <p:sldId id="270" r:id="rId3"/>
    <p:sldId id="271" r:id="rId4"/>
    <p:sldId id="272" r:id="rId5"/>
    <p:sldId id="273" r:id="rId6"/>
    <p:sldId id="274" r:id="rId7"/>
    <p:sldId id="260" r:id="rId8"/>
    <p:sldId id="261" r:id="rId9"/>
    <p:sldId id="262" r:id="rId10"/>
    <p:sldId id="275" r:id="rId11"/>
    <p:sldId id="277" r:id="rId12"/>
    <p:sldId id="276" r:id="rId13"/>
  </p:sldIdLst>
  <p:sldSz cx="9144000" cy="6858000" type="screen4x3"/>
  <p:notesSz cx="68580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4E0"/>
    <a:srgbClr val="D82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40" autoAdjust="0"/>
  </p:normalViewPr>
  <p:slideViewPr>
    <p:cSldViewPr>
      <p:cViewPr>
        <p:scale>
          <a:sx n="60" d="100"/>
          <a:sy n="60" d="100"/>
        </p:scale>
        <p:origin x="-165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E60C6-E90D-403B-AB89-27E511F018AB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E8C86-22A7-45CC-A3F2-2FC3DA1527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818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0583-5621-40F2-AD6B-C1C1C8864D2C}" type="datetimeFigureOut">
              <a:rPr lang="es-MX" smtClean="0"/>
              <a:pPr/>
              <a:t>30/10/2018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BCB-E00E-4963-83D0-21D696B713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0583-5621-40F2-AD6B-C1C1C8864D2C}" type="datetimeFigureOut">
              <a:rPr lang="es-MX" smtClean="0"/>
              <a:pPr/>
              <a:t>30/10/2018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BCB-E00E-4963-83D0-21D696B713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0583-5621-40F2-AD6B-C1C1C8864D2C}" type="datetimeFigureOut">
              <a:rPr lang="es-MX" smtClean="0"/>
              <a:pPr/>
              <a:t>30/10/2018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BCB-E00E-4963-83D0-21D696B713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0583-5621-40F2-AD6B-C1C1C8864D2C}" type="datetimeFigureOut">
              <a:rPr lang="es-MX" smtClean="0"/>
              <a:pPr/>
              <a:t>30/10/2018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BCB-E00E-4963-83D0-21D696B713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0583-5621-40F2-AD6B-C1C1C8864D2C}" type="datetimeFigureOut">
              <a:rPr lang="es-MX" smtClean="0"/>
              <a:pPr/>
              <a:t>30/10/2018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BCB-E00E-4963-83D0-21D696B713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0583-5621-40F2-AD6B-C1C1C8864D2C}" type="datetimeFigureOut">
              <a:rPr lang="es-MX" smtClean="0"/>
              <a:pPr/>
              <a:t>30/10/2018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BCB-E00E-4963-83D0-21D696B713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0583-5621-40F2-AD6B-C1C1C8864D2C}" type="datetimeFigureOut">
              <a:rPr lang="es-MX" smtClean="0"/>
              <a:pPr/>
              <a:t>30/10/2018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BCB-E00E-4963-83D0-21D696B713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0583-5621-40F2-AD6B-C1C1C8864D2C}" type="datetimeFigureOut">
              <a:rPr lang="es-MX" smtClean="0"/>
              <a:pPr/>
              <a:t>30/10/2018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BCB-E00E-4963-83D0-21D696B713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0583-5621-40F2-AD6B-C1C1C8864D2C}" type="datetimeFigureOut">
              <a:rPr lang="es-MX" smtClean="0"/>
              <a:pPr/>
              <a:t>30/10/2018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BCB-E00E-4963-83D0-21D696B713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0583-5621-40F2-AD6B-C1C1C8864D2C}" type="datetimeFigureOut">
              <a:rPr lang="es-MX" smtClean="0"/>
              <a:pPr/>
              <a:t>30/10/2018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BCB-E00E-4963-83D0-21D696B713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0583-5621-40F2-AD6B-C1C1C8864D2C}" type="datetimeFigureOut">
              <a:rPr lang="es-MX" smtClean="0"/>
              <a:pPr/>
              <a:t>30/10/2018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BCB-E00E-4963-83D0-21D696B713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F0583-5621-40F2-AD6B-C1C1C8864D2C}" type="datetimeFigureOut">
              <a:rPr lang="es-MX" smtClean="0"/>
              <a:pPr/>
              <a:t>30/10/2018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5CBCB-E00E-4963-83D0-21D696B713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55576" y="2819692"/>
            <a:ext cx="7848872" cy="1977709"/>
          </a:xfrm>
          <a:prstGeom prst="rect">
            <a:avLst/>
          </a:prstGeom>
          <a:solidFill>
            <a:srgbClr val="EA14E0"/>
          </a:solidFill>
        </p:spPr>
        <p:txBody>
          <a:bodyPr wrap="square" lIns="0" tIns="0" rIns="0" bIns="0" rtlCol="0">
            <a:noAutofit/>
          </a:bodyPr>
          <a:lstStyle/>
          <a:p>
            <a:pPr marL="12571" algn="ctr">
              <a:lnSpc>
                <a:spcPts val="3168"/>
              </a:lnSpc>
              <a:spcBef>
                <a:spcPts val="158"/>
              </a:spcBef>
            </a:pPr>
            <a:endParaRPr lang="es-MX" sz="4400" b="1" dirty="0" smtClean="0">
              <a:solidFill>
                <a:srgbClr val="FFFFFF"/>
              </a:solidFill>
              <a:cs typeface="Century Gothic"/>
            </a:endParaRPr>
          </a:p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4400" b="1" dirty="0" smtClean="0">
                <a:solidFill>
                  <a:srgbClr val="FFFFFF"/>
                </a:solidFill>
                <a:cs typeface="Century Gothic"/>
              </a:rPr>
              <a:t>ESTRATEGIA PARA LA </a:t>
            </a:r>
          </a:p>
          <a:p>
            <a:pPr marL="12571" algn="ctr">
              <a:lnSpc>
                <a:spcPts val="3168"/>
              </a:lnSpc>
              <a:spcBef>
                <a:spcPts val="158"/>
              </a:spcBef>
            </a:pPr>
            <a:endParaRPr lang="es-MX" sz="4400" b="1" dirty="0">
              <a:solidFill>
                <a:srgbClr val="FFFFFF"/>
              </a:solidFill>
              <a:cs typeface="Century Gothic"/>
            </a:endParaRPr>
          </a:p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4400" b="1" dirty="0" smtClean="0">
                <a:solidFill>
                  <a:srgbClr val="FFFFFF"/>
                </a:solidFill>
                <a:cs typeface="Century Gothic"/>
              </a:rPr>
              <a:t>ENTREGA DE FRUTA FRESCA</a:t>
            </a:r>
            <a:endParaRPr lang="es-ES" sz="4400" b="1" dirty="0">
              <a:solidFill>
                <a:srgbClr val="FFFFFF"/>
              </a:solidFill>
              <a:cs typeface="Century Goth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6672"/>
            <a:ext cx="2832766" cy="19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260648"/>
            <a:ext cx="82809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>
                <a:solidFill>
                  <a:srgbClr val="EA14E0"/>
                </a:solidFill>
                <a:cs typeface="Century Gothic"/>
              </a:rPr>
              <a:t>ESTRATEGIA PARA LA </a:t>
            </a: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ENTREGA</a:t>
            </a:r>
          </a:p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 </a:t>
            </a:r>
            <a:r>
              <a:rPr lang="es-MX" sz="2800" b="1" dirty="0">
                <a:solidFill>
                  <a:srgbClr val="EA14E0"/>
                </a:solidFill>
                <a:cs typeface="Century Gothic"/>
              </a:rPr>
              <a:t>DE FRUTA FRESCA</a:t>
            </a:r>
            <a:endParaRPr lang="es-ES" sz="2800" b="1" dirty="0">
              <a:solidFill>
                <a:srgbClr val="EA14E0"/>
              </a:solidFill>
              <a:cs typeface="Century Gothic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28272" y="1484784"/>
            <a:ext cx="7464960" cy="462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04" tIns="41052" rIns="82104" bIns="41052"/>
          <a:lstStyle/>
          <a:p>
            <a:pPr marL="343526" indent="-343526" algn="just" defTabSz="913692"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MX" sz="2000" dirty="0" smtClean="0">
                <a:latin typeface="Futura Lt" pitchFamily="34" charset="0"/>
              </a:rPr>
              <a:t>La justificación del recurso se debe realizar mensualmente referente a la entrega del </a:t>
            </a:r>
            <a:r>
              <a:rPr lang="es-MX" sz="2000" dirty="0">
                <a:latin typeface="Futura Lt" pitchFamily="34" charset="0"/>
              </a:rPr>
              <a:t>recurso </a:t>
            </a:r>
            <a:r>
              <a:rPr lang="es-MX" sz="2000" dirty="0" smtClean="0">
                <a:latin typeface="Futura Lt" pitchFamily="34" charset="0"/>
              </a:rPr>
              <a:t>y la entrega a los beneficiarios con </a:t>
            </a:r>
            <a:r>
              <a:rPr lang="es-MX" sz="2000" dirty="0">
                <a:latin typeface="Futura Lt" pitchFamily="34" charset="0"/>
              </a:rPr>
              <a:t>la siguiente </a:t>
            </a:r>
            <a:r>
              <a:rPr lang="es-MX" sz="2000" dirty="0" smtClean="0">
                <a:latin typeface="Futura Lt" pitchFamily="34" charset="0"/>
              </a:rPr>
              <a:t>documentación original y copia:</a:t>
            </a:r>
          </a:p>
          <a:p>
            <a:pPr marL="343526" indent="-343526" algn="just" defTabSz="913692"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MX" sz="2000" dirty="0" smtClean="0">
                <a:latin typeface="Futura Lt" pitchFamily="34" charset="0"/>
              </a:rPr>
              <a:t> </a:t>
            </a:r>
            <a:endParaRPr lang="es-MX" sz="2000" dirty="0">
              <a:latin typeface="Futura Lt" pitchFamily="34" charset="0"/>
            </a:endParaRPr>
          </a:p>
          <a:p>
            <a:pPr marL="343526" indent="-343526" algn="just" defTabSz="913692"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MX" sz="2000" dirty="0">
                <a:latin typeface="Futura Lt" pitchFamily="34" charset="0"/>
              </a:rPr>
              <a:t>1.-Oficio </a:t>
            </a:r>
            <a:r>
              <a:rPr lang="es-MX" sz="2000" dirty="0" smtClean="0">
                <a:latin typeface="Futura Lt" pitchFamily="34" charset="0"/>
              </a:rPr>
              <a:t>de entrega de </a:t>
            </a:r>
            <a:r>
              <a:rPr lang="es-MX" sz="2000" dirty="0" smtClean="0">
                <a:latin typeface="Futura Lt" pitchFamily="34" charset="0"/>
              </a:rPr>
              <a:t>justificación</a:t>
            </a:r>
            <a:endParaRPr lang="es-MX" sz="2000" dirty="0" smtClean="0">
              <a:latin typeface="Futura Lt" pitchFamily="34" charset="0"/>
            </a:endParaRPr>
          </a:p>
          <a:p>
            <a:pPr marL="343526" indent="-343526" algn="just" defTabSz="913692"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MX" sz="2000" dirty="0" smtClean="0">
                <a:latin typeface="Futura Lt" pitchFamily="34" charset="0"/>
              </a:rPr>
              <a:t>2.-Copia de CFDI (firma y sello</a:t>
            </a:r>
            <a:r>
              <a:rPr lang="es-MX" sz="2000" dirty="0" smtClean="0">
                <a:latin typeface="Futura Lt" pitchFamily="34" charset="0"/>
              </a:rPr>
              <a:t>)</a:t>
            </a:r>
            <a:endParaRPr lang="es-MX" sz="2000" dirty="0" smtClean="0">
              <a:latin typeface="Futura Lt" pitchFamily="34" charset="0"/>
            </a:endParaRPr>
          </a:p>
          <a:p>
            <a:pPr marL="343526" indent="-343526" algn="just" defTabSz="913692"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MX" sz="2000" dirty="0" smtClean="0">
                <a:latin typeface="Futura Lt" pitchFamily="34" charset="0"/>
              </a:rPr>
              <a:t>3.-Comprobante Fiscal Digital por Internet)</a:t>
            </a:r>
          </a:p>
          <a:p>
            <a:pPr marL="343526" indent="-343526" algn="just" defTabSz="913692"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MX" sz="2000" dirty="0">
                <a:latin typeface="Futura Lt" pitchFamily="34" charset="0"/>
              </a:rPr>
              <a:t>4</a:t>
            </a:r>
            <a:r>
              <a:rPr lang="es-MX" sz="2000" dirty="0" smtClean="0">
                <a:latin typeface="Futura Lt" pitchFamily="34" charset="0"/>
              </a:rPr>
              <a:t>.-Carátulade Justificación de </a:t>
            </a:r>
            <a:r>
              <a:rPr lang="es-MX" sz="2000" dirty="0" smtClean="0">
                <a:latin typeface="Futura Lt" pitchFamily="34" charset="0"/>
              </a:rPr>
              <a:t>Fruta</a:t>
            </a:r>
            <a:endParaRPr lang="es-MX" sz="2000" dirty="0">
              <a:latin typeface="Futura Lt" pitchFamily="34" charset="0"/>
            </a:endParaRPr>
          </a:p>
          <a:p>
            <a:pPr marL="343526" indent="-343526" algn="just" defTabSz="913692"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MX" sz="2000" dirty="0">
                <a:latin typeface="Futura Lt" pitchFamily="34" charset="0"/>
              </a:rPr>
              <a:t>5</a:t>
            </a:r>
            <a:r>
              <a:rPr lang="es-MX" sz="2000" dirty="0" smtClean="0">
                <a:latin typeface="Futura Lt" pitchFamily="34" charset="0"/>
              </a:rPr>
              <a:t>.-</a:t>
            </a:r>
            <a:r>
              <a:rPr lang="es-MX" sz="2000" dirty="0">
                <a:latin typeface="Futura Lt" pitchFamily="34" charset="0"/>
              </a:rPr>
              <a:t>Programación </a:t>
            </a:r>
            <a:r>
              <a:rPr lang="es-MX" sz="2000" dirty="0" smtClean="0">
                <a:latin typeface="Futura Lt" pitchFamily="34" charset="0"/>
              </a:rPr>
              <a:t>de Distribución de Desayunos Escolares </a:t>
            </a:r>
            <a:r>
              <a:rPr lang="es-MX" sz="2000" dirty="0" smtClean="0">
                <a:latin typeface="Futura Lt" pitchFamily="34" charset="0"/>
              </a:rPr>
              <a:t>Fríos </a:t>
            </a:r>
            <a:endParaRPr lang="es-MX" sz="2000" dirty="0">
              <a:latin typeface="Futura Lt" pitchFamily="34" charset="0"/>
            </a:endParaRPr>
          </a:p>
          <a:p>
            <a:pPr marL="343526" indent="-343526" algn="just" defTabSz="913692"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MX" sz="2000" dirty="0">
                <a:latin typeface="Futura Lt" pitchFamily="34" charset="0"/>
              </a:rPr>
              <a:t>6</a:t>
            </a:r>
            <a:r>
              <a:rPr lang="es-MX" sz="2000" dirty="0" smtClean="0">
                <a:latin typeface="Futura Lt" pitchFamily="34" charset="0"/>
              </a:rPr>
              <a:t>.-</a:t>
            </a:r>
            <a:r>
              <a:rPr lang="es-MX" sz="2000" dirty="0">
                <a:latin typeface="Futura Lt" pitchFamily="34" charset="0"/>
              </a:rPr>
              <a:t>Copia de las </a:t>
            </a:r>
            <a:r>
              <a:rPr lang="es-MX" sz="2000" dirty="0" smtClean="0">
                <a:latin typeface="Futura Lt" pitchFamily="34" charset="0"/>
              </a:rPr>
              <a:t>facturas el proveedor, con fecha al mes según corresponda. </a:t>
            </a:r>
            <a:endParaRPr lang="es-MX" sz="2000" dirty="0" smtClean="0">
              <a:latin typeface="Futura Lt" pitchFamily="34" charset="0"/>
            </a:endParaRPr>
          </a:p>
          <a:p>
            <a:pPr marL="343526" indent="-343526" algn="just" defTabSz="913692"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MX" sz="2000" dirty="0" smtClean="0">
                <a:latin typeface="Futura Lt" pitchFamily="34" charset="0"/>
              </a:rPr>
              <a:t>7</a:t>
            </a:r>
            <a:r>
              <a:rPr lang="es-MX" sz="2000" dirty="0" smtClean="0">
                <a:latin typeface="Futura Lt" pitchFamily="34" charset="0"/>
              </a:rPr>
              <a:t>.- Evidencia fotográfica y formato de supervisión al plantel </a:t>
            </a:r>
            <a:r>
              <a:rPr lang="es-MX" sz="2000" dirty="0" smtClean="0">
                <a:latin typeface="Futura Lt" pitchFamily="34" charset="0"/>
              </a:rPr>
              <a:t>escolar.</a:t>
            </a:r>
            <a:endParaRPr lang="es-MX" sz="2000" dirty="0">
              <a:latin typeface="Futura L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5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E:\Images\P200614_10.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3" y="194367"/>
            <a:ext cx="3987940" cy="273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2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776" y="4142396"/>
            <a:ext cx="4364680" cy="25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165"/>
            <a:ext cx="3215725" cy="302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5483"/>
            <a:ext cx="3914174" cy="254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8"/>
          <p:cNvSpPr txBox="1"/>
          <p:nvPr/>
        </p:nvSpPr>
        <p:spPr>
          <a:xfrm>
            <a:off x="640449" y="2924943"/>
            <a:ext cx="7848872" cy="1029749"/>
          </a:xfrm>
          <a:prstGeom prst="rect">
            <a:avLst/>
          </a:prstGeom>
          <a:solidFill>
            <a:srgbClr val="EA14E0"/>
          </a:solidFill>
        </p:spPr>
        <p:txBody>
          <a:bodyPr wrap="square" lIns="0" tIns="0" rIns="0" bIns="0" rtlCol="0">
            <a:noAutofit/>
          </a:bodyPr>
          <a:lstStyle/>
          <a:p>
            <a:pPr marL="12571" algn="ctr">
              <a:lnSpc>
                <a:spcPts val="3168"/>
              </a:lnSpc>
              <a:spcBef>
                <a:spcPts val="158"/>
              </a:spcBef>
            </a:pPr>
            <a:endParaRPr lang="es-MX" sz="4400" b="1" dirty="0" smtClean="0">
              <a:solidFill>
                <a:srgbClr val="FFFFFF"/>
              </a:solidFill>
              <a:cs typeface="Century Gothic"/>
            </a:endParaRPr>
          </a:p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4400" b="1" dirty="0" smtClean="0">
                <a:solidFill>
                  <a:srgbClr val="FFFFFF"/>
                </a:solidFill>
                <a:cs typeface="Century Gothic"/>
              </a:rPr>
              <a:t>Gracias por su atención!!!</a:t>
            </a:r>
            <a:endParaRPr lang="es-MX" sz="4400" b="1" dirty="0" smtClean="0">
              <a:solidFill>
                <a:srgbClr val="FFFFFF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936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46706" y="2708920"/>
            <a:ext cx="7848872" cy="1977709"/>
          </a:xfrm>
          <a:prstGeom prst="rect">
            <a:avLst/>
          </a:prstGeom>
          <a:solidFill>
            <a:srgbClr val="EA14E0"/>
          </a:solidFill>
        </p:spPr>
        <p:txBody>
          <a:bodyPr wrap="square" lIns="0" tIns="0" rIns="0" bIns="0" rtlCol="0">
            <a:noAutofit/>
          </a:bodyPr>
          <a:lstStyle/>
          <a:p>
            <a:pPr marL="12571" algn="ctr">
              <a:lnSpc>
                <a:spcPts val="3168"/>
              </a:lnSpc>
              <a:spcBef>
                <a:spcPts val="158"/>
              </a:spcBef>
            </a:pPr>
            <a:endParaRPr lang="es-MX" sz="4400" b="1" dirty="0" smtClean="0">
              <a:solidFill>
                <a:srgbClr val="FFFFFF"/>
              </a:solidFill>
              <a:cs typeface="Century Gothic"/>
            </a:endParaRPr>
          </a:p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4400" b="1" dirty="0" smtClean="0">
                <a:solidFill>
                  <a:srgbClr val="FFFFFF"/>
                </a:solidFill>
                <a:cs typeface="Century Gothic"/>
              </a:rPr>
              <a:t>DIRECCIÒN DE SEGURIDAD</a:t>
            </a:r>
          </a:p>
          <a:p>
            <a:pPr marL="12571" algn="ctr">
              <a:lnSpc>
                <a:spcPts val="3168"/>
              </a:lnSpc>
              <a:spcBef>
                <a:spcPts val="158"/>
              </a:spcBef>
            </a:pPr>
            <a:endParaRPr lang="es-MX" sz="4400" b="1" dirty="0">
              <a:solidFill>
                <a:srgbClr val="FFFFFF"/>
              </a:solidFill>
              <a:cs typeface="Century Gothic"/>
            </a:endParaRPr>
          </a:p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4400" b="1" dirty="0" smtClean="0">
                <a:solidFill>
                  <a:srgbClr val="FFFFFF"/>
                </a:solidFill>
                <a:cs typeface="Century Gothic"/>
              </a:rPr>
              <a:t> ALIMENTARIA SEDIF JALISCO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6672"/>
            <a:ext cx="2832766" cy="19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5860" y="5229200"/>
            <a:ext cx="828092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1">
              <a:lnSpc>
                <a:spcPts val="3168"/>
              </a:lnSpc>
              <a:spcBef>
                <a:spcPts val="158"/>
              </a:spcBef>
            </a:pPr>
            <a:r>
              <a:rPr lang="es-MX" sz="2800" b="1" dirty="0" smtClean="0">
                <a:cs typeface="Century Gothic"/>
              </a:rPr>
              <a:t>L.N. Norma Leticia Balderrama Dávalos</a:t>
            </a:r>
          </a:p>
        </p:txBody>
      </p:sp>
    </p:spTree>
    <p:extLst>
      <p:ext uri="{BB962C8B-B14F-4D97-AF65-F5344CB8AC3E}">
        <p14:creationId xmlns:p14="http://schemas.microsoft.com/office/powerpoint/2010/main" val="38022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340768"/>
            <a:ext cx="7704856" cy="424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526" indent="-343526" algn="just" defTabSz="913692" eaLnBrk="0" hangingPunct="0">
              <a:spcBef>
                <a:spcPct val="20000"/>
              </a:spcBef>
            </a:pPr>
            <a:r>
              <a:rPr lang="es-MX" sz="2000" dirty="0" smtClean="0"/>
              <a:t>      El </a:t>
            </a:r>
            <a:r>
              <a:rPr lang="es-MX" sz="2000" dirty="0"/>
              <a:t>Sistema DIF Jalisco c</a:t>
            </a:r>
            <a:r>
              <a:rPr lang="es-MX" sz="2000" dirty="0" smtClean="0"/>
              <a:t>on </a:t>
            </a:r>
            <a:r>
              <a:rPr lang="es-MX" sz="2000" dirty="0"/>
              <a:t>la finalidad de garantizar que los insumos que integran </a:t>
            </a:r>
            <a:r>
              <a:rPr lang="es-MX" sz="2000" dirty="0" smtClean="0"/>
              <a:t>los Desayunos Escolares modalidad frío cubran </a:t>
            </a:r>
            <a:r>
              <a:rPr lang="es-MX" sz="2000" dirty="0"/>
              <a:t>los </a:t>
            </a:r>
            <a:r>
              <a:rPr lang="es-MX" sz="2000" dirty="0" smtClean="0"/>
              <a:t>parámetros </a:t>
            </a:r>
            <a:r>
              <a:rPr lang="es-MX" sz="2000" dirty="0"/>
              <a:t>nutrimentales </a:t>
            </a:r>
            <a:r>
              <a:rPr lang="es-MX" sz="2000" dirty="0" smtClean="0"/>
              <a:t>de </a:t>
            </a:r>
            <a:r>
              <a:rPr lang="es-MX" sz="2000" dirty="0"/>
              <a:t>acuerdo a la </a:t>
            </a:r>
            <a:r>
              <a:rPr lang="es-MX" sz="2000" dirty="0" smtClean="0"/>
              <a:t>IDR (Ingesta Diaria </a:t>
            </a:r>
            <a:r>
              <a:rPr lang="es-MX" sz="2000" dirty="0"/>
              <a:t>R</a:t>
            </a:r>
            <a:r>
              <a:rPr lang="es-MX" sz="2000" dirty="0" smtClean="0"/>
              <a:t>ecomendada) y sea entregada la fruta en su forma fresca para consumo de los niños y niñas, fomentando así una alimentación saludable desde la primera infancia, se dio a la tarea de establecer una estrategia para la compra de fruta fresca.</a:t>
            </a:r>
          </a:p>
          <a:p>
            <a:pPr marL="343526" indent="-343526" algn="just" defTabSz="913692" eaLnBrk="0" hangingPunct="0">
              <a:spcBef>
                <a:spcPct val="20000"/>
              </a:spcBef>
            </a:pPr>
            <a:endParaRPr lang="es-MX" dirty="0"/>
          </a:p>
          <a:p>
            <a:pPr marL="343526" indent="-343526" algn="just" defTabSz="913692" eaLnBrk="0" hangingPunct="0">
              <a:spcBef>
                <a:spcPct val="20000"/>
              </a:spcBef>
            </a:pPr>
            <a:endParaRPr lang="es-MX" dirty="0" smtClean="0"/>
          </a:p>
          <a:p>
            <a:pPr marL="343526" indent="-343526" algn="just" defTabSz="913692" eaLnBrk="0" hangingPunct="0">
              <a:spcBef>
                <a:spcPct val="20000"/>
              </a:spcBef>
            </a:pPr>
            <a:endParaRPr lang="es-MX" dirty="0"/>
          </a:p>
          <a:p>
            <a:pPr marL="343526" indent="-343526" algn="just" defTabSz="913692" eaLnBrk="0" hangingPunct="0">
              <a:spcBef>
                <a:spcPct val="20000"/>
              </a:spcBef>
            </a:pPr>
            <a:endParaRPr lang="es-MX" dirty="0" smtClean="0"/>
          </a:p>
          <a:p>
            <a:pPr marL="343526" indent="-343526" algn="just" defTabSz="913692" eaLnBrk="0" hangingPunct="0">
              <a:spcBef>
                <a:spcPct val="20000"/>
              </a:spcBef>
            </a:pPr>
            <a:endParaRPr lang="es-MX" dirty="0"/>
          </a:p>
          <a:p>
            <a:pPr marL="343526" indent="-343526" algn="just" defTabSz="913692" eaLnBrk="0" hangingPunct="0">
              <a:spcBef>
                <a:spcPct val="20000"/>
              </a:spcBef>
            </a:pPr>
            <a:endParaRPr lang="es-MX" dirty="0" smtClean="0"/>
          </a:p>
        </p:txBody>
      </p:sp>
      <p:pic>
        <p:nvPicPr>
          <p:cNvPr id="5" name="2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72" y="3717032"/>
            <a:ext cx="4364680" cy="25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188640"/>
            <a:ext cx="82809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>
                <a:solidFill>
                  <a:srgbClr val="EA14E0"/>
                </a:solidFill>
                <a:cs typeface="Century Gothic"/>
              </a:rPr>
              <a:t>ESTRATEGIA PARA LA </a:t>
            </a: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ENTREGA</a:t>
            </a:r>
          </a:p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 </a:t>
            </a:r>
            <a:r>
              <a:rPr lang="es-MX" sz="2800" b="1" dirty="0">
                <a:solidFill>
                  <a:srgbClr val="EA14E0"/>
                </a:solidFill>
                <a:cs typeface="Century Gothic"/>
              </a:rPr>
              <a:t>DE FRUTA FRESCA</a:t>
            </a:r>
            <a:endParaRPr lang="es-ES" sz="2800" b="1" dirty="0">
              <a:solidFill>
                <a:srgbClr val="EA14E0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24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7970" y="908720"/>
            <a:ext cx="7704856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526" indent="-343526" algn="just" defTabSz="913692" eaLnBrk="0" hangingPunct="0">
              <a:spcBef>
                <a:spcPct val="20000"/>
              </a:spcBef>
            </a:pPr>
            <a:endParaRPr lang="es-MX" dirty="0" smtClean="0"/>
          </a:p>
          <a:p>
            <a:pPr marL="343526" indent="-343526" algn="just" defTabSz="913692" eaLnBrk="0" hangingPunct="0">
              <a:spcBef>
                <a:spcPct val="20000"/>
              </a:spcBef>
            </a:pPr>
            <a:r>
              <a:rPr lang="es-MX" sz="2000" dirty="0" smtClean="0"/>
              <a:t>      Dicha estrategia consiste en otorgar a los SMDIF por medio de transferencia bancaria el recurso correspondiente a la cantidad de raciones a comprar por beneficiario y días hábiles de clases en los planteles escolares.</a:t>
            </a:r>
          </a:p>
          <a:p>
            <a:pPr marL="343526" indent="-343526" algn="just" defTabSz="913692" eaLnBrk="0" hangingPunct="0">
              <a:spcBef>
                <a:spcPct val="20000"/>
              </a:spcBef>
            </a:pPr>
            <a:endParaRPr lang="es-MX" sz="2000" dirty="0"/>
          </a:p>
          <a:p>
            <a:pPr marL="343526" indent="-343526" algn="just" defTabSz="913692" eaLnBrk="0" hangingPunct="0">
              <a:spcBef>
                <a:spcPct val="20000"/>
              </a:spcBef>
            </a:pPr>
            <a:r>
              <a:rPr lang="es-MX" sz="2000" dirty="0" smtClean="0"/>
              <a:t>       Con la finalidad de:</a:t>
            </a:r>
          </a:p>
          <a:p>
            <a:pPr marL="343526" indent="-343526" algn="just" defTabSz="913692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MX" sz="2000" dirty="0" smtClean="0"/>
              <a:t>       Adquirir fruta fresca variada y de calidad</a:t>
            </a:r>
          </a:p>
          <a:p>
            <a:pPr marL="343526" indent="-343526" algn="just" defTabSz="913692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MX" sz="2000" dirty="0" smtClean="0"/>
              <a:t>       Fortalecer la economía </a:t>
            </a:r>
            <a:r>
              <a:rPr lang="es-MX" sz="2000" dirty="0" smtClean="0"/>
              <a:t>(local) </a:t>
            </a:r>
            <a:r>
              <a:rPr lang="es-MX" sz="2000" dirty="0" smtClean="0"/>
              <a:t>de los municipios </a:t>
            </a:r>
            <a:r>
              <a:rPr lang="es-MX" sz="2000" dirty="0" smtClean="0"/>
              <a:t>y sus localidades</a:t>
            </a:r>
            <a:endParaRPr lang="es-MX" sz="2000" dirty="0" smtClean="0"/>
          </a:p>
          <a:p>
            <a:pPr marL="343526" indent="-343526" algn="just" defTabSz="913692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MX" sz="2000" dirty="0"/>
              <a:t> </a:t>
            </a:r>
            <a:r>
              <a:rPr lang="es-MX" sz="2000" dirty="0" smtClean="0"/>
              <a:t>      Reforzar los hábitos alimentarios de los niños y </a:t>
            </a:r>
            <a:r>
              <a:rPr lang="es-MX" sz="2000" dirty="0" smtClean="0"/>
              <a:t>niñas</a:t>
            </a:r>
            <a:endParaRPr lang="es-MX" sz="2000" dirty="0" smtClean="0"/>
          </a:p>
          <a:p>
            <a:pPr marL="343526" indent="-343526" algn="just" defTabSz="913692" eaLnBrk="0" hangingPunct="0">
              <a:spcBef>
                <a:spcPct val="20000"/>
              </a:spcBef>
            </a:pP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39552" y="188640"/>
            <a:ext cx="82809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>
                <a:solidFill>
                  <a:srgbClr val="EA14E0"/>
                </a:solidFill>
                <a:cs typeface="Century Gothic"/>
              </a:rPr>
              <a:t>ESTRATEGIA PARA LA </a:t>
            </a: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ENTREGA</a:t>
            </a:r>
          </a:p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 </a:t>
            </a:r>
            <a:r>
              <a:rPr lang="es-MX" sz="2800" b="1" dirty="0">
                <a:solidFill>
                  <a:srgbClr val="EA14E0"/>
                </a:solidFill>
                <a:cs typeface="Century Gothic"/>
              </a:rPr>
              <a:t>DE FRUTA FRESCA</a:t>
            </a:r>
            <a:endParaRPr lang="es-ES" sz="2800" b="1" dirty="0">
              <a:solidFill>
                <a:srgbClr val="EA14E0"/>
              </a:solidFill>
              <a:cs typeface="Century Gothic"/>
            </a:endParaRPr>
          </a:p>
        </p:txBody>
      </p:sp>
      <p:pic>
        <p:nvPicPr>
          <p:cNvPr id="5" name="Picture 2" descr="20161201_1041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89" y="4509120"/>
            <a:ext cx="3708753" cy="165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blob:https://web.whatsapp.com/e960eba8-0555-4064-b97a-d35ce19267f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" y="4509119"/>
            <a:ext cx="3650708" cy="165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48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556792"/>
            <a:ext cx="39604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526" indent="-343526" algn="just" defTabSz="913692" eaLnBrk="0" hangingPunct="0">
              <a:spcBef>
                <a:spcPct val="20000"/>
              </a:spcBef>
            </a:pPr>
            <a:r>
              <a:rPr lang="es-MX" sz="2000" b="1" dirty="0" smtClean="0"/>
              <a:t>El </a:t>
            </a:r>
            <a:r>
              <a:rPr lang="es-MX" sz="2000" b="1" dirty="0"/>
              <a:t>recurso otorgado </a:t>
            </a:r>
            <a:r>
              <a:rPr lang="es-MX" sz="2000" b="1" dirty="0" smtClean="0"/>
              <a:t>por </a:t>
            </a:r>
            <a:r>
              <a:rPr lang="es-MX" sz="2000" b="1" dirty="0"/>
              <a:t>pieza de fruta </a:t>
            </a:r>
            <a:r>
              <a:rPr lang="es-MX" sz="2000" b="1" dirty="0" smtClean="0"/>
              <a:t>fresca es de:</a:t>
            </a:r>
          </a:p>
          <a:p>
            <a:pPr marL="343526" indent="-343526" algn="just" defTabSz="913692" eaLnBrk="0" hangingPunct="0">
              <a:spcBef>
                <a:spcPct val="20000"/>
              </a:spcBef>
            </a:pPr>
            <a:endParaRPr lang="es-MX" sz="2000" dirty="0"/>
          </a:p>
          <a:p>
            <a:pPr marL="343526" indent="-343526" algn="just" defTabSz="913692" eaLnBrk="0" hangingPunct="0">
              <a:spcBef>
                <a:spcPct val="20000"/>
              </a:spcBef>
            </a:pPr>
            <a:r>
              <a:rPr lang="es-MX" sz="2000" dirty="0" smtClean="0">
                <a:solidFill>
                  <a:srgbClr val="D82698"/>
                </a:solidFill>
              </a:rPr>
              <a:t>$</a:t>
            </a:r>
            <a:r>
              <a:rPr lang="es-MX" sz="2000" dirty="0">
                <a:solidFill>
                  <a:srgbClr val="D82698"/>
                </a:solidFill>
              </a:rPr>
              <a:t>2.80 </a:t>
            </a:r>
            <a:r>
              <a:rPr lang="es-MX" sz="2000" dirty="0" smtClean="0"/>
              <a:t>para </a:t>
            </a:r>
            <a:r>
              <a:rPr lang="es-MX" sz="2000" dirty="0" smtClean="0"/>
              <a:t>105</a:t>
            </a:r>
            <a:r>
              <a:rPr lang="es-MX" sz="2000" dirty="0" smtClean="0"/>
              <a:t> </a:t>
            </a:r>
            <a:r>
              <a:rPr lang="es-MX" sz="2000" dirty="0" smtClean="0"/>
              <a:t>municipios del interior del </a:t>
            </a:r>
            <a:r>
              <a:rPr lang="es-MX" sz="2000" dirty="0" smtClean="0"/>
              <a:t>Estado.</a:t>
            </a:r>
            <a:endParaRPr lang="es-MX" sz="2000" dirty="0" smtClean="0"/>
          </a:p>
          <a:p>
            <a:pPr marL="343526" indent="-343526" algn="just" defTabSz="913692" eaLnBrk="0" hangingPunct="0">
              <a:spcBef>
                <a:spcPct val="20000"/>
              </a:spcBef>
            </a:pPr>
            <a:r>
              <a:rPr lang="es-MX" sz="2000" dirty="0">
                <a:solidFill>
                  <a:srgbClr val="D82698"/>
                </a:solidFill>
              </a:rPr>
              <a:t>$</a:t>
            </a:r>
            <a:r>
              <a:rPr lang="es-MX" sz="2000" dirty="0" smtClean="0">
                <a:solidFill>
                  <a:srgbClr val="D82698"/>
                </a:solidFill>
              </a:rPr>
              <a:t>2.20</a:t>
            </a:r>
            <a:r>
              <a:rPr lang="es-MX" sz="2000" dirty="0" smtClean="0"/>
              <a:t> para </a:t>
            </a:r>
            <a:r>
              <a:rPr lang="es-MX" sz="2000" dirty="0" smtClean="0"/>
              <a:t>5 municipios de la </a:t>
            </a:r>
            <a:r>
              <a:rPr lang="es-MX" sz="2000" dirty="0" smtClean="0"/>
              <a:t>zona metropolitana del Estado.</a:t>
            </a:r>
          </a:p>
          <a:p>
            <a:pPr marL="343526" indent="-343526" algn="just" defTabSz="913692" eaLnBrk="0" hangingPunct="0">
              <a:spcBef>
                <a:spcPct val="20000"/>
              </a:spcBef>
            </a:pPr>
            <a:endParaRPr lang="es-MX" sz="2000" dirty="0"/>
          </a:p>
          <a:p>
            <a:pPr marL="343526" indent="-343526" algn="ctr" defTabSz="913692" eaLnBrk="0" hangingPunct="0">
              <a:spcBef>
                <a:spcPct val="20000"/>
              </a:spcBef>
            </a:pPr>
            <a:r>
              <a:rPr lang="es-MX" sz="2000" dirty="0" smtClean="0"/>
              <a:t>Se </a:t>
            </a:r>
            <a:r>
              <a:rPr lang="es-MX" sz="2000" dirty="0" smtClean="0"/>
              <a:t>debe comprar </a:t>
            </a:r>
            <a:r>
              <a:rPr lang="es-MX" sz="2000" dirty="0"/>
              <a:t>una ración de </a:t>
            </a:r>
            <a:endParaRPr lang="es-MX" sz="2000" dirty="0" smtClean="0"/>
          </a:p>
          <a:p>
            <a:pPr marL="343526" indent="-343526" algn="ctr" defTabSz="913692" eaLnBrk="0" hangingPunct="0">
              <a:spcBef>
                <a:spcPct val="20000"/>
              </a:spcBef>
            </a:pPr>
            <a:r>
              <a:rPr lang="es-MX" sz="2000" dirty="0" smtClean="0">
                <a:solidFill>
                  <a:srgbClr val="D82698"/>
                </a:solidFill>
              </a:rPr>
              <a:t>110 </a:t>
            </a:r>
            <a:r>
              <a:rPr lang="es-MX" sz="2000" dirty="0">
                <a:solidFill>
                  <a:srgbClr val="D82698"/>
                </a:solidFill>
              </a:rPr>
              <a:t>gr. </a:t>
            </a:r>
            <a:r>
              <a:rPr lang="es-MX" sz="2000" dirty="0"/>
              <a:t>d</a:t>
            </a:r>
            <a:r>
              <a:rPr lang="es-MX" sz="2000" dirty="0" smtClean="0"/>
              <a:t>e acuerdo al SMAE (</a:t>
            </a:r>
            <a:r>
              <a:rPr lang="es-MX" sz="2000" dirty="0" smtClean="0"/>
              <a:t>Sistema</a:t>
            </a:r>
          </a:p>
          <a:p>
            <a:pPr marL="343526" indent="-343526" algn="ctr" defTabSz="913692" eaLnBrk="0" hangingPunct="0">
              <a:spcBef>
                <a:spcPct val="20000"/>
              </a:spcBef>
            </a:pPr>
            <a:r>
              <a:rPr lang="es-MX" sz="2000" dirty="0" smtClean="0"/>
              <a:t>Mexicano </a:t>
            </a:r>
            <a:r>
              <a:rPr lang="es-MX" sz="2000" dirty="0" smtClean="0"/>
              <a:t>de Alimentos </a:t>
            </a:r>
            <a:r>
              <a:rPr lang="es-MX" sz="2000" dirty="0" smtClean="0"/>
              <a:t>y sus</a:t>
            </a:r>
          </a:p>
          <a:p>
            <a:pPr marL="343526" indent="-343526" algn="ctr" defTabSz="913692" eaLnBrk="0" hangingPunct="0">
              <a:spcBef>
                <a:spcPct val="20000"/>
              </a:spcBef>
            </a:pPr>
            <a:r>
              <a:rPr lang="es-MX" sz="2000" dirty="0" smtClean="0"/>
              <a:t>Equivalentes)</a:t>
            </a:r>
            <a:endParaRPr lang="es-MX" sz="2000" dirty="0"/>
          </a:p>
        </p:txBody>
      </p:sp>
      <p:sp>
        <p:nvSpPr>
          <p:cNvPr id="3" name="2 Rectángulo"/>
          <p:cNvSpPr/>
          <p:nvPr/>
        </p:nvSpPr>
        <p:spPr>
          <a:xfrm>
            <a:off x="539552" y="188640"/>
            <a:ext cx="82809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>
                <a:solidFill>
                  <a:srgbClr val="EA14E0"/>
                </a:solidFill>
                <a:cs typeface="Century Gothic"/>
              </a:rPr>
              <a:t>ESTRATEGIA PARA LA </a:t>
            </a: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ENTREGA</a:t>
            </a:r>
          </a:p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 </a:t>
            </a:r>
            <a:r>
              <a:rPr lang="es-MX" sz="2800" b="1" dirty="0">
                <a:solidFill>
                  <a:srgbClr val="EA14E0"/>
                </a:solidFill>
                <a:cs typeface="Century Gothic"/>
              </a:rPr>
              <a:t>DE FRUTA FRESCA</a:t>
            </a:r>
            <a:endParaRPr lang="es-ES" sz="2800" b="1" dirty="0">
              <a:solidFill>
                <a:srgbClr val="EA14E0"/>
              </a:solidFill>
              <a:cs typeface="Century Gothic"/>
            </a:endParaRPr>
          </a:p>
        </p:txBody>
      </p:sp>
      <p:grpSp>
        <p:nvGrpSpPr>
          <p:cNvPr id="2124" name="2123 Grupo"/>
          <p:cNvGrpSpPr/>
          <p:nvPr/>
        </p:nvGrpSpPr>
        <p:grpSpPr>
          <a:xfrm>
            <a:off x="4858709" y="1351222"/>
            <a:ext cx="3946550" cy="4526049"/>
            <a:chOff x="2463042" y="140175"/>
            <a:chExt cx="5761315" cy="5465205"/>
          </a:xfrm>
        </p:grpSpPr>
        <p:pic>
          <p:nvPicPr>
            <p:cNvPr id="2125" name="2124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3042" y="140175"/>
              <a:ext cx="5761315" cy="5465205"/>
            </a:xfrm>
            <a:prstGeom prst="rect">
              <a:avLst/>
            </a:prstGeom>
          </p:spPr>
        </p:pic>
        <p:grpSp>
          <p:nvGrpSpPr>
            <p:cNvPr id="2126" name="Group 5"/>
            <p:cNvGrpSpPr>
              <a:grpSpLocks/>
            </p:cNvGrpSpPr>
            <p:nvPr/>
          </p:nvGrpSpPr>
          <p:grpSpPr bwMode="auto">
            <a:xfrm>
              <a:off x="4475603" y="980188"/>
              <a:ext cx="144016" cy="167633"/>
              <a:chOff x="158" y="313"/>
              <a:chExt cx="4368" cy="4202"/>
            </a:xfrm>
          </p:grpSpPr>
          <p:sp>
            <p:nvSpPr>
              <p:cNvPr id="3172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73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174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75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76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77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78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179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80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81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82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83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27" name="Group 5"/>
            <p:cNvGrpSpPr>
              <a:grpSpLocks/>
            </p:cNvGrpSpPr>
            <p:nvPr/>
          </p:nvGrpSpPr>
          <p:grpSpPr bwMode="auto">
            <a:xfrm>
              <a:off x="4716016" y="1852663"/>
              <a:ext cx="144016" cy="167633"/>
              <a:chOff x="158" y="313"/>
              <a:chExt cx="4368" cy="4202"/>
            </a:xfrm>
          </p:grpSpPr>
          <p:sp>
            <p:nvSpPr>
              <p:cNvPr id="3160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61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162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63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64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65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66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167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68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69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70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71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28" name="Group 5"/>
            <p:cNvGrpSpPr>
              <a:grpSpLocks/>
            </p:cNvGrpSpPr>
            <p:nvPr/>
          </p:nvGrpSpPr>
          <p:grpSpPr bwMode="auto">
            <a:xfrm>
              <a:off x="5524204" y="662994"/>
              <a:ext cx="144016" cy="167633"/>
              <a:chOff x="158" y="313"/>
              <a:chExt cx="4368" cy="4202"/>
            </a:xfrm>
          </p:grpSpPr>
          <p:sp>
            <p:nvSpPr>
              <p:cNvPr id="3148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49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150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51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52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53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54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155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56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57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58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59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29" name="Group 5"/>
            <p:cNvGrpSpPr>
              <a:grpSpLocks/>
            </p:cNvGrpSpPr>
            <p:nvPr/>
          </p:nvGrpSpPr>
          <p:grpSpPr bwMode="auto">
            <a:xfrm>
              <a:off x="5004385" y="1106424"/>
              <a:ext cx="144016" cy="167633"/>
              <a:chOff x="158" y="313"/>
              <a:chExt cx="4368" cy="4202"/>
            </a:xfrm>
          </p:grpSpPr>
          <p:sp>
            <p:nvSpPr>
              <p:cNvPr id="3136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37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138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39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40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41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42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143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44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45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46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47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30" name="Group 5"/>
            <p:cNvGrpSpPr>
              <a:grpSpLocks/>
            </p:cNvGrpSpPr>
            <p:nvPr/>
          </p:nvGrpSpPr>
          <p:grpSpPr bwMode="auto">
            <a:xfrm>
              <a:off x="4695046" y="332656"/>
              <a:ext cx="144016" cy="167633"/>
              <a:chOff x="158" y="313"/>
              <a:chExt cx="4368" cy="4202"/>
            </a:xfrm>
          </p:grpSpPr>
          <p:sp>
            <p:nvSpPr>
              <p:cNvPr id="3124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25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126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27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28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29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30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131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32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33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34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35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31" name="Group 5"/>
            <p:cNvGrpSpPr>
              <a:grpSpLocks/>
            </p:cNvGrpSpPr>
            <p:nvPr/>
          </p:nvGrpSpPr>
          <p:grpSpPr bwMode="auto">
            <a:xfrm>
              <a:off x="5112006" y="1533135"/>
              <a:ext cx="144016" cy="167633"/>
              <a:chOff x="158" y="313"/>
              <a:chExt cx="4368" cy="4202"/>
            </a:xfrm>
          </p:grpSpPr>
          <p:sp>
            <p:nvSpPr>
              <p:cNvPr id="3112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13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114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15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16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17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18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119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20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21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22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23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32" name="Group 5"/>
            <p:cNvGrpSpPr>
              <a:grpSpLocks/>
            </p:cNvGrpSpPr>
            <p:nvPr/>
          </p:nvGrpSpPr>
          <p:grpSpPr bwMode="auto">
            <a:xfrm>
              <a:off x="5609648" y="866670"/>
              <a:ext cx="144016" cy="167633"/>
              <a:chOff x="158" y="313"/>
              <a:chExt cx="4368" cy="4202"/>
            </a:xfrm>
          </p:grpSpPr>
          <p:sp>
            <p:nvSpPr>
              <p:cNvPr id="3100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01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102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03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04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05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06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107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08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09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10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111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33" name="Group 5"/>
            <p:cNvGrpSpPr>
              <a:grpSpLocks/>
            </p:cNvGrpSpPr>
            <p:nvPr/>
          </p:nvGrpSpPr>
          <p:grpSpPr bwMode="auto">
            <a:xfrm>
              <a:off x="5262541" y="1185584"/>
              <a:ext cx="144016" cy="167633"/>
              <a:chOff x="158" y="313"/>
              <a:chExt cx="4368" cy="4202"/>
            </a:xfrm>
          </p:grpSpPr>
          <p:sp>
            <p:nvSpPr>
              <p:cNvPr id="3088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89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090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091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92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93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94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095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96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97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98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99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34" name="Group 5"/>
            <p:cNvGrpSpPr>
              <a:grpSpLocks/>
            </p:cNvGrpSpPr>
            <p:nvPr/>
          </p:nvGrpSpPr>
          <p:grpSpPr bwMode="auto">
            <a:xfrm>
              <a:off x="5531994" y="1076652"/>
              <a:ext cx="144016" cy="167633"/>
              <a:chOff x="158" y="313"/>
              <a:chExt cx="4368" cy="4202"/>
            </a:xfrm>
          </p:grpSpPr>
          <p:sp>
            <p:nvSpPr>
              <p:cNvPr id="3076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77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078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079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80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81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82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083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84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85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86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87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35" name="Group 5"/>
            <p:cNvGrpSpPr>
              <a:grpSpLocks/>
            </p:cNvGrpSpPr>
            <p:nvPr/>
          </p:nvGrpSpPr>
          <p:grpSpPr bwMode="auto">
            <a:xfrm>
              <a:off x="3131840" y="2973335"/>
              <a:ext cx="144016" cy="167633"/>
              <a:chOff x="158" y="313"/>
              <a:chExt cx="4368" cy="4202"/>
            </a:xfrm>
          </p:grpSpPr>
          <p:sp>
            <p:nvSpPr>
              <p:cNvPr id="3064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65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066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067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68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69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70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071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72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73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74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75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36" name="Group 5"/>
            <p:cNvGrpSpPr>
              <a:grpSpLocks/>
            </p:cNvGrpSpPr>
            <p:nvPr/>
          </p:nvGrpSpPr>
          <p:grpSpPr bwMode="auto">
            <a:xfrm>
              <a:off x="2771800" y="3429000"/>
              <a:ext cx="144016" cy="167633"/>
              <a:chOff x="158" y="313"/>
              <a:chExt cx="4368" cy="4202"/>
            </a:xfrm>
          </p:grpSpPr>
          <p:sp>
            <p:nvSpPr>
              <p:cNvPr id="3052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53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054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055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56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57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58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059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60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61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62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63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37" name="Group 5"/>
            <p:cNvGrpSpPr>
              <a:grpSpLocks/>
            </p:cNvGrpSpPr>
            <p:nvPr/>
          </p:nvGrpSpPr>
          <p:grpSpPr bwMode="auto">
            <a:xfrm>
              <a:off x="4067944" y="2990720"/>
              <a:ext cx="144016" cy="167633"/>
              <a:chOff x="158" y="313"/>
              <a:chExt cx="4368" cy="4202"/>
            </a:xfrm>
          </p:grpSpPr>
          <p:sp>
            <p:nvSpPr>
              <p:cNvPr id="3040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41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042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043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44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45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46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047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48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49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50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51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38" name="Group 5"/>
            <p:cNvGrpSpPr>
              <a:grpSpLocks/>
            </p:cNvGrpSpPr>
            <p:nvPr/>
          </p:nvGrpSpPr>
          <p:grpSpPr bwMode="auto">
            <a:xfrm>
              <a:off x="3655989" y="3143244"/>
              <a:ext cx="144016" cy="167633"/>
              <a:chOff x="158" y="313"/>
              <a:chExt cx="4368" cy="4202"/>
            </a:xfrm>
          </p:grpSpPr>
          <p:sp>
            <p:nvSpPr>
              <p:cNvPr id="3028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29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030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031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32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33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34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035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36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37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38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39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39" name="Group 5"/>
            <p:cNvGrpSpPr>
              <a:grpSpLocks/>
            </p:cNvGrpSpPr>
            <p:nvPr/>
          </p:nvGrpSpPr>
          <p:grpSpPr bwMode="auto">
            <a:xfrm>
              <a:off x="3561184" y="2700812"/>
              <a:ext cx="144016" cy="167633"/>
              <a:chOff x="158" y="313"/>
              <a:chExt cx="4368" cy="4202"/>
            </a:xfrm>
          </p:grpSpPr>
          <p:sp>
            <p:nvSpPr>
              <p:cNvPr id="3016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17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018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019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20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21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22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023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24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25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26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27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40" name="Group 5"/>
            <p:cNvGrpSpPr>
              <a:grpSpLocks/>
            </p:cNvGrpSpPr>
            <p:nvPr/>
          </p:nvGrpSpPr>
          <p:grpSpPr bwMode="auto">
            <a:xfrm>
              <a:off x="3347864" y="3457408"/>
              <a:ext cx="144016" cy="167633"/>
              <a:chOff x="158" y="313"/>
              <a:chExt cx="4368" cy="4202"/>
            </a:xfrm>
          </p:grpSpPr>
          <p:sp>
            <p:nvSpPr>
              <p:cNvPr id="3004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05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006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007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08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09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10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3011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12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13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14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15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41" name="Group 5"/>
            <p:cNvGrpSpPr>
              <a:grpSpLocks/>
            </p:cNvGrpSpPr>
            <p:nvPr/>
          </p:nvGrpSpPr>
          <p:grpSpPr bwMode="auto">
            <a:xfrm>
              <a:off x="4541997" y="3147771"/>
              <a:ext cx="144016" cy="167633"/>
              <a:chOff x="158" y="313"/>
              <a:chExt cx="4368" cy="4202"/>
            </a:xfrm>
          </p:grpSpPr>
          <p:sp>
            <p:nvSpPr>
              <p:cNvPr id="2992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93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994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95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96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97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98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999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00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01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02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3003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42" name="Group 5"/>
            <p:cNvGrpSpPr>
              <a:grpSpLocks/>
            </p:cNvGrpSpPr>
            <p:nvPr/>
          </p:nvGrpSpPr>
          <p:grpSpPr bwMode="auto">
            <a:xfrm>
              <a:off x="4463470" y="2926477"/>
              <a:ext cx="144016" cy="167633"/>
              <a:chOff x="158" y="313"/>
              <a:chExt cx="4368" cy="4202"/>
            </a:xfrm>
          </p:grpSpPr>
          <p:sp>
            <p:nvSpPr>
              <p:cNvPr id="2980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81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982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83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84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85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86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987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88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89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90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91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43" name="Group 5"/>
            <p:cNvGrpSpPr>
              <a:grpSpLocks/>
            </p:cNvGrpSpPr>
            <p:nvPr/>
          </p:nvGrpSpPr>
          <p:grpSpPr bwMode="auto">
            <a:xfrm>
              <a:off x="4624764" y="2609886"/>
              <a:ext cx="144016" cy="167633"/>
              <a:chOff x="158" y="313"/>
              <a:chExt cx="4368" cy="4202"/>
            </a:xfrm>
          </p:grpSpPr>
          <p:sp>
            <p:nvSpPr>
              <p:cNvPr id="2968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69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970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71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72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73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74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975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76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77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78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79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44" name="Group 5"/>
            <p:cNvGrpSpPr>
              <a:grpSpLocks/>
            </p:cNvGrpSpPr>
            <p:nvPr/>
          </p:nvGrpSpPr>
          <p:grpSpPr bwMode="auto">
            <a:xfrm>
              <a:off x="4896801" y="2420888"/>
              <a:ext cx="144016" cy="167633"/>
              <a:chOff x="158" y="313"/>
              <a:chExt cx="4368" cy="4202"/>
            </a:xfrm>
          </p:grpSpPr>
          <p:sp>
            <p:nvSpPr>
              <p:cNvPr id="2956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57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958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59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60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61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62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963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64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65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66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67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45" name="Group 5"/>
            <p:cNvGrpSpPr>
              <a:grpSpLocks/>
            </p:cNvGrpSpPr>
            <p:nvPr/>
          </p:nvGrpSpPr>
          <p:grpSpPr bwMode="auto">
            <a:xfrm>
              <a:off x="4581669" y="2790610"/>
              <a:ext cx="144016" cy="167633"/>
              <a:chOff x="158" y="313"/>
              <a:chExt cx="4368" cy="4202"/>
            </a:xfrm>
          </p:grpSpPr>
          <p:sp>
            <p:nvSpPr>
              <p:cNvPr id="2944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45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946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47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48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49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50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951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52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53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54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55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46" name="Group 5"/>
            <p:cNvGrpSpPr>
              <a:grpSpLocks/>
            </p:cNvGrpSpPr>
            <p:nvPr/>
          </p:nvGrpSpPr>
          <p:grpSpPr bwMode="auto">
            <a:xfrm>
              <a:off x="4631283" y="2950503"/>
              <a:ext cx="144016" cy="167633"/>
              <a:chOff x="158" y="313"/>
              <a:chExt cx="4368" cy="4202"/>
            </a:xfrm>
          </p:grpSpPr>
          <p:sp>
            <p:nvSpPr>
              <p:cNvPr id="2932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33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934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35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36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37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38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939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40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41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42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43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47" name="Group 5"/>
            <p:cNvGrpSpPr>
              <a:grpSpLocks/>
            </p:cNvGrpSpPr>
            <p:nvPr/>
          </p:nvGrpSpPr>
          <p:grpSpPr bwMode="auto">
            <a:xfrm>
              <a:off x="4814383" y="2943862"/>
              <a:ext cx="144016" cy="167633"/>
              <a:chOff x="158" y="313"/>
              <a:chExt cx="4368" cy="4202"/>
            </a:xfrm>
          </p:grpSpPr>
          <p:sp>
            <p:nvSpPr>
              <p:cNvPr id="2920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21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922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23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24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25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26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927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28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29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30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31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48" name="Group 5"/>
            <p:cNvGrpSpPr>
              <a:grpSpLocks/>
            </p:cNvGrpSpPr>
            <p:nvPr/>
          </p:nvGrpSpPr>
          <p:grpSpPr bwMode="auto">
            <a:xfrm>
              <a:off x="4951588" y="2707712"/>
              <a:ext cx="144016" cy="167633"/>
              <a:chOff x="158" y="313"/>
              <a:chExt cx="4368" cy="4202"/>
            </a:xfrm>
          </p:grpSpPr>
          <p:sp>
            <p:nvSpPr>
              <p:cNvPr id="2908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09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910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11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12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13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14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915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16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17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18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19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49" name="Group 5"/>
            <p:cNvGrpSpPr>
              <a:grpSpLocks/>
            </p:cNvGrpSpPr>
            <p:nvPr/>
          </p:nvGrpSpPr>
          <p:grpSpPr bwMode="auto">
            <a:xfrm>
              <a:off x="5106164" y="3322984"/>
              <a:ext cx="144016" cy="167633"/>
              <a:chOff x="158" y="313"/>
              <a:chExt cx="4368" cy="4202"/>
            </a:xfrm>
          </p:grpSpPr>
          <p:sp>
            <p:nvSpPr>
              <p:cNvPr id="2896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97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898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99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00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01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02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903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04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05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06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907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50" name="Group 5"/>
            <p:cNvGrpSpPr>
              <a:grpSpLocks/>
            </p:cNvGrpSpPr>
            <p:nvPr/>
          </p:nvGrpSpPr>
          <p:grpSpPr bwMode="auto">
            <a:xfrm>
              <a:off x="5020158" y="3387989"/>
              <a:ext cx="144016" cy="167633"/>
              <a:chOff x="158" y="313"/>
              <a:chExt cx="4368" cy="4202"/>
            </a:xfrm>
          </p:grpSpPr>
          <p:sp>
            <p:nvSpPr>
              <p:cNvPr id="2884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85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886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87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88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89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90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891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92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93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94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95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51" name="Group 5"/>
            <p:cNvGrpSpPr>
              <a:grpSpLocks/>
            </p:cNvGrpSpPr>
            <p:nvPr/>
          </p:nvGrpSpPr>
          <p:grpSpPr bwMode="auto">
            <a:xfrm>
              <a:off x="4814383" y="3357367"/>
              <a:ext cx="144016" cy="167633"/>
              <a:chOff x="158" y="313"/>
              <a:chExt cx="4368" cy="4202"/>
            </a:xfrm>
          </p:grpSpPr>
          <p:sp>
            <p:nvSpPr>
              <p:cNvPr id="2872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73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874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75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76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77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78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879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80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81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82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83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52" name="Group 5"/>
            <p:cNvGrpSpPr>
              <a:grpSpLocks/>
            </p:cNvGrpSpPr>
            <p:nvPr/>
          </p:nvGrpSpPr>
          <p:grpSpPr bwMode="auto">
            <a:xfrm>
              <a:off x="4633551" y="3326680"/>
              <a:ext cx="144016" cy="167633"/>
              <a:chOff x="158" y="313"/>
              <a:chExt cx="4368" cy="4202"/>
            </a:xfrm>
          </p:grpSpPr>
          <p:sp>
            <p:nvSpPr>
              <p:cNvPr id="2860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61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862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63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64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65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66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867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68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69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70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71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53" name="Group 5"/>
            <p:cNvGrpSpPr>
              <a:grpSpLocks/>
            </p:cNvGrpSpPr>
            <p:nvPr/>
          </p:nvGrpSpPr>
          <p:grpSpPr bwMode="auto">
            <a:xfrm>
              <a:off x="3548166" y="4581128"/>
              <a:ext cx="144016" cy="167633"/>
              <a:chOff x="158" y="313"/>
              <a:chExt cx="4368" cy="4202"/>
            </a:xfrm>
          </p:grpSpPr>
          <p:sp>
            <p:nvSpPr>
              <p:cNvPr id="2848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49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850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51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52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53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54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855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56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57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58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59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54" name="Group 5"/>
            <p:cNvGrpSpPr>
              <a:grpSpLocks/>
            </p:cNvGrpSpPr>
            <p:nvPr/>
          </p:nvGrpSpPr>
          <p:grpSpPr bwMode="auto">
            <a:xfrm>
              <a:off x="3080274" y="3976007"/>
              <a:ext cx="144016" cy="167633"/>
              <a:chOff x="158" y="313"/>
              <a:chExt cx="4368" cy="4202"/>
            </a:xfrm>
          </p:grpSpPr>
          <p:sp>
            <p:nvSpPr>
              <p:cNvPr id="2836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37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838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39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40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41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42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843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44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45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46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47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55" name="Group 5"/>
            <p:cNvGrpSpPr>
              <a:grpSpLocks/>
            </p:cNvGrpSpPr>
            <p:nvPr/>
          </p:nvGrpSpPr>
          <p:grpSpPr bwMode="auto">
            <a:xfrm>
              <a:off x="5140328" y="4056850"/>
              <a:ext cx="144016" cy="167633"/>
              <a:chOff x="158" y="313"/>
              <a:chExt cx="4368" cy="4202"/>
            </a:xfrm>
          </p:grpSpPr>
          <p:sp>
            <p:nvSpPr>
              <p:cNvPr id="2824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25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826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27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28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29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30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831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32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33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34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35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56" name="Group 5"/>
            <p:cNvGrpSpPr>
              <a:grpSpLocks/>
            </p:cNvGrpSpPr>
            <p:nvPr/>
          </p:nvGrpSpPr>
          <p:grpSpPr bwMode="auto">
            <a:xfrm>
              <a:off x="5309325" y="3886941"/>
              <a:ext cx="144016" cy="167633"/>
              <a:chOff x="158" y="313"/>
              <a:chExt cx="4368" cy="4202"/>
            </a:xfrm>
          </p:grpSpPr>
          <p:sp>
            <p:nvSpPr>
              <p:cNvPr id="2812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13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814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15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16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17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18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819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20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21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22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23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57" name="Group 5"/>
            <p:cNvGrpSpPr>
              <a:grpSpLocks/>
            </p:cNvGrpSpPr>
            <p:nvPr/>
          </p:nvGrpSpPr>
          <p:grpSpPr bwMode="auto">
            <a:xfrm>
              <a:off x="5413661" y="3717032"/>
              <a:ext cx="144016" cy="167633"/>
              <a:chOff x="158" y="313"/>
              <a:chExt cx="4368" cy="4202"/>
            </a:xfrm>
          </p:grpSpPr>
          <p:sp>
            <p:nvSpPr>
              <p:cNvPr id="2800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01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802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03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04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05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06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807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08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09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10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811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58" name="Group 5"/>
            <p:cNvGrpSpPr>
              <a:grpSpLocks/>
            </p:cNvGrpSpPr>
            <p:nvPr/>
          </p:nvGrpSpPr>
          <p:grpSpPr bwMode="auto">
            <a:xfrm>
              <a:off x="4219435" y="4675349"/>
              <a:ext cx="144016" cy="167633"/>
              <a:chOff x="158" y="313"/>
              <a:chExt cx="4368" cy="4202"/>
            </a:xfrm>
          </p:grpSpPr>
          <p:sp>
            <p:nvSpPr>
              <p:cNvPr id="2788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89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790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791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92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93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94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795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96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97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98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99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59" name="Group 5"/>
            <p:cNvGrpSpPr>
              <a:grpSpLocks/>
            </p:cNvGrpSpPr>
            <p:nvPr/>
          </p:nvGrpSpPr>
          <p:grpSpPr bwMode="auto">
            <a:xfrm>
              <a:off x="4933233" y="3650569"/>
              <a:ext cx="144016" cy="167633"/>
              <a:chOff x="158" y="313"/>
              <a:chExt cx="4368" cy="4202"/>
            </a:xfrm>
          </p:grpSpPr>
          <p:sp>
            <p:nvSpPr>
              <p:cNvPr id="2776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77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778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779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80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81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82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783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84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85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86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87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60" name="Group 5"/>
            <p:cNvGrpSpPr>
              <a:grpSpLocks/>
            </p:cNvGrpSpPr>
            <p:nvPr/>
          </p:nvGrpSpPr>
          <p:grpSpPr bwMode="auto">
            <a:xfrm>
              <a:off x="4910275" y="3969595"/>
              <a:ext cx="144016" cy="167633"/>
              <a:chOff x="158" y="313"/>
              <a:chExt cx="4368" cy="4202"/>
            </a:xfrm>
          </p:grpSpPr>
          <p:sp>
            <p:nvSpPr>
              <p:cNvPr id="2764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65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766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767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68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69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70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771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72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73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74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75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61" name="Group 5"/>
            <p:cNvGrpSpPr>
              <a:grpSpLocks/>
            </p:cNvGrpSpPr>
            <p:nvPr/>
          </p:nvGrpSpPr>
          <p:grpSpPr bwMode="auto">
            <a:xfrm>
              <a:off x="3670139" y="4179503"/>
              <a:ext cx="144016" cy="167633"/>
              <a:chOff x="158" y="313"/>
              <a:chExt cx="4368" cy="4202"/>
            </a:xfrm>
          </p:grpSpPr>
          <p:sp>
            <p:nvSpPr>
              <p:cNvPr id="2752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53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754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755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56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57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58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759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60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61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62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63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62" name="Group 5"/>
            <p:cNvGrpSpPr>
              <a:grpSpLocks/>
            </p:cNvGrpSpPr>
            <p:nvPr/>
          </p:nvGrpSpPr>
          <p:grpSpPr bwMode="auto">
            <a:xfrm>
              <a:off x="4002662" y="4416514"/>
              <a:ext cx="144016" cy="167633"/>
              <a:chOff x="158" y="313"/>
              <a:chExt cx="4368" cy="4202"/>
            </a:xfrm>
          </p:grpSpPr>
          <p:sp>
            <p:nvSpPr>
              <p:cNvPr id="2740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41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742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743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44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45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46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747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48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49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50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51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63" name="Group 5"/>
            <p:cNvGrpSpPr>
              <a:grpSpLocks/>
            </p:cNvGrpSpPr>
            <p:nvPr/>
          </p:nvGrpSpPr>
          <p:grpSpPr bwMode="auto">
            <a:xfrm>
              <a:off x="4199846" y="4245447"/>
              <a:ext cx="144016" cy="167633"/>
              <a:chOff x="158" y="313"/>
              <a:chExt cx="4368" cy="4202"/>
            </a:xfrm>
          </p:grpSpPr>
          <p:sp>
            <p:nvSpPr>
              <p:cNvPr id="2728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29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730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731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32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33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34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735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36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37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38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39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64" name="Group 5"/>
            <p:cNvGrpSpPr>
              <a:grpSpLocks/>
            </p:cNvGrpSpPr>
            <p:nvPr/>
          </p:nvGrpSpPr>
          <p:grpSpPr bwMode="auto">
            <a:xfrm>
              <a:off x="4033278" y="3841062"/>
              <a:ext cx="144016" cy="167633"/>
              <a:chOff x="158" y="313"/>
              <a:chExt cx="4368" cy="4202"/>
            </a:xfrm>
          </p:grpSpPr>
          <p:sp>
            <p:nvSpPr>
              <p:cNvPr id="2716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17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718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719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20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21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22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723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24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25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26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27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65" name="Group 5"/>
            <p:cNvGrpSpPr>
              <a:grpSpLocks/>
            </p:cNvGrpSpPr>
            <p:nvPr/>
          </p:nvGrpSpPr>
          <p:grpSpPr bwMode="auto">
            <a:xfrm>
              <a:off x="4019842" y="3610315"/>
              <a:ext cx="144016" cy="167633"/>
              <a:chOff x="158" y="313"/>
              <a:chExt cx="4368" cy="4202"/>
            </a:xfrm>
          </p:grpSpPr>
          <p:sp>
            <p:nvSpPr>
              <p:cNvPr id="2704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05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706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707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08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09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10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711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12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13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14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15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66" name="Group 5"/>
            <p:cNvGrpSpPr>
              <a:grpSpLocks/>
            </p:cNvGrpSpPr>
            <p:nvPr/>
          </p:nvGrpSpPr>
          <p:grpSpPr bwMode="auto">
            <a:xfrm>
              <a:off x="4253493" y="3406099"/>
              <a:ext cx="144016" cy="167633"/>
              <a:chOff x="158" y="313"/>
              <a:chExt cx="4368" cy="4202"/>
            </a:xfrm>
          </p:grpSpPr>
          <p:sp>
            <p:nvSpPr>
              <p:cNvPr id="2692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93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694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95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96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97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98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699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00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01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02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703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67" name="Group 5"/>
            <p:cNvGrpSpPr>
              <a:grpSpLocks/>
            </p:cNvGrpSpPr>
            <p:nvPr/>
          </p:nvGrpSpPr>
          <p:grpSpPr bwMode="auto">
            <a:xfrm>
              <a:off x="4404898" y="3632979"/>
              <a:ext cx="144016" cy="167633"/>
              <a:chOff x="158" y="313"/>
              <a:chExt cx="4368" cy="4202"/>
            </a:xfrm>
          </p:grpSpPr>
          <p:sp>
            <p:nvSpPr>
              <p:cNvPr id="2680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81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682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83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84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85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86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687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88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89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90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91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pic>
          <p:nvPicPr>
            <p:cNvPr id="21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163" y="2716213"/>
              <a:ext cx="14605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69" name="Group 5"/>
            <p:cNvGrpSpPr>
              <a:grpSpLocks/>
            </p:cNvGrpSpPr>
            <p:nvPr/>
          </p:nvGrpSpPr>
          <p:grpSpPr bwMode="auto">
            <a:xfrm>
              <a:off x="4590981" y="3554347"/>
              <a:ext cx="144016" cy="167633"/>
              <a:chOff x="158" y="313"/>
              <a:chExt cx="4368" cy="4202"/>
            </a:xfrm>
          </p:grpSpPr>
          <p:sp>
            <p:nvSpPr>
              <p:cNvPr id="2668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69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670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71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72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73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74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675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76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77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78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79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70" name="Group 5"/>
            <p:cNvGrpSpPr>
              <a:grpSpLocks/>
            </p:cNvGrpSpPr>
            <p:nvPr/>
          </p:nvGrpSpPr>
          <p:grpSpPr bwMode="auto">
            <a:xfrm>
              <a:off x="4790938" y="3762505"/>
              <a:ext cx="144016" cy="167633"/>
              <a:chOff x="158" y="313"/>
              <a:chExt cx="4368" cy="4202"/>
            </a:xfrm>
          </p:grpSpPr>
          <p:sp>
            <p:nvSpPr>
              <p:cNvPr id="2656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57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658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59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60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61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62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663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64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65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66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67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71" name="Group 5"/>
            <p:cNvGrpSpPr>
              <a:grpSpLocks/>
            </p:cNvGrpSpPr>
            <p:nvPr/>
          </p:nvGrpSpPr>
          <p:grpSpPr bwMode="auto">
            <a:xfrm>
              <a:off x="4537903" y="4328345"/>
              <a:ext cx="144016" cy="167633"/>
              <a:chOff x="158" y="313"/>
              <a:chExt cx="4368" cy="4202"/>
            </a:xfrm>
          </p:grpSpPr>
          <p:sp>
            <p:nvSpPr>
              <p:cNvPr id="2644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45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646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47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48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49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50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651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52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53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54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55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72" name="Group 5"/>
            <p:cNvGrpSpPr>
              <a:grpSpLocks/>
            </p:cNvGrpSpPr>
            <p:nvPr/>
          </p:nvGrpSpPr>
          <p:grpSpPr bwMode="auto">
            <a:xfrm>
              <a:off x="4962694" y="4269860"/>
              <a:ext cx="144016" cy="167633"/>
              <a:chOff x="158" y="313"/>
              <a:chExt cx="4368" cy="4202"/>
            </a:xfrm>
          </p:grpSpPr>
          <p:sp>
            <p:nvSpPr>
              <p:cNvPr id="2632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33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634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35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36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37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38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639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40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41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42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43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73" name="Group 5"/>
            <p:cNvGrpSpPr>
              <a:grpSpLocks/>
            </p:cNvGrpSpPr>
            <p:nvPr/>
          </p:nvGrpSpPr>
          <p:grpSpPr bwMode="auto">
            <a:xfrm>
              <a:off x="4312768" y="4110965"/>
              <a:ext cx="144016" cy="167633"/>
              <a:chOff x="158" y="313"/>
              <a:chExt cx="4368" cy="4202"/>
            </a:xfrm>
          </p:grpSpPr>
          <p:sp>
            <p:nvSpPr>
              <p:cNvPr id="2620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21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622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23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24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25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26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627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28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29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30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31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74" name="Group 5"/>
            <p:cNvGrpSpPr>
              <a:grpSpLocks/>
            </p:cNvGrpSpPr>
            <p:nvPr/>
          </p:nvGrpSpPr>
          <p:grpSpPr bwMode="auto">
            <a:xfrm>
              <a:off x="4552391" y="3834256"/>
              <a:ext cx="144016" cy="167633"/>
              <a:chOff x="158" y="313"/>
              <a:chExt cx="4368" cy="4202"/>
            </a:xfrm>
          </p:grpSpPr>
          <p:sp>
            <p:nvSpPr>
              <p:cNvPr id="2608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09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610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11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12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13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14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615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16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17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18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19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75" name="Group 5"/>
            <p:cNvGrpSpPr>
              <a:grpSpLocks/>
            </p:cNvGrpSpPr>
            <p:nvPr/>
          </p:nvGrpSpPr>
          <p:grpSpPr bwMode="auto">
            <a:xfrm>
              <a:off x="4323178" y="3867525"/>
              <a:ext cx="144016" cy="167633"/>
              <a:chOff x="158" y="313"/>
              <a:chExt cx="4368" cy="4202"/>
            </a:xfrm>
          </p:grpSpPr>
          <p:sp>
            <p:nvSpPr>
              <p:cNvPr id="2596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97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598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599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00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01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02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603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04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05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06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607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76" name="Group 5"/>
            <p:cNvGrpSpPr>
              <a:grpSpLocks/>
            </p:cNvGrpSpPr>
            <p:nvPr/>
          </p:nvGrpSpPr>
          <p:grpSpPr bwMode="auto">
            <a:xfrm>
              <a:off x="5408278" y="4380309"/>
              <a:ext cx="144016" cy="167633"/>
              <a:chOff x="158" y="313"/>
              <a:chExt cx="4368" cy="4202"/>
            </a:xfrm>
          </p:grpSpPr>
          <p:sp>
            <p:nvSpPr>
              <p:cNvPr id="2584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85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586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587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88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89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90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591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92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93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94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95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77" name="Group 5"/>
            <p:cNvGrpSpPr>
              <a:grpSpLocks/>
            </p:cNvGrpSpPr>
            <p:nvPr/>
          </p:nvGrpSpPr>
          <p:grpSpPr bwMode="auto">
            <a:xfrm>
              <a:off x="5695148" y="4286316"/>
              <a:ext cx="144016" cy="167633"/>
              <a:chOff x="158" y="313"/>
              <a:chExt cx="4368" cy="4202"/>
            </a:xfrm>
          </p:grpSpPr>
          <p:sp>
            <p:nvSpPr>
              <p:cNvPr id="2572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73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574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575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76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77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78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579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80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81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82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83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78" name="Group 5"/>
            <p:cNvGrpSpPr>
              <a:grpSpLocks/>
            </p:cNvGrpSpPr>
            <p:nvPr/>
          </p:nvGrpSpPr>
          <p:grpSpPr bwMode="auto">
            <a:xfrm>
              <a:off x="5387285" y="4072985"/>
              <a:ext cx="144016" cy="167633"/>
              <a:chOff x="158" y="313"/>
              <a:chExt cx="4368" cy="4202"/>
            </a:xfrm>
          </p:grpSpPr>
          <p:sp>
            <p:nvSpPr>
              <p:cNvPr id="2560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61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562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563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64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65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66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567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68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69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70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71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79" name="Group 5"/>
            <p:cNvGrpSpPr>
              <a:grpSpLocks/>
            </p:cNvGrpSpPr>
            <p:nvPr/>
          </p:nvGrpSpPr>
          <p:grpSpPr bwMode="auto">
            <a:xfrm>
              <a:off x="5221542" y="4272954"/>
              <a:ext cx="144016" cy="167633"/>
              <a:chOff x="158" y="313"/>
              <a:chExt cx="4368" cy="4202"/>
            </a:xfrm>
          </p:grpSpPr>
          <p:sp>
            <p:nvSpPr>
              <p:cNvPr id="2548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49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550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551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52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53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54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555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56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57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58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59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80" name="Group 5"/>
            <p:cNvGrpSpPr>
              <a:grpSpLocks/>
            </p:cNvGrpSpPr>
            <p:nvPr/>
          </p:nvGrpSpPr>
          <p:grpSpPr bwMode="auto">
            <a:xfrm>
              <a:off x="6084168" y="4817546"/>
              <a:ext cx="144016" cy="167633"/>
              <a:chOff x="158" y="313"/>
              <a:chExt cx="4368" cy="4202"/>
            </a:xfrm>
          </p:grpSpPr>
          <p:sp>
            <p:nvSpPr>
              <p:cNvPr id="2536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37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538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539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40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41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42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543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44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45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46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47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81" name="Group 5"/>
            <p:cNvGrpSpPr>
              <a:grpSpLocks/>
            </p:cNvGrpSpPr>
            <p:nvPr/>
          </p:nvGrpSpPr>
          <p:grpSpPr bwMode="auto">
            <a:xfrm>
              <a:off x="5623616" y="4891728"/>
              <a:ext cx="144016" cy="167633"/>
              <a:chOff x="158" y="313"/>
              <a:chExt cx="4368" cy="4202"/>
            </a:xfrm>
          </p:grpSpPr>
          <p:sp>
            <p:nvSpPr>
              <p:cNvPr id="2524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25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526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527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28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29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30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531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32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33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34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35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82" name="Group 5"/>
            <p:cNvGrpSpPr>
              <a:grpSpLocks/>
            </p:cNvGrpSpPr>
            <p:nvPr/>
          </p:nvGrpSpPr>
          <p:grpSpPr bwMode="auto">
            <a:xfrm>
              <a:off x="5379487" y="4605542"/>
              <a:ext cx="144016" cy="167633"/>
              <a:chOff x="158" y="313"/>
              <a:chExt cx="4368" cy="4202"/>
            </a:xfrm>
          </p:grpSpPr>
          <p:sp>
            <p:nvSpPr>
              <p:cNvPr id="2512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13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514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515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16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17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18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519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20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21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22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23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83" name="Group 5"/>
            <p:cNvGrpSpPr>
              <a:grpSpLocks/>
            </p:cNvGrpSpPr>
            <p:nvPr/>
          </p:nvGrpSpPr>
          <p:grpSpPr bwMode="auto">
            <a:xfrm>
              <a:off x="4927644" y="4559418"/>
              <a:ext cx="144016" cy="167633"/>
              <a:chOff x="158" y="313"/>
              <a:chExt cx="4368" cy="4202"/>
            </a:xfrm>
          </p:grpSpPr>
          <p:sp>
            <p:nvSpPr>
              <p:cNvPr id="2500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01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502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503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04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05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06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507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08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09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10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511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84" name="Group 5"/>
            <p:cNvGrpSpPr>
              <a:grpSpLocks/>
            </p:cNvGrpSpPr>
            <p:nvPr/>
          </p:nvGrpSpPr>
          <p:grpSpPr bwMode="auto">
            <a:xfrm>
              <a:off x="5939707" y="3943073"/>
              <a:ext cx="144016" cy="167633"/>
              <a:chOff x="158" y="313"/>
              <a:chExt cx="4368" cy="4202"/>
            </a:xfrm>
          </p:grpSpPr>
          <p:sp>
            <p:nvSpPr>
              <p:cNvPr id="2488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89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490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91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92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93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94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495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96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97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98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99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85" name="Group 5"/>
            <p:cNvGrpSpPr>
              <a:grpSpLocks/>
            </p:cNvGrpSpPr>
            <p:nvPr/>
          </p:nvGrpSpPr>
          <p:grpSpPr bwMode="auto">
            <a:xfrm>
              <a:off x="5789480" y="3999730"/>
              <a:ext cx="144016" cy="167633"/>
              <a:chOff x="158" y="313"/>
              <a:chExt cx="4368" cy="4202"/>
            </a:xfrm>
          </p:grpSpPr>
          <p:sp>
            <p:nvSpPr>
              <p:cNvPr id="2476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77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478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79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80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81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82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483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84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85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86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87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86" name="Group 5"/>
            <p:cNvGrpSpPr>
              <a:grpSpLocks/>
            </p:cNvGrpSpPr>
            <p:nvPr/>
          </p:nvGrpSpPr>
          <p:grpSpPr bwMode="auto">
            <a:xfrm>
              <a:off x="5591741" y="3672540"/>
              <a:ext cx="144016" cy="167633"/>
              <a:chOff x="158" y="313"/>
              <a:chExt cx="4368" cy="4202"/>
            </a:xfrm>
          </p:grpSpPr>
          <p:sp>
            <p:nvSpPr>
              <p:cNvPr id="2464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65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466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67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68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69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70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471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72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73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74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75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87" name="Group 5"/>
            <p:cNvGrpSpPr>
              <a:grpSpLocks/>
            </p:cNvGrpSpPr>
            <p:nvPr/>
          </p:nvGrpSpPr>
          <p:grpSpPr bwMode="auto">
            <a:xfrm>
              <a:off x="5751638" y="3833065"/>
              <a:ext cx="144016" cy="167633"/>
              <a:chOff x="158" y="313"/>
              <a:chExt cx="4368" cy="4202"/>
            </a:xfrm>
          </p:grpSpPr>
          <p:sp>
            <p:nvSpPr>
              <p:cNvPr id="2452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53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454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55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56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57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58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459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60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61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62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63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88" name="Group 5"/>
            <p:cNvGrpSpPr>
              <a:grpSpLocks/>
            </p:cNvGrpSpPr>
            <p:nvPr/>
          </p:nvGrpSpPr>
          <p:grpSpPr bwMode="auto">
            <a:xfrm>
              <a:off x="5554262" y="3890148"/>
              <a:ext cx="144016" cy="167633"/>
              <a:chOff x="158" y="313"/>
              <a:chExt cx="4368" cy="4202"/>
            </a:xfrm>
          </p:grpSpPr>
          <p:sp>
            <p:nvSpPr>
              <p:cNvPr id="2440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41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442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43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44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45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46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447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48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49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50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51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89" name="Group 5"/>
            <p:cNvGrpSpPr>
              <a:grpSpLocks/>
            </p:cNvGrpSpPr>
            <p:nvPr/>
          </p:nvGrpSpPr>
          <p:grpSpPr bwMode="auto">
            <a:xfrm>
              <a:off x="5809946" y="3677000"/>
              <a:ext cx="144016" cy="167633"/>
              <a:chOff x="158" y="313"/>
              <a:chExt cx="4368" cy="4202"/>
            </a:xfrm>
          </p:grpSpPr>
          <p:sp>
            <p:nvSpPr>
              <p:cNvPr id="2428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29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430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31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32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33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34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435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36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37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38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39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90" name="Group 5"/>
            <p:cNvGrpSpPr>
              <a:grpSpLocks/>
            </p:cNvGrpSpPr>
            <p:nvPr/>
          </p:nvGrpSpPr>
          <p:grpSpPr bwMode="auto">
            <a:xfrm>
              <a:off x="5583281" y="3434329"/>
              <a:ext cx="144016" cy="167633"/>
              <a:chOff x="158" y="313"/>
              <a:chExt cx="4368" cy="4202"/>
            </a:xfrm>
          </p:grpSpPr>
          <p:sp>
            <p:nvSpPr>
              <p:cNvPr id="2416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17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418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19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20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21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22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423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24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25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26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27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91" name="Group 5"/>
            <p:cNvGrpSpPr>
              <a:grpSpLocks/>
            </p:cNvGrpSpPr>
            <p:nvPr/>
          </p:nvGrpSpPr>
          <p:grpSpPr bwMode="auto">
            <a:xfrm>
              <a:off x="7380312" y="1772816"/>
              <a:ext cx="144016" cy="167633"/>
              <a:chOff x="158" y="313"/>
              <a:chExt cx="4368" cy="4202"/>
            </a:xfrm>
          </p:grpSpPr>
          <p:sp>
            <p:nvSpPr>
              <p:cNvPr id="2404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05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406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07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08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09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10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411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12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13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14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15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92" name="Group 5"/>
            <p:cNvGrpSpPr>
              <a:grpSpLocks/>
            </p:cNvGrpSpPr>
            <p:nvPr/>
          </p:nvGrpSpPr>
          <p:grpSpPr bwMode="auto">
            <a:xfrm>
              <a:off x="7524328" y="1340768"/>
              <a:ext cx="144016" cy="167633"/>
              <a:chOff x="158" y="313"/>
              <a:chExt cx="4368" cy="4202"/>
            </a:xfrm>
          </p:grpSpPr>
          <p:sp>
            <p:nvSpPr>
              <p:cNvPr id="2392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93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394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95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96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97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98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399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00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01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02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403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93" name="Group 5"/>
            <p:cNvGrpSpPr>
              <a:grpSpLocks/>
            </p:cNvGrpSpPr>
            <p:nvPr/>
          </p:nvGrpSpPr>
          <p:grpSpPr bwMode="auto">
            <a:xfrm>
              <a:off x="5364088" y="3429000"/>
              <a:ext cx="144016" cy="167633"/>
              <a:chOff x="158" y="313"/>
              <a:chExt cx="4368" cy="4202"/>
            </a:xfrm>
          </p:grpSpPr>
          <p:sp>
            <p:nvSpPr>
              <p:cNvPr id="2380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81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382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83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84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85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86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387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88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89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90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91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94" name="Group 5"/>
            <p:cNvGrpSpPr>
              <a:grpSpLocks/>
            </p:cNvGrpSpPr>
            <p:nvPr/>
          </p:nvGrpSpPr>
          <p:grpSpPr bwMode="auto">
            <a:xfrm>
              <a:off x="6516216" y="2276872"/>
              <a:ext cx="144016" cy="167633"/>
              <a:chOff x="158" y="313"/>
              <a:chExt cx="4368" cy="4202"/>
            </a:xfrm>
          </p:grpSpPr>
          <p:sp>
            <p:nvSpPr>
              <p:cNvPr id="2368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69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370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71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72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73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74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375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76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77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78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79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95" name="Group 5"/>
            <p:cNvGrpSpPr>
              <a:grpSpLocks/>
            </p:cNvGrpSpPr>
            <p:nvPr/>
          </p:nvGrpSpPr>
          <p:grpSpPr bwMode="auto">
            <a:xfrm>
              <a:off x="6372200" y="2420888"/>
              <a:ext cx="144016" cy="167633"/>
              <a:chOff x="158" y="313"/>
              <a:chExt cx="4368" cy="4202"/>
            </a:xfrm>
          </p:grpSpPr>
          <p:sp>
            <p:nvSpPr>
              <p:cNvPr id="2356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57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358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59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60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61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62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363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64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65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66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67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96" name="Group 5"/>
            <p:cNvGrpSpPr>
              <a:grpSpLocks/>
            </p:cNvGrpSpPr>
            <p:nvPr/>
          </p:nvGrpSpPr>
          <p:grpSpPr bwMode="auto">
            <a:xfrm>
              <a:off x="6732240" y="2798763"/>
              <a:ext cx="144016" cy="167633"/>
              <a:chOff x="158" y="313"/>
              <a:chExt cx="4368" cy="4202"/>
            </a:xfrm>
          </p:grpSpPr>
          <p:sp>
            <p:nvSpPr>
              <p:cNvPr id="2344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45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346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47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48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49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50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351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52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53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54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55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97" name="Group 5"/>
            <p:cNvGrpSpPr>
              <a:grpSpLocks/>
            </p:cNvGrpSpPr>
            <p:nvPr/>
          </p:nvGrpSpPr>
          <p:grpSpPr bwMode="auto">
            <a:xfrm>
              <a:off x="6228184" y="2734915"/>
              <a:ext cx="144016" cy="167633"/>
              <a:chOff x="158" y="313"/>
              <a:chExt cx="4368" cy="4202"/>
            </a:xfrm>
          </p:grpSpPr>
          <p:sp>
            <p:nvSpPr>
              <p:cNvPr id="2332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33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334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35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36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37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38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339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40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41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42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43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98" name="Group 5"/>
            <p:cNvGrpSpPr>
              <a:grpSpLocks/>
            </p:cNvGrpSpPr>
            <p:nvPr/>
          </p:nvGrpSpPr>
          <p:grpSpPr bwMode="auto">
            <a:xfrm>
              <a:off x="6516216" y="3140968"/>
              <a:ext cx="144016" cy="167633"/>
              <a:chOff x="158" y="313"/>
              <a:chExt cx="4368" cy="4202"/>
            </a:xfrm>
          </p:grpSpPr>
          <p:sp>
            <p:nvSpPr>
              <p:cNvPr id="2320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21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322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23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24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25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26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327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28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29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30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31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99" name="Group 5"/>
            <p:cNvGrpSpPr>
              <a:grpSpLocks/>
            </p:cNvGrpSpPr>
            <p:nvPr/>
          </p:nvGrpSpPr>
          <p:grpSpPr bwMode="auto">
            <a:xfrm>
              <a:off x="6732240" y="3212976"/>
              <a:ext cx="144016" cy="167633"/>
              <a:chOff x="158" y="313"/>
              <a:chExt cx="4368" cy="4202"/>
            </a:xfrm>
          </p:grpSpPr>
          <p:sp>
            <p:nvSpPr>
              <p:cNvPr id="2308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09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310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11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12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13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14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315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16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17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18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19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200" name="Group 5"/>
            <p:cNvGrpSpPr>
              <a:grpSpLocks/>
            </p:cNvGrpSpPr>
            <p:nvPr/>
          </p:nvGrpSpPr>
          <p:grpSpPr bwMode="auto">
            <a:xfrm>
              <a:off x="6516216" y="3356992"/>
              <a:ext cx="144016" cy="167633"/>
              <a:chOff x="158" y="313"/>
              <a:chExt cx="4368" cy="4202"/>
            </a:xfrm>
          </p:grpSpPr>
          <p:sp>
            <p:nvSpPr>
              <p:cNvPr id="2296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97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298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299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00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01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02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303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04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05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06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307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201" name="Group 5"/>
            <p:cNvGrpSpPr>
              <a:grpSpLocks/>
            </p:cNvGrpSpPr>
            <p:nvPr/>
          </p:nvGrpSpPr>
          <p:grpSpPr bwMode="auto">
            <a:xfrm>
              <a:off x="6084168" y="3356992"/>
              <a:ext cx="144016" cy="167633"/>
              <a:chOff x="158" y="313"/>
              <a:chExt cx="4368" cy="4202"/>
            </a:xfrm>
          </p:grpSpPr>
          <p:sp>
            <p:nvSpPr>
              <p:cNvPr id="2284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85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286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287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88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89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90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291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92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93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94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95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202" name="Group 5"/>
            <p:cNvGrpSpPr>
              <a:grpSpLocks/>
            </p:cNvGrpSpPr>
            <p:nvPr/>
          </p:nvGrpSpPr>
          <p:grpSpPr bwMode="auto">
            <a:xfrm>
              <a:off x="6228184" y="3140968"/>
              <a:ext cx="144016" cy="167633"/>
              <a:chOff x="158" y="313"/>
              <a:chExt cx="4368" cy="4202"/>
            </a:xfrm>
          </p:grpSpPr>
          <p:sp>
            <p:nvSpPr>
              <p:cNvPr id="2272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73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274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275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76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77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78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279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80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81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82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83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203" name="Group 5"/>
            <p:cNvGrpSpPr>
              <a:grpSpLocks/>
            </p:cNvGrpSpPr>
            <p:nvPr/>
          </p:nvGrpSpPr>
          <p:grpSpPr bwMode="auto">
            <a:xfrm>
              <a:off x="6012160" y="3212976"/>
              <a:ext cx="144016" cy="167633"/>
              <a:chOff x="158" y="313"/>
              <a:chExt cx="4368" cy="4202"/>
            </a:xfrm>
          </p:grpSpPr>
          <p:sp>
            <p:nvSpPr>
              <p:cNvPr id="2260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61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262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263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64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65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66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267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68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69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70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71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204" name="Group 5"/>
            <p:cNvGrpSpPr>
              <a:grpSpLocks/>
            </p:cNvGrpSpPr>
            <p:nvPr/>
          </p:nvGrpSpPr>
          <p:grpSpPr bwMode="auto">
            <a:xfrm>
              <a:off x="5868144" y="2572109"/>
              <a:ext cx="144016" cy="167633"/>
              <a:chOff x="158" y="313"/>
              <a:chExt cx="4368" cy="4202"/>
            </a:xfrm>
          </p:grpSpPr>
          <p:sp>
            <p:nvSpPr>
              <p:cNvPr id="2248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49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250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251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52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53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54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255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56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57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58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59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205" name="Group 5"/>
            <p:cNvGrpSpPr>
              <a:grpSpLocks/>
            </p:cNvGrpSpPr>
            <p:nvPr/>
          </p:nvGrpSpPr>
          <p:grpSpPr bwMode="auto">
            <a:xfrm>
              <a:off x="5724128" y="3212976"/>
              <a:ext cx="144016" cy="167633"/>
              <a:chOff x="158" y="313"/>
              <a:chExt cx="4368" cy="4202"/>
            </a:xfrm>
          </p:grpSpPr>
          <p:sp>
            <p:nvSpPr>
              <p:cNvPr id="2236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37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238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239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40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41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42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243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44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45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46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47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206" name="Group 5"/>
            <p:cNvGrpSpPr>
              <a:grpSpLocks/>
            </p:cNvGrpSpPr>
            <p:nvPr/>
          </p:nvGrpSpPr>
          <p:grpSpPr bwMode="auto">
            <a:xfrm>
              <a:off x="5364088" y="3284984"/>
              <a:ext cx="144016" cy="167633"/>
              <a:chOff x="158" y="313"/>
              <a:chExt cx="4368" cy="4202"/>
            </a:xfrm>
          </p:grpSpPr>
          <p:sp>
            <p:nvSpPr>
              <p:cNvPr id="2224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25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226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227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28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29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30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231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32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33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34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35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207" name="Group 5"/>
            <p:cNvGrpSpPr>
              <a:grpSpLocks/>
            </p:cNvGrpSpPr>
            <p:nvPr/>
          </p:nvGrpSpPr>
          <p:grpSpPr bwMode="auto">
            <a:xfrm>
              <a:off x="5580112" y="3140968"/>
              <a:ext cx="144016" cy="167633"/>
              <a:chOff x="158" y="313"/>
              <a:chExt cx="4368" cy="4202"/>
            </a:xfrm>
          </p:grpSpPr>
          <p:sp>
            <p:nvSpPr>
              <p:cNvPr id="2212" name="AutoShape 6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13" name="Oval 7"/>
              <p:cNvSpPr>
                <a:spLocks noChangeArrowheads="1"/>
              </p:cNvSpPr>
              <p:nvPr/>
            </p:nvSpPr>
            <p:spPr bwMode="auto">
              <a:xfrm rot="-5200640">
                <a:off x="1033" y="980"/>
                <a:ext cx="2428" cy="1094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214" name="AutoShape 8"/>
              <p:cNvSpPr>
                <a:spLocks noChangeArrowheads="1"/>
              </p:cNvSpPr>
              <p:nvPr/>
            </p:nvSpPr>
            <p:spPr bwMode="auto">
              <a:xfrm>
                <a:off x="2286" y="948"/>
                <a:ext cx="1352" cy="1443"/>
              </a:xfrm>
              <a:prstGeom prst="pentagon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0" hangingPunct="0"/>
                <a:endParaRPr lang="es-MX" sz="1200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215" name="Oval 9"/>
              <p:cNvSpPr>
                <a:spLocks noChangeArrowheads="1"/>
              </p:cNvSpPr>
              <p:nvPr/>
            </p:nvSpPr>
            <p:spPr bwMode="auto">
              <a:xfrm rot="-9504336">
                <a:off x="158" y="1377"/>
                <a:ext cx="2210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16" name="AutoShape 10"/>
              <p:cNvSpPr>
                <a:spLocks noChangeArrowheads="1"/>
              </p:cNvSpPr>
              <p:nvPr/>
            </p:nvSpPr>
            <p:spPr bwMode="auto">
              <a:xfrm rot="7592516">
                <a:off x="291" y="2568"/>
                <a:ext cx="2619" cy="1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17" name="Oval 11"/>
              <p:cNvSpPr>
                <a:spLocks noChangeArrowheads="1"/>
              </p:cNvSpPr>
              <p:nvPr/>
            </p:nvSpPr>
            <p:spPr bwMode="auto">
              <a:xfrm rot="-1607878">
                <a:off x="2224" y="1361"/>
                <a:ext cx="2302" cy="1178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18" name="Oval 12"/>
              <p:cNvSpPr>
                <a:spLocks noChangeArrowheads="1"/>
              </p:cNvSpPr>
              <p:nvPr/>
            </p:nvSpPr>
            <p:spPr bwMode="auto">
              <a:xfrm rot="-3189177">
                <a:off x="1940" y="1428"/>
                <a:ext cx="1619" cy="801"/>
              </a:xfrm>
              <a:prstGeom prst="ellipse">
                <a:avLst/>
              </a:prstGeom>
              <a:solidFill>
                <a:srgbClr val="99CC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endParaRPr lang="es-MX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219" name="Oval 13"/>
              <p:cNvSpPr>
                <a:spLocks noChangeArrowheads="1"/>
              </p:cNvSpPr>
              <p:nvPr/>
            </p:nvSpPr>
            <p:spPr bwMode="auto">
              <a:xfrm rot="-7598887">
                <a:off x="901" y="1455"/>
                <a:ext cx="1610" cy="761"/>
              </a:xfrm>
              <a:prstGeom prst="ellipse">
                <a:avLst/>
              </a:prstGeom>
              <a:solidFill>
                <a:srgbClr val="00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20" name="Oval 14"/>
              <p:cNvSpPr>
                <a:spLocks noChangeArrowheads="1"/>
              </p:cNvSpPr>
              <p:nvPr/>
            </p:nvSpPr>
            <p:spPr bwMode="auto">
              <a:xfrm rot="9755300">
                <a:off x="867" y="2395"/>
                <a:ext cx="1306" cy="863"/>
              </a:xfrm>
              <a:prstGeom prst="ellipse">
                <a:avLst/>
              </a:prstGeom>
              <a:solidFill>
                <a:srgbClr val="CC99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21" name="Oval 15"/>
              <p:cNvSpPr>
                <a:spLocks noChangeArrowheads="1"/>
              </p:cNvSpPr>
              <p:nvPr/>
            </p:nvSpPr>
            <p:spPr bwMode="auto">
              <a:xfrm rot="997161">
                <a:off x="2343" y="2397"/>
                <a:ext cx="1463" cy="904"/>
              </a:xfrm>
              <a:prstGeom prst="ellipse">
                <a:avLst/>
              </a:prstGeom>
              <a:solidFill>
                <a:srgbClr val="FF66CC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22" name="Oval 16"/>
              <p:cNvSpPr>
                <a:spLocks noChangeArrowheads="1"/>
              </p:cNvSpPr>
              <p:nvPr/>
            </p:nvSpPr>
            <p:spPr bwMode="auto">
              <a:xfrm rot="5400000">
                <a:off x="1518" y="3029"/>
                <a:ext cx="1464" cy="717"/>
              </a:xfrm>
              <a:prstGeom prst="ellipse">
                <a:avLst/>
              </a:prstGeom>
              <a:solidFill>
                <a:srgbClr val="FF6600">
                  <a:alpha val="70195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2223" name="Oval 17"/>
              <p:cNvSpPr>
                <a:spLocks noChangeArrowheads="1"/>
              </p:cNvSpPr>
              <p:nvPr/>
            </p:nvSpPr>
            <p:spPr bwMode="auto">
              <a:xfrm>
                <a:off x="1974" y="2226"/>
                <a:ext cx="572" cy="603"/>
              </a:xfrm>
              <a:prstGeom prst="ellipse">
                <a:avLst/>
              </a:prstGeom>
              <a:solidFill>
                <a:srgbClr val="FFFF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>
                  <a:latin typeface="Helvetica"/>
                  <a:cs typeface="Helvetica"/>
                </a:endParaRPr>
              </a:p>
            </p:txBody>
          </p:sp>
        </p:grpSp>
        <p:pic>
          <p:nvPicPr>
            <p:cNvPr id="2208" name="Picture 3" descr="C:\Users\PreinstallUser\Datos de programa\Desktop\muejeres_avanzand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2784629"/>
              <a:ext cx="157247" cy="144016"/>
            </a:xfrm>
            <a:prstGeom prst="rect">
              <a:avLst/>
            </a:prstGeom>
            <a:noFill/>
          </p:spPr>
        </p:pic>
        <p:pic>
          <p:nvPicPr>
            <p:cNvPr id="2209" name="Picture 3" descr="C:\Users\PreinstallUser\Datos de programa\Desktop\muejeres_avanzand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2865" y="3075095"/>
              <a:ext cx="157247" cy="144016"/>
            </a:xfrm>
            <a:prstGeom prst="rect">
              <a:avLst/>
            </a:prstGeom>
            <a:noFill/>
          </p:spPr>
        </p:pic>
        <p:pic>
          <p:nvPicPr>
            <p:cNvPr id="2210" name="Picture 3" descr="C:\Users\PreinstallUser\Datos de programa\Desktop\muejeres_avanzand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0112" y="2996952"/>
              <a:ext cx="157247" cy="144016"/>
            </a:xfrm>
            <a:prstGeom prst="rect">
              <a:avLst/>
            </a:prstGeom>
            <a:noFill/>
          </p:spPr>
        </p:pic>
        <p:pic>
          <p:nvPicPr>
            <p:cNvPr id="2211" name="Picture 3" descr="C:\Users\PreinstallUser\Datos de programa\Desktop\muejeres_avanzand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42703" y="2928645"/>
              <a:ext cx="157247" cy="14401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1574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88640"/>
            <a:ext cx="82809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>
                <a:solidFill>
                  <a:srgbClr val="EA14E0"/>
                </a:solidFill>
                <a:cs typeface="Century Gothic"/>
              </a:rPr>
              <a:t>ESTRATEGIA PARA LA </a:t>
            </a: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ENTREGA</a:t>
            </a:r>
          </a:p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 </a:t>
            </a:r>
            <a:r>
              <a:rPr lang="es-MX" sz="2800" b="1" dirty="0">
                <a:solidFill>
                  <a:srgbClr val="EA14E0"/>
                </a:solidFill>
                <a:cs typeface="Century Gothic"/>
              </a:rPr>
              <a:t>DE FRUTA FRESCA</a:t>
            </a:r>
            <a:endParaRPr lang="es-ES" sz="2800" b="1" dirty="0">
              <a:solidFill>
                <a:srgbClr val="EA14E0"/>
              </a:solidFill>
              <a:cs typeface="Century Gothic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1296225"/>
            <a:ext cx="792088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526" indent="-343526" algn="just" defTabSz="913692" eaLnBrk="0" hangingPunct="0">
              <a:spcBef>
                <a:spcPct val="20000"/>
              </a:spcBef>
            </a:pPr>
            <a:r>
              <a:rPr lang="es-MX" sz="2400" dirty="0" smtClean="0"/>
              <a:t>Se lleva a cabo la elaboración de un </a:t>
            </a:r>
            <a:r>
              <a:rPr lang="es-MX" sz="2400" dirty="0" smtClean="0">
                <a:solidFill>
                  <a:srgbClr val="EA14E0"/>
                </a:solidFill>
              </a:rPr>
              <a:t>convenio en coordinación </a:t>
            </a:r>
            <a:r>
              <a:rPr lang="es-MX" sz="2400" dirty="0" smtClean="0"/>
              <a:t>con los </a:t>
            </a:r>
            <a:r>
              <a:rPr lang="es-MX" sz="2400" dirty="0" smtClean="0"/>
              <a:t>110 SMDIF</a:t>
            </a:r>
            <a:r>
              <a:rPr lang="es-MX" sz="2400" dirty="0" smtClean="0"/>
              <a:t>, para que se pueda </a:t>
            </a:r>
            <a:r>
              <a:rPr lang="es-MX" sz="2400" dirty="0" smtClean="0"/>
              <a:t>realizar</a:t>
            </a:r>
            <a:r>
              <a:rPr lang="es-MX" sz="2400" dirty="0" smtClean="0"/>
              <a:t> </a:t>
            </a:r>
            <a:r>
              <a:rPr lang="es-MX" sz="2400" dirty="0" smtClean="0"/>
              <a:t>la operación y transferencia del recurso.</a:t>
            </a:r>
          </a:p>
          <a:p>
            <a:pPr marL="343526" indent="-343526" algn="just" defTabSz="913692" eaLnBrk="0" hangingPunct="0">
              <a:spcBef>
                <a:spcPct val="20000"/>
              </a:spcBef>
            </a:pPr>
            <a:endParaRPr lang="es-MX" sz="2400" dirty="0"/>
          </a:p>
          <a:p>
            <a:pPr marL="343526" indent="-343526" algn="just" defTabSz="913692" eaLnBrk="0" hangingPunct="0">
              <a:spcBef>
                <a:spcPct val="20000"/>
              </a:spcBef>
            </a:pPr>
            <a:r>
              <a:rPr lang="es-MX" sz="2400" dirty="0"/>
              <a:t>Es responsabilidad de los </a:t>
            </a:r>
            <a:r>
              <a:rPr lang="es-MX" sz="2400" dirty="0" smtClean="0"/>
              <a:t>SMDIF </a:t>
            </a:r>
            <a:r>
              <a:rPr lang="es-MX" sz="2400" dirty="0"/>
              <a:t>realizar la justificación </a:t>
            </a:r>
            <a:r>
              <a:rPr lang="es-MX" sz="2400" dirty="0" smtClean="0"/>
              <a:t>del </a:t>
            </a:r>
            <a:r>
              <a:rPr lang="es-MX" sz="2400" dirty="0"/>
              <a:t>recurso para la compra de fruta </a:t>
            </a:r>
            <a:r>
              <a:rPr lang="es-MX" sz="2400" dirty="0" smtClean="0"/>
              <a:t>fresca y la entrega a los beneficiarios como </a:t>
            </a:r>
            <a:r>
              <a:rPr lang="es-MX" sz="2400" dirty="0"/>
              <a:t>se </a:t>
            </a:r>
            <a:r>
              <a:rPr lang="es-MX" sz="2400" dirty="0" smtClean="0"/>
              <a:t>establece </a:t>
            </a:r>
            <a:r>
              <a:rPr lang="es-MX" sz="2400" dirty="0"/>
              <a:t>en el </a:t>
            </a:r>
            <a:r>
              <a:rPr lang="es-MX" sz="2400" dirty="0">
                <a:solidFill>
                  <a:srgbClr val="EA14E0"/>
                </a:solidFill>
              </a:rPr>
              <a:t>Convenio de Coordinación.</a:t>
            </a:r>
            <a:endParaRPr lang="es-MX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63" y="4437112"/>
            <a:ext cx="32480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70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88640"/>
            <a:ext cx="82809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>
                <a:solidFill>
                  <a:srgbClr val="EA14E0"/>
                </a:solidFill>
                <a:cs typeface="Century Gothic"/>
              </a:rPr>
              <a:t>ESTRATEGIA PARA LA </a:t>
            </a: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ENTREGA</a:t>
            </a:r>
          </a:p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 </a:t>
            </a:r>
            <a:r>
              <a:rPr lang="es-MX" sz="2800" b="1" dirty="0">
                <a:solidFill>
                  <a:srgbClr val="EA14E0"/>
                </a:solidFill>
                <a:cs typeface="Century Gothic"/>
              </a:rPr>
              <a:t>DE FRUTA FRESCA</a:t>
            </a:r>
            <a:endParaRPr lang="es-ES" sz="2800" b="1" dirty="0">
              <a:solidFill>
                <a:srgbClr val="EA14E0"/>
              </a:solidFill>
              <a:cs typeface="Century Gothic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1" y="1196752"/>
            <a:ext cx="3827127" cy="500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712706" cy="500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26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539552" y="836712"/>
            <a:ext cx="768098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04" tIns="41052" rIns="82104" bIns="41052"/>
          <a:lstStyle/>
          <a:p>
            <a:pPr marL="343526" indent="-343526" algn="ctr" defTabSz="913692" eaLnBrk="0" hangingPunct="0">
              <a:spcBef>
                <a:spcPct val="20000"/>
              </a:spcBef>
            </a:pPr>
            <a:r>
              <a:rPr lang="es-MX" sz="3200" dirty="0"/>
              <a:t>   </a:t>
            </a:r>
            <a:r>
              <a:rPr lang="es-MX" sz="2400" b="1" dirty="0" smtClean="0">
                <a:latin typeface="Futura Lt" pitchFamily="34" charset="0"/>
              </a:rPr>
              <a:t>Documentos para otorgar </a:t>
            </a:r>
            <a:r>
              <a:rPr lang="es-MX" sz="2400" b="1" dirty="0">
                <a:latin typeface="Futura Lt" pitchFamily="34" charset="0"/>
              </a:rPr>
              <a:t>el recurso para la compra de </a:t>
            </a:r>
            <a:r>
              <a:rPr lang="es-MX" sz="2400" b="1" dirty="0" smtClean="0">
                <a:latin typeface="Futura Lt" pitchFamily="34" charset="0"/>
              </a:rPr>
              <a:t>fruta</a:t>
            </a:r>
          </a:p>
          <a:p>
            <a:pPr marL="457200" indent="-457200" algn="just" defTabSz="913692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MX" dirty="0" smtClean="0">
                <a:latin typeface="Futura Lt" pitchFamily="34" charset="0"/>
              </a:rPr>
              <a:t>Comprobante Fiscal Digital por Internet (CFDI)</a:t>
            </a:r>
            <a:r>
              <a:rPr lang="es-MX" b="1" dirty="0" smtClean="0">
                <a:latin typeface="Futura Lt" pitchFamily="34" charset="0"/>
              </a:rPr>
              <a:t>  </a:t>
            </a:r>
          </a:p>
          <a:p>
            <a:pPr marL="457200" indent="-457200" algn="just" defTabSz="913692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MX" dirty="0" smtClean="0">
                <a:latin typeface="Futura Lt" pitchFamily="34" charset="0"/>
              </a:rPr>
              <a:t>Verificación de comprobante Fiscal Digital.</a:t>
            </a:r>
          </a:p>
          <a:p>
            <a:pPr marL="457200" indent="-457200" algn="just" defTabSz="913692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MX" dirty="0">
                <a:latin typeface="Futura Lt" pitchFamily="34" charset="0"/>
              </a:rPr>
              <a:t>Copia de nombramiento del director (a)</a:t>
            </a:r>
          </a:p>
          <a:p>
            <a:pPr marL="457200" indent="-457200" algn="just" defTabSz="913692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MX" dirty="0">
                <a:latin typeface="Futura Lt" pitchFamily="34" charset="0"/>
              </a:rPr>
              <a:t>Copia de Credencial de </a:t>
            </a:r>
            <a:r>
              <a:rPr lang="es-MX" dirty="0" smtClean="0">
                <a:latin typeface="Futura Lt" pitchFamily="34" charset="0"/>
              </a:rPr>
              <a:t>INE</a:t>
            </a:r>
          </a:p>
          <a:p>
            <a:pPr marL="457200" indent="-457200" algn="just" defTabSz="913692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MX" dirty="0" smtClean="0">
                <a:latin typeface="Futura Lt" pitchFamily="34" charset="0"/>
              </a:rPr>
              <a:t>Estado de cuenta Bancaria:</a:t>
            </a:r>
          </a:p>
          <a:p>
            <a:pPr algn="just" defTabSz="913692" eaLnBrk="0" hangingPunct="0">
              <a:spcBef>
                <a:spcPct val="20000"/>
              </a:spcBef>
            </a:pPr>
            <a:r>
              <a:rPr lang="es-MX" dirty="0" smtClean="0">
                <a:latin typeface="Futura Lt" pitchFamily="34" charset="0"/>
              </a:rPr>
              <a:t>                                     Legible Nombre del Sistema DIF Municipal.</a:t>
            </a:r>
          </a:p>
          <a:p>
            <a:pPr algn="just" defTabSz="913692" eaLnBrk="0" hangingPunct="0">
              <a:spcBef>
                <a:spcPct val="20000"/>
              </a:spcBef>
            </a:pPr>
            <a:r>
              <a:rPr lang="es-MX" dirty="0" smtClean="0">
                <a:latin typeface="Futura Lt" pitchFamily="34" charset="0"/>
              </a:rPr>
              <a:t>                                     Nombre del Banco.</a:t>
            </a:r>
          </a:p>
          <a:p>
            <a:pPr algn="just" defTabSz="913692" eaLnBrk="0" hangingPunct="0">
              <a:spcBef>
                <a:spcPct val="20000"/>
              </a:spcBef>
            </a:pPr>
            <a:r>
              <a:rPr lang="es-MX" dirty="0" smtClean="0">
                <a:latin typeface="Futura Lt" pitchFamily="34" charset="0"/>
              </a:rPr>
              <a:t>                                     No. De cuenta Bancaria.</a:t>
            </a:r>
          </a:p>
          <a:p>
            <a:pPr marL="343526" indent="-343526" algn="ctr" defTabSz="913692" eaLnBrk="0" hangingPunct="0">
              <a:spcBef>
                <a:spcPct val="20000"/>
              </a:spcBef>
            </a:pPr>
            <a:endParaRPr lang="es-MX" sz="2800" dirty="0" smtClean="0">
              <a:latin typeface="Futura Lt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11219"/>
            <a:ext cx="82809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>
                <a:solidFill>
                  <a:srgbClr val="EA14E0"/>
                </a:solidFill>
                <a:cs typeface="Century Gothic"/>
              </a:rPr>
              <a:t>ESTRATEGIA PARA LA </a:t>
            </a: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ENTREGA</a:t>
            </a:r>
          </a:p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 </a:t>
            </a:r>
            <a:r>
              <a:rPr lang="es-MX" sz="2800" b="1" dirty="0">
                <a:solidFill>
                  <a:srgbClr val="EA14E0"/>
                </a:solidFill>
                <a:cs typeface="Century Gothic"/>
              </a:rPr>
              <a:t>DE FRUTA FRESCA</a:t>
            </a:r>
            <a:endParaRPr lang="es-ES" sz="2800" b="1" dirty="0">
              <a:solidFill>
                <a:srgbClr val="EA14E0"/>
              </a:solidFill>
              <a:cs typeface="Century Gothic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76" y="4509120"/>
            <a:ext cx="4992051" cy="176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6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9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9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9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9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9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9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9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9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2800" dirty="0" smtClean="0">
                <a:solidFill>
                  <a:srgbClr val="EA14E0"/>
                </a:solidFill>
                <a:latin typeface="Futura Lt" pitchFamily="34" charset="0"/>
              </a:rPr>
              <a:t>Antes de comprar se requiere:</a:t>
            </a:r>
          </a:p>
          <a:p>
            <a:pPr marL="0" indent="0" algn="ctr">
              <a:buNone/>
            </a:pPr>
            <a:endParaRPr lang="es-MX" sz="2800" dirty="0" smtClean="0">
              <a:latin typeface="Futura Lt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s-MX" sz="2800" dirty="0" smtClean="0">
                <a:latin typeface="Futura Lt" pitchFamily="34" charset="0"/>
              </a:rPr>
              <a:t>Programar</a:t>
            </a:r>
            <a:endParaRPr lang="es-MX" sz="2800" dirty="0">
              <a:latin typeface="Futura Lt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s-MX" sz="2800" dirty="0">
                <a:latin typeface="Futura Lt" pitchFamily="34" charset="0"/>
              </a:rPr>
              <a:t>Buscar Proveedores</a:t>
            </a:r>
          </a:p>
          <a:p>
            <a:pPr algn="ctr">
              <a:buFont typeface="Wingdings" pitchFamily="2" charset="2"/>
              <a:buChar char="ü"/>
            </a:pPr>
            <a:r>
              <a:rPr lang="es-MX" sz="2800" dirty="0">
                <a:latin typeface="Futura Lt" pitchFamily="34" charset="0"/>
              </a:rPr>
              <a:t>Distribuir</a:t>
            </a:r>
          </a:p>
          <a:p>
            <a:pPr algn="ctr">
              <a:buFont typeface="Wingdings" pitchFamily="2" charset="2"/>
              <a:buChar char="ü"/>
            </a:pPr>
            <a:r>
              <a:rPr lang="es-MX" sz="2800" dirty="0">
                <a:latin typeface="Futura Lt" pitchFamily="34" charset="0"/>
              </a:rPr>
              <a:t>Supervisar</a:t>
            </a:r>
          </a:p>
          <a:p>
            <a:pPr algn="ctr">
              <a:buFont typeface="Wingdings" pitchFamily="2" charset="2"/>
              <a:buChar char="ü"/>
            </a:pPr>
            <a:r>
              <a:rPr lang="es-MX" sz="2800" dirty="0">
                <a:latin typeface="Futura Lt" pitchFamily="34" charset="0"/>
              </a:rPr>
              <a:t>Justificar</a:t>
            </a:r>
          </a:p>
          <a:p>
            <a:endParaRPr lang="es-ES" sz="4000" dirty="0"/>
          </a:p>
        </p:txBody>
      </p:sp>
      <p:sp>
        <p:nvSpPr>
          <p:cNvPr id="4" name="3 Rectángulo"/>
          <p:cNvSpPr/>
          <p:nvPr/>
        </p:nvSpPr>
        <p:spPr>
          <a:xfrm>
            <a:off x="539552" y="260648"/>
            <a:ext cx="82809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>
                <a:solidFill>
                  <a:srgbClr val="EA14E0"/>
                </a:solidFill>
                <a:cs typeface="Century Gothic"/>
              </a:rPr>
              <a:t>ESTRATEGIA PARA LA </a:t>
            </a: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ENTREGA</a:t>
            </a:r>
          </a:p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 </a:t>
            </a:r>
            <a:r>
              <a:rPr lang="es-MX" sz="2800" b="1" dirty="0">
                <a:solidFill>
                  <a:srgbClr val="EA14E0"/>
                </a:solidFill>
                <a:cs typeface="Century Gothic"/>
              </a:rPr>
              <a:t>DE FRUTA FRESCA</a:t>
            </a:r>
            <a:endParaRPr lang="es-ES" sz="2800" b="1" dirty="0">
              <a:solidFill>
                <a:srgbClr val="EA14E0"/>
              </a:solidFill>
              <a:cs typeface="Century Gothic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103566" cy="231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944" y="2219758"/>
            <a:ext cx="24479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7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222560" y="1503528"/>
            <a:ext cx="165876" cy="39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04" tIns="41052" rIns="82104" bIns="41052">
            <a:spAutoFit/>
          </a:bodyPr>
          <a:lstStyle>
            <a:lvl1pPr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394731" y="1200972"/>
            <a:ext cx="8180640" cy="382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04" tIns="41052" rIns="82104" bIns="41052">
            <a:spAutoFit/>
          </a:bodyPr>
          <a:lstStyle>
            <a:lvl1pPr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s-MX" sz="2400" dirty="0">
                <a:latin typeface="Futura Lt" pitchFamily="34" charset="0"/>
              </a:rPr>
              <a:t>Por tratarse de un </a:t>
            </a:r>
            <a:r>
              <a:rPr lang="es-MX" sz="2400" dirty="0" smtClean="0">
                <a:latin typeface="Futura Lt" pitchFamily="34" charset="0"/>
              </a:rPr>
              <a:t>alimento</a:t>
            </a:r>
            <a:r>
              <a:rPr lang="es-MX" sz="2400" dirty="0" smtClean="0">
                <a:latin typeface="Futura Lt" pitchFamily="34" charset="0"/>
              </a:rPr>
              <a:t> </a:t>
            </a:r>
            <a:r>
              <a:rPr lang="es-MX" sz="2400" dirty="0">
                <a:latin typeface="Futura Lt" pitchFamily="34" charset="0"/>
              </a:rPr>
              <a:t>perecedero, con una vida de anaquel corta, el DIF municipal o su proveedor deberán de entregar de manera semanal </a:t>
            </a:r>
            <a:r>
              <a:rPr lang="es-MX" sz="2400" dirty="0" smtClean="0">
                <a:latin typeface="Futura Lt" pitchFamily="34" charset="0"/>
              </a:rPr>
              <a:t>la fruta fresca.</a:t>
            </a:r>
          </a:p>
          <a:p>
            <a:pPr algn="just">
              <a:spcBef>
                <a:spcPct val="20000"/>
              </a:spcBef>
            </a:pPr>
            <a:endParaRPr lang="es-MX" sz="2400" dirty="0">
              <a:latin typeface="Futura Lt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s-MX" sz="2400" dirty="0" smtClean="0">
                <a:latin typeface="Futura Lt" pitchFamily="34" charset="0"/>
              </a:rPr>
              <a:t>Comprometiéndose </a:t>
            </a:r>
            <a:r>
              <a:rPr lang="es-MX" sz="2400" dirty="0">
                <a:latin typeface="Futura Lt" pitchFamily="34" charset="0"/>
              </a:rPr>
              <a:t>a que el </a:t>
            </a:r>
            <a:r>
              <a:rPr lang="es-MX" sz="2400" dirty="0" smtClean="0">
                <a:latin typeface="Futura Lt" pitchFamily="34" charset="0"/>
              </a:rPr>
              <a:t>niño o niña beneficiario reciba </a:t>
            </a:r>
            <a:r>
              <a:rPr lang="es-MX" sz="2400" dirty="0">
                <a:latin typeface="Futura Lt" pitchFamily="34" charset="0"/>
              </a:rPr>
              <a:t>oportunamente fruta de calidad. </a:t>
            </a:r>
          </a:p>
          <a:p>
            <a:pPr algn="just">
              <a:spcBef>
                <a:spcPct val="20000"/>
              </a:spcBef>
            </a:pPr>
            <a:endParaRPr lang="es-ES" sz="2800" dirty="0">
              <a:latin typeface="Futura Lt" pitchFamily="34" charset="0"/>
            </a:endParaRPr>
          </a:p>
          <a:p>
            <a:pPr eaLnBrk="1" hangingPunct="1"/>
            <a:r>
              <a:rPr lang="es-MX" sz="2400" dirty="0" smtClean="0">
                <a:latin typeface="Futura Lt" pitchFamily="34" charset="0"/>
              </a:rPr>
              <a:t>Las variedades son las siguientes:</a:t>
            </a:r>
            <a:endParaRPr lang="es-MX" sz="2400" dirty="0" smtClean="0">
              <a:latin typeface="Futura Lt" pitchFamily="34" charset="0"/>
            </a:endParaRPr>
          </a:p>
          <a:p>
            <a:pPr eaLnBrk="1" hangingPunct="1"/>
            <a:endParaRPr lang="es-MX" sz="2800" dirty="0">
              <a:latin typeface="Futura Lt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867897"/>
              </p:ext>
            </p:extLst>
          </p:nvPr>
        </p:nvGraphicFramePr>
        <p:xfrm>
          <a:off x="974932" y="4581128"/>
          <a:ext cx="7021848" cy="131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564048"/>
                <a:gridCol w="1800200"/>
              </a:tblGrid>
              <a:tr h="65180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MANGO</a:t>
                      </a:r>
                      <a:endParaRPr lang="es-MX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MANZANA</a:t>
                      </a:r>
                      <a:endParaRPr lang="es-MX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NARANJA</a:t>
                      </a:r>
                      <a:endParaRPr lang="es-MX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MANDARINA</a:t>
                      </a:r>
                      <a:endParaRPr lang="es-MX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CIRUELA ROJA</a:t>
                      </a:r>
                      <a:endParaRPr lang="es-MX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660858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PERA</a:t>
                      </a:r>
                      <a:endParaRPr lang="es-MX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GUAYABA</a:t>
                      </a:r>
                      <a:endParaRPr lang="es-MX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DURAZNO</a:t>
                      </a:r>
                      <a:endParaRPr lang="es-MX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LIMA</a:t>
                      </a:r>
                      <a:endParaRPr lang="es-MX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PLATANO</a:t>
                      </a:r>
                      <a:endParaRPr lang="es-MX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539552" y="260648"/>
            <a:ext cx="82809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>
                <a:solidFill>
                  <a:srgbClr val="EA14E0"/>
                </a:solidFill>
                <a:cs typeface="Century Gothic"/>
              </a:rPr>
              <a:t>ESTRATEGIA PARA LA </a:t>
            </a: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ENTREGA</a:t>
            </a:r>
          </a:p>
          <a:p>
            <a:pPr marL="12571" algn="ctr">
              <a:lnSpc>
                <a:spcPts val="3168"/>
              </a:lnSpc>
              <a:spcBef>
                <a:spcPts val="158"/>
              </a:spcBef>
            </a:pPr>
            <a:r>
              <a:rPr lang="es-MX" sz="2800" b="1" dirty="0" smtClean="0">
                <a:solidFill>
                  <a:srgbClr val="EA14E0"/>
                </a:solidFill>
                <a:cs typeface="Century Gothic"/>
              </a:rPr>
              <a:t> </a:t>
            </a:r>
            <a:r>
              <a:rPr lang="es-MX" sz="2800" b="1" dirty="0">
                <a:solidFill>
                  <a:srgbClr val="EA14E0"/>
                </a:solidFill>
                <a:cs typeface="Century Gothic"/>
              </a:rPr>
              <a:t>DE FRUTA FRESCA</a:t>
            </a:r>
            <a:endParaRPr lang="es-ES" sz="2800" b="1" dirty="0">
              <a:solidFill>
                <a:srgbClr val="EA14E0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89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594</Words>
  <Application>Microsoft Office PowerPoint</Application>
  <PresentationFormat>Presentación en pantalla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AGUSTINORO</dc:creator>
  <cp:lastModifiedBy>HP</cp:lastModifiedBy>
  <cp:revision>72</cp:revision>
  <cp:lastPrinted>2014-01-31T00:18:28Z</cp:lastPrinted>
  <dcterms:created xsi:type="dcterms:W3CDTF">2013-04-09T18:31:20Z</dcterms:created>
  <dcterms:modified xsi:type="dcterms:W3CDTF">2018-10-30T16:11:29Z</dcterms:modified>
</cp:coreProperties>
</file>