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76" r:id="rId2"/>
    <p:sldId id="287" r:id="rId3"/>
    <p:sldId id="289" r:id="rId4"/>
    <p:sldId id="291" r:id="rId5"/>
    <p:sldId id="292" r:id="rId6"/>
    <p:sldId id="316" r:id="rId7"/>
    <p:sldId id="294" r:id="rId8"/>
    <p:sldId id="295" r:id="rId9"/>
    <p:sldId id="317" r:id="rId10"/>
    <p:sldId id="302" r:id="rId11"/>
    <p:sldId id="296" r:id="rId12"/>
    <p:sldId id="298" r:id="rId13"/>
    <p:sldId id="304" r:id="rId14"/>
    <p:sldId id="319" r:id="rId15"/>
    <p:sldId id="306" r:id="rId16"/>
    <p:sldId id="273" r:id="rId17"/>
    <p:sldId id="307" r:id="rId18"/>
    <p:sldId id="308" r:id="rId19"/>
    <p:sldId id="310" r:id="rId20"/>
    <p:sldId id="312" r:id="rId21"/>
    <p:sldId id="275" r:id="rId22"/>
    <p:sldId id="311"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85" autoAdjust="0"/>
    <p:restoredTop sz="99883" autoAdjust="0"/>
  </p:normalViewPr>
  <p:slideViewPr>
    <p:cSldViewPr snapToGrid="0" snapToObjects="1">
      <p:cViewPr>
        <p:scale>
          <a:sx n="86" d="100"/>
          <a:sy n="86" d="100"/>
        </p:scale>
        <p:origin x="-101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C73865-F474-4DAE-B012-A50941BFF9B5}" type="doc">
      <dgm:prSet loTypeId="urn:microsoft.com/office/officeart/2005/8/layout/cycle8" loCatId="cycle" qsTypeId="urn:microsoft.com/office/officeart/2005/8/quickstyle/simple1" qsCatId="simple" csTypeId="urn:microsoft.com/office/officeart/2005/8/colors/accent1_2" csCatId="accent1" phldr="1"/>
      <dgm:spPr/>
    </dgm:pt>
    <dgm:pt modelId="{49198012-A012-41D9-B956-55C45415A252}">
      <dgm:prSet phldrT="[Texto]" custT="1"/>
      <dgm:spPr/>
      <dgm:t>
        <a:bodyPr/>
        <a:lstStyle/>
        <a:p>
          <a:r>
            <a:rPr lang="es-MX" sz="2000" dirty="0" smtClean="0">
              <a:solidFill>
                <a:schemeClr val="bg1"/>
              </a:solidFill>
              <a:latin typeface="Corbel" panose="020B0503020204020204" pitchFamily="34" charset="0"/>
            </a:rPr>
            <a:t>II. De salud pública</a:t>
          </a:r>
          <a:endParaRPr lang="es-MX" sz="2000" dirty="0">
            <a:solidFill>
              <a:schemeClr val="bg1"/>
            </a:solidFill>
            <a:latin typeface="Corbel" panose="020B0503020204020204" pitchFamily="34" charset="0"/>
          </a:endParaRPr>
        </a:p>
      </dgm:t>
    </dgm:pt>
    <dgm:pt modelId="{669FDDD8-A636-414D-B6DE-AE57D2F8EDC3}" type="parTrans" cxnId="{3A55D18C-C939-400F-B6EE-11B8257AF982}">
      <dgm:prSet/>
      <dgm:spPr/>
      <dgm:t>
        <a:bodyPr/>
        <a:lstStyle/>
        <a:p>
          <a:endParaRPr lang="es-MX">
            <a:solidFill>
              <a:schemeClr val="accent5">
                <a:lumMod val="75000"/>
              </a:schemeClr>
            </a:solidFill>
          </a:endParaRPr>
        </a:p>
      </dgm:t>
    </dgm:pt>
    <dgm:pt modelId="{ABEEAA0D-7737-442F-8D3A-9A47C5815CD2}" type="sibTrans" cxnId="{3A55D18C-C939-400F-B6EE-11B8257AF982}">
      <dgm:prSet/>
      <dgm:spPr/>
      <dgm:t>
        <a:bodyPr/>
        <a:lstStyle/>
        <a:p>
          <a:endParaRPr lang="es-MX">
            <a:solidFill>
              <a:schemeClr val="accent5">
                <a:lumMod val="75000"/>
              </a:schemeClr>
            </a:solidFill>
          </a:endParaRPr>
        </a:p>
      </dgm:t>
    </dgm:pt>
    <dgm:pt modelId="{EA828AA0-AD54-4CF4-B562-31A421E7064A}">
      <dgm:prSet phldrT="[Texto]" custT="1"/>
      <dgm:spPr/>
      <dgm:t>
        <a:bodyPr/>
        <a:lstStyle/>
        <a:p>
          <a:r>
            <a:rPr lang="es-MX" sz="2000" dirty="0" smtClean="0">
              <a:solidFill>
                <a:schemeClr val="bg1"/>
              </a:solidFill>
              <a:latin typeface="Corbel" panose="020B0503020204020204" pitchFamily="34" charset="0"/>
            </a:rPr>
            <a:t>III. </a:t>
          </a:r>
          <a:r>
            <a:rPr lang="es-MX" sz="2000" b="1" dirty="0" smtClean="0">
              <a:solidFill>
                <a:schemeClr val="bg1"/>
              </a:solidFill>
              <a:latin typeface="Corbel" panose="020B0503020204020204" pitchFamily="34" charset="0"/>
            </a:rPr>
            <a:t>De asistencia social</a:t>
          </a:r>
          <a:endParaRPr lang="es-MX" sz="2000" dirty="0">
            <a:solidFill>
              <a:schemeClr val="bg1"/>
            </a:solidFill>
            <a:latin typeface="Corbel" panose="020B0503020204020204" pitchFamily="34" charset="0"/>
          </a:endParaRPr>
        </a:p>
      </dgm:t>
    </dgm:pt>
    <dgm:pt modelId="{D0584020-0FDF-490C-9616-54B9BB736C24}" type="parTrans" cxnId="{179B4E5E-0CE4-4A3E-9A60-1CBF7AFB5E4A}">
      <dgm:prSet/>
      <dgm:spPr/>
      <dgm:t>
        <a:bodyPr/>
        <a:lstStyle/>
        <a:p>
          <a:endParaRPr lang="es-MX">
            <a:solidFill>
              <a:schemeClr val="accent5">
                <a:lumMod val="75000"/>
              </a:schemeClr>
            </a:solidFill>
          </a:endParaRPr>
        </a:p>
      </dgm:t>
    </dgm:pt>
    <dgm:pt modelId="{97EDAF88-612F-491A-815D-BC3D4BB66358}" type="sibTrans" cxnId="{179B4E5E-0CE4-4A3E-9A60-1CBF7AFB5E4A}">
      <dgm:prSet/>
      <dgm:spPr/>
      <dgm:t>
        <a:bodyPr/>
        <a:lstStyle/>
        <a:p>
          <a:endParaRPr lang="es-MX">
            <a:solidFill>
              <a:schemeClr val="accent5">
                <a:lumMod val="75000"/>
              </a:schemeClr>
            </a:solidFill>
          </a:endParaRPr>
        </a:p>
      </dgm:t>
    </dgm:pt>
    <dgm:pt modelId="{8237E4E2-D55A-41B0-A59A-71AB91D5E96C}">
      <dgm:prSet phldrT="[Texto]" custT="1"/>
      <dgm:spPr/>
      <dgm:t>
        <a:bodyPr/>
        <a:lstStyle/>
        <a:p>
          <a:r>
            <a:rPr lang="es-MX" sz="2000" dirty="0" smtClean="0">
              <a:solidFill>
                <a:schemeClr val="bg1"/>
              </a:solidFill>
              <a:latin typeface="Corbel" panose="020B0503020204020204" pitchFamily="34" charset="0"/>
            </a:rPr>
            <a:t>I. De atención médica</a:t>
          </a:r>
          <a:endParaRPr lang="es-MX" sz="2000" dirty="0">
            <a:solidFill>
              <a:schemeClr val="bg1"/>
            </a:solidFill>
            <a:latin typeface="Corbel" panose="020B0503020204020204" pitchFamily="34" charset="0"/>
          </a:endParaRPr>
        </a:p>
      </dgm:t>
    </dgm:pt>
    <dgm:pt modelId="{1E85C8DA-43CC-42DE-A01C-5B49D19F3247}" type="parTrans" cxnId="{27E4CB7A-66FE-46FF-90D5-0734FC7D2FFC}">
      <dgm:prSet/>
      <dgm:spPr/>
      <dgm:t>
        <a:bodyPr/>
        <a:lstStyle/>
        <a:p>
          <a:endParaRPr lang="es-MX">
            <a:solidFill>
              <a:schemeClr val="accent5">
                <a:lumMod val="75000"/>
              </a:schemeClr>
            </a:solidFill>
          </a:endParaRPr>
        </a:p>
      </dgm:t>
    </dgm:pt>
    <dgm:pt modelId="{42C23944-4626-4447-9390-FB2D5CC5D4E1}" type="sibTrans" cxnId="{27E4CB7A-66FE-46FF-90D5-0734FC7D2FFC}">
      <dgm:prSet/>
      <dgm:spPr/>
      <dgm:t>
        <a:bodyPr/>
        <a:lstStyle/>
        <a:p>
          <a:endParaRPr lang="es-MX">
            <a:solidFill>
              <a:schemeClr val="accent5">
                <a:lumMod val="75000"/>
              </a:schemeClr>
            </a:solidFill>
          </a:endParaRPr>
        </a:p>
      </dgm:t>
    </dgm:pt>
    <dgm:pt modelId="{377825BA-9AED-4EE1-86A9-25CFA4D3AF7A}" type="pres">
      <dgm:prSet presAssocID="{72C73865-F474-4DAE-B012-A50941BFF9B5}" presName="compositeShape" presStyleCnt="0">
        <dgm:presLayoutVars>
          <dgm:chMax val="7"/>
          <dgm:dir/>
          <dgm:resizeHandles val="exact"/>
        </dgm:presLayoutVars>
      </dgm:prSet>
      <dgm:spPr/>
    </dgm:pt>
    <dgm:pt modelId="{BEAEFD76-49D5-4E11-8C66-11CEF23A8E0B}" type="pres">
      <dgm:prSet presAssocID="{72C73865-F474-4DAE-B012-A50941BFF9B5}" presName="wedge1" presStyleLbl="node1" presStyleIdx="0" presStyleCnt="3"/>
      <dgm:spPr/>
      <dgm:t>
        <a:bodyPr/>
        <a:lstStyle/>
        <a:p>
          <a:endParaRPr lang="es-MX"/>
        </a:p>
      </dgm:t>
    </dgm:pt>
    <dgm:pt modelId="{D2C8CF4A-6545-45FE-A33E-FF7C5F8878DD}" type="pres">
      <dgm:prSet presAssocID="{72C73865-F474-4DAE-B012-A50941BFF9B5}" presName="dummy1a" presStyleCnt="0"/>
      <dgm:spPr/>
    </dgm:pt>
    <dgm:pt modelId="{465232B9-AAC0-4A83-84D1-7CD813F9C36D}" type="pres">
      <dgm:prSet presAssocID="{72C73865-F474-4DAE-B012-A50941BFF9B5}" presName="dummy1b" presStyleCnt="0"/>
      <dgm:spPr/>
    </dgm:pt>
    <dgm:pt modelId="{309244F3-B146-4580-9C9C-2970DF018D6A}" type="pres">
      <dgm:prSet presAssocID="{72C73865-F474-4DAE-B012-A50941BFF9B5}" presName="wedge1Tx" presStyleLbl="node1" presStyleIdx="0" presStyleCnt="3">
        <dgm:presLayoutVars>
          <dgm:chMax val="0"/>
          <dgm:chPref val="0"/>
          <dgm:bulletEnabled val="1"/>
        </dgm:presLayoutVars>
      </dgm:prSet>
      <dgm:spPr/>
      <dgm:t>
        <a:bodyPr/>
        <a:lstStyle/>
        <a:p>
          <a:endParaRPr lang="es-MX"/>
        </a:p>
      </dgm:t>
    </dgm:pt>
    <dgm:pt modelId="{D7B87A12-842E-4C74-9C70-0FECAD43A949}" type="pres">
      <dgm:prSet presAssocID="{72C73865-F474-4DAE-B012-A50941BFF9B5}" presName="wedge2" presStyleLbl="node1" presStyleIdx="1" presStyleCnt="3"/>
      <dgm:spPr/>
      <dgm:t>
        <a:bodyPr/>
        <a:lstStyle/>
        <a:p>
          <a:endParaRPr lang="es-MX"/>
        </a:p>
      </dgm:t>
    </dgm:pt>
    <dgm:pt modelId="{4C8E026C-21D0-4732-A322-DAA60DE6EAA6}" type="pres">
      <dgm:prSet presAssocID="{72C73865-F474-4DAE-B012-A50941BFF9B5}" presName="dummy2a" presStyleCnt="0"/>
      <dgm:spPr/>
    </dgm:pt>
    <dgm:pt modelId="{8D9D8710-C119-47EA-A664-9336C60D8C30}" type="pres">
      <dgm:prSet presAssocID="{72C73865-F474-4DAE-B012-A50941BFF9B5}" presName="dummy2b" presStyleCnt="0"/>
      <dgm:spPr/>
    </dgm:pt>
    <dgm:pt modelId="{CD9A4E16-AECA-4FF0-AA42-1F53832C69CC}" type="pres">
      <dgm:prSet presAssocID="{72C73865-F474-4DAE-B012-A50941BFF9B5}" presName="wedge2Tx" presStyleLbl="node1" presStyleIdx="1" presStyleCnt="3">
        <dgm:presLayoutVars>
          <dgm:chMax val="0"/>
          <dgm:chPref val="0"/>
          <dgm:bulletEnabled val="1"/>
        </dgm:presLayoutVars>
      </dgm:prSet>
      <dgm:spPr/>
      <dgm:t>
        <a:bodyPr/>
        <a:lstStyle/>
        <a:p>
          <a:endParaRPr lang="es-MX"/>
        </a:p>
      </dgm:t>
    </dgm:pt>
    <dgm:pt modelId="{8AAF5B6A-2FDF-4D0E-92A0-01DB86880B84}" type="pres">
      <dgm:prSet presAssocID="{72C73865-F474-4DAE-B012-A50941BFF9B5}" presName="wedge3" presStyleLbl="node1" presStyleIdx="2" presStyleCnt="3" custLinFactNeighborX="1589" custLinFactNeighborY="397"/>
      <dgm:spPr/>
      <dgm:t>
        <a:bodyPr/>
        <a:lstStyle/>
        <a:p>
          <a:endParaRPr lang="es-MX"/>
        </a:p>
      </dgm:t>
    </dgm:pt>
    <dgm:pt modelId="{47E903FD-ED40-4FA5-B74D-9A3EFACB3E1D}" type="pres">
      <dgm:prSet presAssocID="{72C73865-F474-4DAE-B012-A50941BFF9B5}" presName="dummy3a" presStyleCnt="0"/>
      <dgm:spPr/>
    </dgm:pt>
    <dgm:pt modelId="{A075665D-D26B-4C1E-840A-58C047AB679B}" type="pres">
      <dgm:prSet presAssocID="{72C73865-F474-4DAE-B012-A50941BFF9B5}" presName="dummy3b" presStyleCnt="0"/>
      <dgm:spPr/>
    </dgm:pt>
    <dgm:pt modelId="{9932FBF2-31E4-4EED-A751-694DE9706A4F}" type="pres">
      <dgm:prSet presAssocID="{72C73865-F474-4DAE-B012-A50941BFF9B5}" presName="wedge3Tx" presStyleLbl="node1" presStyleIdx="2" presStyleCnt="3">
        <dgm:presLayoutVars>
          <dgm:chMax val="0"/>
          <dgm:chPref val="0"/>
          <dgm:bulletEnabled val="1"/>
        </dgm:presLayoutVars>
      </dgm:prSet>
      <dgm:spPr/>
      <dgm:t>
        <a:bodyPr/>
        <a:lstStyle/>
        <a:p>
          <a:endParaRPr lang="es-MX"/>
        </a:p>
      </dgm:t>
    </dgm:pt>
    <dgm:pt modelId="{E7ABCD34-4CAB-4B79-9EF2-E7EBAEE6AF10}" type="pres">
      <dgm:prSet presAssocID="{ABEEAA0D-7737-442F-8D3A-9A47C5815CD2}" presName="arrowWedge1" presStyleLbl="fgSibTrans2D1" presStyleIdx="0" presStyleCnt="3"/>
      <dgm:spPr/>
    </dgm:pt>
    <dgm:pt modelId="{F3B79640-4FB1-4F61-B24D-7304FB473131}" type="pres">
      <dgm:prSet presAssocID="{97EDAF88-612F-491A-815D-BC3D4BB66358}" presName="arrowWedge2" presStyleLbl="fgSibTrans2D1" presStyleIdx="1" presStyleCnt="3"/>
      <dgm:spPr/>
    </dgm:pt>
    <dgm:pt modelId="{8B96A9D3-6AF2-473D-A216-3FAE7AAAD9B7}" type="pres">
      <dgm:prSet presAssocID="{42C23944-4626-4447-9390-FB2D5CC5D4E1}" presName="arrowWedge3" presStyleLbl="fgSibTrans2D1" presStyleIdx="2" presStyleCnt="3"/>
      <dgm:spPr/>
    </dgm:pt>
  </dgm:ptLst>
  <dgm:cxnLst>
    <dgm:cxn modelId="{5E16B4AD-C431-4ACD-9E47-4C07A3AF0656}" type="presOf" srcId="{EA828AA0-AD54-4CF4-B562-31A421E7064A}" destId="{D7B87A12-842E-4C74-9C70-0FECAD43A949}" srcOrd="0" destOrd="0" presId="urn:microsoft.com/office/officeart/2005/8/layout/cycle8"/>
    <dgm:cxn modelId="{F83980D9-5081-4F09-81BC-E2A667041860}" type="presOf" srcId="{EA828AA0-AD54-4CF4-B562-31A421E7064A}" destId="{CD9A4E16-AECA-4FF0-AA42-1F53832C69CC}" srcOrd="1" destOrd="0" presId="urn:microsoft.com/office/officeart/2005/8/layout/cycle8"/>
    <dgm:cxn modelId="{B75AB944-34FA-44DE-8F5D-70F2FEBD0D90}" type="presOf" srcId="{49198012-A012-41D9-B956-55C45415A252}" destId="{BEAEFD76-49D5-4E11-8C66-11CEF23A8E0B}" srcOrd="0" destOrd="0" presId="urn:microsoft.com/office/officeart/2005/8/layout/cycle8"/>
    <dgm:cxn modelId="{27E4CB7A-66FE-46FF-90D5-0734FC7D2FFC}" srcId="{72C73865-F474-4DAE-B012-A50941BFF9B5}" destId="{8237E4E2-D55A-41B0-A59A-71AB91D5E96C}" srcOrd="2" destOrd="0" parTransId="{1E85C8DA-43CC-42DE-A01C-5B49D19F3247}" sibTransId="{42C23944-4626-4447-9390-FB2D5CC5D4E1}"/>
    <dgm:cxn modelId="{F43CB87C-6B4B-4316-9C19-049DECEFD81F}" type="presOf" srcId="{49198012-A012-41D9-B956-55C45415A252}" destId="{309244F3-B146-4580-9C9C-2970DF018D6A}" srcOrd="1" destOrd="0" presId="urn:microsoft.com/office/officeart/2005/8/layout/cycle8"/>
    <dgm:cxn modelId="{B80F1B1C-5417-4309-BA86-FAE9DEFD67AF}" type="presOf" srcId="{8237E4E2-D55A-41B0-A59A-71AB91D5E96C}" destId="{8AAF5B6A-2FDF-4D0E-92A0-01DB86880B84}" srcOrd="0" destOrd="0" presId="urn:microsoft.com/office/officeart/2005/8/layout/cycle8"/>
    <dgm:cxn modelId="{3A55D18C-C939-400F-B6EE-11B8257AF982}" srcId="{72C73865-F474-4DAE-B012-A50941BFF9B5}" destId="{49198012-A012-41D9-B956-55C45415A252}" srcOrd="0" destOrd="0" parTransId="{669FDDD8-A636-414D-B6DE-AE57D2F8EDC3}" sibTransId="{ABEEAA0D-7737-442F-8D3A-9A47C5815CD2}"/>
    <dgm:cxn modelId="{179B4E5E-0CE4-4A3E-9A60-1CBF7AFB5E4A}" srcId="{72C73865-F474-4DAE-B012-A50941BFF9B5}" destId="{EA828AA0-AD54-4CF4-B562-31A421E7064A}" srcOrd="1" destOrd="0" parTransId="{D0584020-0FDF-490C-9616-54B9BB736C24}" sibTransId="{97EDAF88-612F-491A-815D-BC3D4BB66358}"/>
    <dgm:cxn modelId="{915AF2F3-F88C-4392-A937-D1983E89C699}" type="presOf" srcId="{8237E4E2-D55A-41B0-A59A-71AB91D5E96C}" destId="{9932FBF2-31E4-4EED-A751-694DE9706A4F}" srcOrd="1" destOrd="0" presId="urn:microsoft.com/office/officeart/2005/8/layout/cycle8"/>
    <dgm:cxn modelId="{6970B96E-6BAA-4EF3-8FC6-DB1C7928C30C}" type="presOf" srcId="{72C73865-F474-4DAE-B012-A50941BFF9B5}" destId="{377825BA-9AED-4EE1-86A9-25CFA4D3AF7A}" srcOrd="0" destOrd="0" presId="urn:microsoft.com/office/officeart/2005/8/layout/cycle8"/>
    <dgm:cxn modelId="{2993C90B-C52B-47BB-93AA-6CA70BB251E4}" type="presParOf" srcId="{377825BA-9AED-4EE1-86A9-25CFA4D3AF7A}" destId="{BEAEFD76-49D5-4E11-8C66-11CEF23A8E0B}" srcOrd="0" destOrd="0" presId="urn:microsoft.com/office/officeart/2005/8/layout/cycle8"/>
    <dgm:cxn modelId="{BDD16466-07E7-4444-B904-CB593ACCFDAB}" type="presParOf" srcId="{377825BA-9AED-4EE1-86A9-25CFA4D3AF7A}" destId="{D2C8CF4A-6545-45FE-A33E-FF7C5F8878DD}" srcOrd="1" destOrd="0" presId="urn:microsoft.com/office/officeart/2005/8/layout/cycle8"/>
    <dgm:cxn modelId="{01782137-8776-4886-B482-2F1E11E127DE}" type="presParOf" srcId="{377825BA-9AED-4EE1-86A9-25CFA4D3AF7A}" destId="{465232B9-AAC0-4A83-84D1-7CD813F9C36D}" srcOrd="2" destOrd="0" presId="urn:microsoft.com/office/officeart/2005/8/layout/cycle8"/>
    <dgm:cxn modelId="{4562F18C-7B94-4E9C-8768-DCECBCD983F3}" type="presParOf" srcId="{377825BA-9AED-4EE1-86A9-25CFA4D3AF7A}" destId="{309244F3-B146-4580-9C9C-2970DF018D6A}" srcOrd="3" destOrd="0" presId="urn:microsoft.com/office/officeart/2005/8/layout/cycle8"/>
    <dgm:cxn modelId="{02AE05C7-524E-4CCB-8D31-9B323FA9C4BC}" type="presParOf" srcId="{377825BA-9AED-4EE1-86A9-25CFA4D3AF7A}" destId="{D7B87A12-842E-4C74-9C70-0FECAD43A949}" srcOrd="4" destOrd="0" presId="urn:microsoft.com/office/officeart/2005/8/layout/cycle8"/>
    <dgm:cxn modelId="{01111874-BB67-46C8-A86C-21EA62C8FFE9}" type="presParOf" srcId="{377825BA-9AED-4EE1-86A9-25CFA4D3AF7A}" destId="{4C8E026C-21D0-4732-A322-DAA60DE6EAA6}" srcOrd="5" destOrd="0" presId="urn:microsoft.com/office/officeart/2005/8/layout/cycle8"/>
    <dgm:cxn modelId="{CE66A2A4-010A-4CE3-BF29-7BE3DF14BF23}" type="presParOf" srcId="{377825BA-9AED-4EE1-86A9-25CFA4D3AF7A}" destId="{8D9D8710-C119-47EA-A664-9336C60D8C30}" srcOrd="6" destOrd="0" presId="urn:microsoft.com/office/officeart/2005/8/layout/cycle8"/>
    <dgm:cxn modelId="{710A4655-656A-47FC-8DBC-F6FD991C107F}" type="presParOf" srcId="{377825BA-9AED-4EE1-86A9-25CFA4D3AF7A}" destId="{CD9A4E16-AECA-4FF0-AA42-1F53832C69CC}" srcOrd="7" destOrd="0" presId="urn:microsoft.com/office/officeart/2005/8/layout/cycle8"/>
    <dgm:cxn modelId="{A2E4092D-2A5A-413D-BB92-AD3CFB286B8A}" type="presParOf" srcId="{377825BA-9AED-4EE1-86A9-25CFA4D3AF7A}" destId="{8AAF5B6A-2FDF-4D0E-92A0-01DB86880B84}" srcOrd="8" destOrd="0" presId="urn:microsoft.com/office/officeart/2005/8/layout/cycle8"/>
    <dgm:cxn modelId="{AF729EB2-D307-4144-9F8F-6FC2755B9EF7}" type="presParOf" srcId="{377825BA-9AED-4EE1-86A9-25CFA4D3AF7A}" destId="{47E903FD-ED40-4FA5-B74D-9A3EFACB3E1D}" srcOrd="9" destOrd="0" presId="urn:microsoft.com/office/officeart/2005/8/layout/cycle8"/>
    <dgm:cxn modelId="{C5685868-F099-46A5-9179-C3A7D7610875}" type="presParOf" srcId="{377825BA-9AED-4EE1-86A9-25CFA4D3AF7A}" destId="{A075665D-D26B-4C1E-840A-58C047AB679B}" srcOrd="10" destOrd="0" presId="urn:microsoft.com/office/officeart/2005/8/layout/cycle8"/>
    <dgm:cxn modelId="{5B5841B0-21C5-434E-B629-FE8918517D67}" type="presParOf" srcId="{377825BA-9AED-4EE1-86A9-25CFA4D3AF7A}" destId="{9932FBF2-31E4-4EED-A751-694DE9706A4F}" srcOrd="11" destOrd="0" presId="urn:microsoft.com/office/officeart/2005/8/layout/cycle8"/>
    <dgm:cxn modelId="{FB35906D-8DBF-46EC-A39D-9A639E32BE67}" type="presParOf" srcId="{377825BA-9AED-4EE1-86A9-25CFA4D3AF7A}" destId="{E7ABCD34-4CAB-4B79-9EF2-E7EBAEE6AF10}" srcOrd="12" destOrd="0" presId="urn:microsoft.com/office/officeart/2005/8/layout/cycle8"/>
    <dgm:cxn modelId="{E82589EA-0A10-4AC8-ABF2-E736E046436F}" type="presParOf" srcId="{377825BA-9AED-4EE1-86A9-25CFA4D3AF7A}" destId="{F3B79640-4FB1-4F61-B24D-7304FB473131}" srcOrd="13" destOrd="0" presId="urn:microsoft.com/office/officeart/2005/8/layout/cycle8"/>
    <dgm:cxn modelId="{DF4CFDBA-00CD-4287-83AB-6D4A662E5AB1}" type="presParOf" srcId="{377825BA-9AED-4EE1-86A9-25CFA4D3AF7A}" destId="{8B96A9D3-6AF2-473D-A216-3FAE7AAAD9B7}"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F0CB28-374F-4065-B83F-53616E1CBAD7}"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s-MX"/>
        </a:p>
      </dgm:t>
    </dgm:pt>
    <dgm:pt modelId="{6C46B207-E334-4E07-BA01-24132401EB80}">
      <dgm:prSet phldrT="[Texto]"/>
      <dgm:spPr/>
      <dgm:t>
        <a:bodyPr/>
        <a:lstStyle/>
        <a:p>
          <a:r>
            <a:rPr lang="es-MX" b="1" dirty="0" smtClean="0"/>
            <a:t>De Salud publica</a:t>
          </a:r>
          <a:endParaRPr lang="es-MX" b="1" dirty="0"/>
        </a:p>
      </dgm:t>
    </dgm:pt>
    <dgm:pt modelId="{AE1D0C9A-796C-4096-A272-B5A4C3FB98A4}" type="parTrans" cxnId="{D6A1AC2E-115A-42AC-B53A-DC8C76622A79}">
      <dgm:prSet/>
      <dgm:spPr/>
      <dgm:t>
        <a:bodyPr/>
        <a:lstStyle/>
        <a:p>
          <a:endParaRPr lang="es-MX"/>
        </a:p>
      </dgm:t>
    </dgm:pt>
    <dgm:pt modelId="{41CA02EC-346C-448C-B2DF-F4710C925172}" type="sibTrans" cxnId="{D6A1AC2E-115A-42AC-B53A-DC8C76622A79}">
      <dgm:prSet/>
      <dgm:spPr/>
      <dgm:t>
        <a:bodyPr/>
        <a:lstStyle/>
        <a:p>
          <a:endParaRPr lang="es-MX"/>
        </a:p>
      </dgm:t>
    </dgm:pt>
    <dgm:pt modelId="{192FED84-B9D5-460B-B564-2982B477245E}">
      <dgm:prSet phldrT="[Texto]"/>
      <dgm:spPr/>
      <dgm:t>
        <a:bodyPr/>
        <a:lstStyle/>
        <a:p>
          <a:r>
            <a:rPr lang="es-MX" b="1" dirty="0" smtClean="0"/>
            <a:t>De atención Médica</a:t>
          </a:r>
          <a:endParaRPr lang="es-MX" b="1" dirty="0"/>
        </a:p>
      </dgm:t>
    </dgm:pt>
    <dgm:pt modelId="{4357414A-6265-415B-BBC0-373CD660E050}" type="parTrans" cxnId="{89C716E9-9541-469D-987C-489D2B7BF92B}">
      <dgm:prSet/>
      <dgm:spPr/>
      <dgm:t>
        <a:bodyPr/>
        <a:lstStyle/>
        <a:p>
          <a:endParaRPr lang="es-MX"/>
        </a:p>
      </dgm:t>
    </dgm:pt>
    <dgm:pt modelId="{A0BC689A-FA2E-4053-A3A3-F5EA2CB376E6}" type="sibTrans" cxnId="{89C716E9-9541-469D-987C-489D2B7BF92B}">
      <dgm:prSet/>
      <dgm:spPr/>
      <dgm:t>
        <a:bodyPr/>
        <a:lstStyle/>
        <a:p>
          <a:endParaRPr lang="es-MX"/>
        </a:p>
      </dgm:t>
    </dgm:pt>
    <dgm:pt modelId="{F3551250-290C-49FC-A5D6-8CC8304B5B1E}">
      <dgm:prSet phldrT="[Texto]"/>
      <dgm:spPr/>
      <dgm:t>
        <a:bodyPr/>
        <a:lstStyle/>
        <a:p>
          <a:r>
            <a:rPr lang="es-MX" dirty="0" smtClean="0"/>
            <a:t>De Asistencia Social</a:t>
          </a:r>
          <a:endParaRPr lang="es-MX" dirty="0"/>
        </a:p>
      </dgm:t>
    </dgm:pt>
    <dgm:pt modelId="{0B57ABCD-00FB-4F9C-8736-7CC4E47DA515}" type="parTrans" cxnId="{0AAEFE35-4397-4BA7-8C47-FA6B9EE62A35}">
      <dgm:prSet/>
      <dgm:spPr/>
      <dgm:t>
        <a:bodyPr/>
        <a:lstStyle/>
        <a:p>
          <a:endParaRPr lang="es-MX"/>
        </a:p>
      </dgm:t>
    </dgm:pt>
    <dgm:pt modelId="{E1CF5DF0-5478-4FCC-BEB7-0E3D0D6C1F27}" type="sibTrans" cxnId="{0AAEFE35-4397-4BA7-8C47-FA6B9EE62A35}">
      <dgm:prSet/>
      <dgm:spPr/>
      <dgm:t>
        <a:bodyPr/>
        <a:lstStyle/>
        <a:p>
          <a:endParaRPr lang="es-MX"/>
        </a:p>
      </dgm:t>
    </dgm:pt>
    <dgm:pt modelId="{65F61088-F6C5-4036-BE53-295F6BB164C1}">
      <dgm:prSet phldrT="[Texto]" custT="1">
        <dgm:style>
          <a:lnRef idx="1">
            <a:schemeClr val="accent1"/>
          </a:lnRef>
          <a:fillRef idx="2">
            <a:schemeClr val="accent1"/>
          </a:fillRef>
          <a:effectRef idx="1">
            <a:schemeClr val="accent1"/>
          </a:effectRef>
          <a:fontRef idx="minor">
            <a:schemeClr val="dk1"/>
          </a:fontRef>
        </dgm:style>
      </dgm:prSet>
      <dgm:spPr/>
      <dgm:t>
        <a:bodyPr/>
        <a:lstStyle/>
        <a:p>
          <a:r>
            <a:rPr lang="es-MX" sz="1800" b="1" dirty="0" smtClean="0"/>
            <a:t>Promoción de la Salud</a:t>
          </a:r>
          <a:endParaRPr lang="es-MX" sz="1800" b="1" dirty="0"/>
        </a:p>
      </dgm:t>
    </dgm:pt>
    <dgm:pt modelId="{8E7AE133-9E87-43F6-8676-92743A5E3234}" type="parTrans" cxnId="{31865FFC-331D-4F80-9EB3-4938DA113B1D}">
      <dgm:prSet/>
      <dgm:spPr/>
      <dgm:t>
        <a:bodyPr/>
        <a:lstStyle/>
        <a:p>
          <a:endParaRPr lang="es-MX"/>
        </a:p>
      </dgm:t>
    </dgm:pt>
    <dgm:pt modelId="{34F8A31A-BADD-4E55-B880-409D34CE0EC1}" type="sibTrans" cxnId="{31865FFC-331D-4F80-9EB3-4938DA113B1D}">
      <dgm:prSet/>
      <dgm:spPr/>
      <dgm:t>
        <a:bodyPr/>
        <a:lstStyle/>
        <a:p>
          <a:endParaRPr lang="es-MX"/>
        </a:p>
      </dgm:t>
    </dgm:pt>
    <dgm:pt modelId="{15791F53-10F5-4437-83EE-C1FA89DD3884}" type="pres">
      <dgm:prSet presAssocID="{84F0CB28-374F-4065-B83F-53616E1CBAD7}" presName="Name0" presStyleCnt="0">
        <dgm:presLayoutVars>
          <dgm:chMax val="4"/>
          <dgm:resizeHandles val="exact"/>
        </dgm:presLayoutVars>
      </dgm:prSet>
      <dgm:spPr/>
      <dgm:t>
        <a:bodyPr/>
        <a:lstStyle/>
        <a:p>
          <a:endParaRPr lang="es-MX"/>
        </a:p>
      </dgm:t>
    </dgm:pt>
    <dgm:pt modelId="{FBA4E489-A8EA-4A25-8984-DF7047EB85C4}" type="pres">
      <dgm:prSet presAssocID="{84F0CB28-374F-4065-B83F-53616E1CBAD7}" presName="ellipse" presStyleLbl="trBgShp" presStyleIdx="0" presStyleCnt="1" custLinFactNeighborX="4022" custLinFactNeighborY="10050"/>
      <dgm:spPr/>
    </dgm:pt>
    <dgm:pt modelId="{E9AB7101-00EA-4F1C-B9CE-60688E77FC9D}" type="pres">
      <dgm:prSet presAssocID="{84F0CB28-374F-4065-B83F-53616E1CBAD7}" presName="arrow1" presStyleLbl="fgShp" presStyleIdx="0" presStyleCnt="1" custLinFactNeighborX="14551" custLinFactNeighborY="-13301"/>
      <dgm:spPr/>
    </dgm:pt>
    <dgm:pt modelId="{51E115FE-20E1-4F58-B14E-27CEFB3ED34B}" type="pres">
      <dgm:prSet presAssocID="{84F0CB28-374F-4065-B83F-53616E1CBAD7}" presName="rectangle" presStyleLbl="revTx" presStyleIdx="0" presStyleCnt="1" custLinFactNeighborX="6501" custLinFactNeighborY="11296">
        <dgm:presLayoutVars>
          <dgm:bulletEnabled val="1"/>
        </dgm:presLayoutVars>
      </dgm:prSet>
      <dgm:spPr/>
      <dgm:t>
        <a:bodyPr/>
        <a:lstStyle/>
        <a:p>
          <a:endParaRPr lang="es-MX"/>
        </a:p>
      </dgm:t>
    </dgm:pt>
    <dgm:pt modelId="{DCD6C7D4-159B-48D8-9194-5D620B95FD24}" type="pres">
      <dgm:prSet presAssocID="{192FED84-B9D5-460B-B564-2982B477245E}" presName="item1" presStyleLbl="node1" presStyleIdx="0" presStyleCnt="3">
        <dgm:presLayoutVars>
          <dgm:bulletEnabled val="1"/>
        </dgm:presLayoutVars>
      </dgm:prSet>
      <dgm:spPr/>
      <dgm:t>
        <a:bodyPr/>
        <a:lstStyle/>
        <a:p>
          <a:endParaRPr lang="es-MX"/>
        </a:p>
      </dgm:t>
    </dgm:pt>
    <dgm:pt modelId="{4AF67807-C413-41C9-ADA7-17132DF789C5}" type="pres">
      <dgm:prSet presAssocID="{F3551250-290C-49FC-A5D6-8CC8304B5B1E}" presName="item2" presStyleLbl="node1" presStyleIdx="1" presStyleCnt="3">
        <dgm:presLayoutVars>
          <dgm:bulletEnabled val="1"/>
        </dgm:presLayoutVars>
      </dgm:prSet>
      <dgm:spPr/>
      <dgm:t>
        <a:bodyPr/>
        <a:lstStyle/>
        <a:p>
          <a:endParaRPr lang="es-MX"/>
        </a:p>
      </dgm:t>
    </dgm:pt>
    <dgm:pt modelId="{FF034C56-6F33-46B7-9C91-21AC55BFFBD2}" type="pres">
      <dgm:prSet presAssocID="{65F61088-F6C5-4036-BE53-295F6BB164C1}" presName="item3" presStyleLbl="node1" presStyleIdx="2" presStyleCnt="3">
        <dgm:presLayoutVars>
          <dgm:bulletEnabled val="1"/>
        </dgm:presLayoutVars>
      </dgm:prSet>
      <dgm:spPr/>
      <dgm:t>
        <a:bodyPr/>
        <a:lstStyle/>
        <a:p>
          <a:endParaRPr lang="es-MX"/>
        </a:p>
      </dgm:t>
    </dgm:pt>
    <dgm:pt modelId="{9F14A4EF-0F03-44C4-A098-A2308ABBB53F}" type="pres">
      <dgm:prSet presAssocID="{84F0CB28-374F-4065-B83F-53616E1CBAD7}" presName="funnel" presStyleLbl="trAlignAcc1" presStyleIdx="0" presStyleCnt="1" custLinFactNeighborX="6804" custLinFactNeighborY="312"/>
      <dgm:spPr/>
    </dgm:pt>
  </dgm:ptLst>
  <dgm:cxnLst>
    <dgm:cxn modelId="{B572F168-E12E-4438-A469-F9A95508924D}" type="presOf" srcId="{6C46B207-E334-4E07-BA01-24132401EB80}" destId="{FF034C56-6F33-46B7-9C91-21AC55BFFBD2}" srcOrd="0" destOrd="0" presId="urn:microsoft.com/office/officeart/2005/8/layout/funnel1"/>
    <dgm:cxn modelId="{89C716E9-9541-469D-987C-489D2B7BF92B}" srcId="{84F0CB28-374F-4065-B83F-53616E1CBAD7}" destId="{192FED84-B9D5-460B-B564-2982B477245E}" srcOrd="1" destOrd="0" parTransId="{4357414A-6265-415B-BBC0-373CD660E050}" sibTransId="{A0BC689A-FA2E-4053-A3A3-F5EA2CB376E6}"/>
    <dgm:cxn modelId="{D6A1AC2E-115A-42AC-B53A-DC8C76622A79}" srcId="{84F0CB28-374F-4065-B83F-53616E1CBAD7}" destId="{6C46B207-E334-4E07-BA01-24132401EB80}" srcOrd="0" destOrd="0" parTransId="{AE1D0C9A-796C-4096-A272-B5A4C3FB98A4}" sibTransId="{41CA02EC-346C-448C-B2DF-F4710C925172}"/>
    <dgm:cxn modelId="{A1211AD9-5246-49CD-A17A-E92FC2E8F56E}" type="presOf" srcId="{F3551250-290C-49FC-A5D6-8CC8304B5B1E}" destId="{DCD6C7D4-159B-48D8-9194-5D620B95FD24}" srcOrd="0" destOrd="0" presId="urn:microsoft.com/office/officeart/2005/8/layout/funnel1"/>
    <dgm:cxn modelId="{533D004E-A653-4873-9CF8-9EC6ECFC804B}" type="presOf" srcId="{84F0CB28-374F-4065-B83F-53616E1CBAD7}" destId="{15791F53-10F5-4437-83EE-C1FA89DD3884}" srcOrd="0" destOrd="0" presId="urn:microsoft.com/office/officeart/2005/8/layout/funnel1"/>
    <dgm:cxn modelId="{31865FFC-331D-4F80-9EB3-4938DA113B1D}" srcId="{84F0CB28-374F-4065-B83F-53616E1CBAD7}" destId="{65F61088-F6C5-4036-BE53-295F6BB164C1}" srcOrd="3" destOrd="0" parTransId="{8E7AE133-9E87-43F6-8676-92743A5E3234}" sibTransId="{34F8A31A-BADD-4E55-B880-409D34CE0EC1}"/>
    <dgm:cxn modelId="{FA28D637-3CD1-4203-9B03-F3B9BDF3CA70}" type="presOf" srcId="{65F61088-F6C5-4036-BE53-295F6BB164C1}" destId="{51E115FE-20E1-4F58-B14E-27CEFB3ED34B}" srcOrd="0" destOrd="0" presId="urn:microsoft.com/office/officeart/2005/8/layout/funnel1"/>
    <dgm:cxn modelId="{0AAEFE35-4397-4BA7-8C47-FA6B9EE62A35}" srcId="{84F0CB28-374F-4065-B83F-53616E1CBAD7}" destId="{F3551250-290C-49FC-A5D6-8CC8304B5B1E}" srcOrd="2" destOrd="0" parTransId="{0B57ABCD-00FB-4F9C-8736-7CC4E47DA515}" sibTransId="{E1CF5DF0-5478-4FCC-BEB7-0E3D0D6C1F27}"/>
    <dgm:cxn modelId="{D2077712-84EC-41E1-AA27-05C18B6A6FAF}" type="presOf" srcId="{192FED84-B9D5-460B-B564-2982B477245E}" destId="{4AF67807-C413-41C9-ADA7-17132DF789C5}" srcOrd="0" destOrd="0" presId="urn:microsoft.com/office/officeart/2005/8/layout/funnel1"/>
    <dgm:cxn modelId="{4E651EC0-BAB3-4026-AD58-3DAB0AF6CEB2}" type="presParOf" srcId="{15791F53-10F5-4437-83EE-C1FA89DD3884}" destId="{FBA4E489-A8EA-4A25-8984-DF7047EB85C4}" srcOrd="0" destOrd="0" presId="urn:microsoft.com/office/officeart/2005/8/layout/funnel1"/>
    <dgm:cxn modelId="{9CC13BAC-CDFF-47C4-B18D-A6E0C47525EC}" type="presParOf" srcId="{15791F53-10F5-4437-83EE-C1FA89DD3884}" destId="{E9AB7101-00EA-4F1C-B9CE-60688E77FC9D}" srcOrd="1" destOrd="0" presId="urn:microsoft.com/office/officeart/2005/8/layout/funnel1"/>
    <dgm:cxn modelId="{F3687642-B310-4D21-9B3F-E5313D45CC8F}" type="presParOf" srcId="{15791F53-10F5-4437-83EE-C1FA89DD3884}" destId="{51E115FE-20E1-4F58-B14E-27CEFB3ED34B}" srcOrd="2" destOrd="0" presId="urn:microsoft.com/office/officeart/2005/8/layout/funnel1"/>
    <dgm:cxn modelId="{B76B9FA0-D79D-4591-AF23-160C7581FAE3}" type="presParOf" srcId="{15791F53-10F5-4437-83EE-C1FA89DD3884}" destId="{DCD6C7D4-159B-48D8-9194-5D620B95FD24}" srcOrd="3" destOrd="0" presId="urn:microsoft.com/office/officeart/2005/8/layout/funnel1"/>
    <dgm:cxn modelId="{7D0209D5-09FC-468F-9422-1D113E1F6365}" type="presParOf" srcId="{15791F53-10F5-4437-83EE-C1FA89DD3884}" destId="{4AF67807-C413-41C9-ADA7-17132DF789C5}" srcOrd="4" destOrd="0" presId="urn:microsoft.com/office/officeart/2005/8/layout/funnel1"/>
    <dgm:cxn modelId="{179BEC13-B275-4207-A7FF-A9571555B315}" type="presParOf" srcId="{15791F53-10F5-4437-83EE-C1FA89DD3884}" destId="{FF034C56-6F33-46B7-9C91-21AC55BFFBD2}" srcOrd="5" destOrd="0" presId="urn:microsoft.com/office/officeart/2005/8/layout/funnel1"/>
    <dgm:cxn modelId="{EE72E93E-312E-4C69-9F4B-A46AE367185C}" type="presParOf" srcId="{15791F53-10F5-4437-83EE-C1FA89DD3884}" destId="{9F14A4EF-0F03-44C4-A098-A2308ABBB53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3AE18F-E726-4D7C-95E3-69341EFA2FA9}" type="doc">
      <dgm:prSet loTypeId="urn:microsoft.com/office/officeart/2005/8/layout/StepDownProcess" loCatId="process" qsTypeId="urn:microsoft.com/office/officeart/2005/8/quickstyle/simple3" qsCatId="simple" csTypeId="urn:microsoft.com/office/officeart/2005/8/colors/accent1_2" csCatId="accent1" phldr="1"/>
      <dgm:spPr/>
      <dgm:t>
        <a:bodyPr/>
        <a:lstStyle/>
        <a:p>
          <a:endParaRPr lang="es-MX"/>
        </a:p>
      </dgm:t>
    </dgm:pt>
    <dgm:pt modelId="{9C090B8D-AB3D-4E57-BD94-D647650ACB71}">
      <dgm:prSet phldrT="[Texto]"/>
      <dgm:spPr/>
      <dgm:t>
        <a:bodyPr/>
        <a:lstStyle/>
        <a:p>
          <a:r>
            <a:rPr lang="es-MX" dirty="0" smtClean="0">
              <a:solidFill>
                <a:schemeClr val="tx2">
                  <a:lumMod val="75000"/>
                </a:schemeClr>
              </a:solidFill>
              <a:latin typeface="Corbel" panose="020B0503020204020204" pitchFamily="34" charset="0"/>
            </a:rPr>
            <a:t>Diagnósticos Participativos y Programas de Trabajo Comunitario</a:t>
          </a:r>
          <a:endParaRPr lang="es-MX" dirty="0">
            <a:solidFill>
              <a:schemeClr val="tx2">
                <a:lumMod val="75000"/>
              </a:schemeClr>
            </a:solidFill>
            <a:latin typeface="Corbel" panose="020B0503020204020204" pitchFamily="34" charset="0"/>
          </a:endParaRPr>
        </a:p>
      </dgm:t>
    </dgm:pt>
    <dgm:pt modelId="{5C1605A1-D222-4F4D-B382-C3C64613233F}" type="parTrans" cxnId="{180CD57D-EA0B-4A8D-A54C-92020BB4410D}">
      <dgm:prSet/>
      <dgm:spPr/>
      <dgm:t>
        <a:bodyPr/>
        <a:lstStyle/>
        <a:p>
          <a:endParaRPr lang="es-MX"/>
        </a:p>
      </dgm:t>
    </dgm:pt>
    <dgm:pt modelId="{DF9E4AED-7171-4D39-B870-3E23BDFB95CE}" type="sibTrans" cxnId="{180CD57D-EA0B-4A8D-A54C-92020BB4410D}">
      <dgm:prSet/>
      <dgm:spPr/>
      <dgm:t>
        <a:bodyPr/>
        <a:lstStyle/>
        <a:p>
          <a:endParaRPr lang="es-MX"/>
        </a:p>
      </dgm:t>
    </dgm:pt>
    <dgm:pt modelId="{40D267C1-D73B-4D84-BE85-63D6AB386210}">
      <dgm:prSet phldrT="[Texto]"/>
      <dgm:spPr/>
      <dgm:t>
        <a:bodyPr/>
        <a:lstStyle/>
        <a:p>
          <a:r>
            <a:rPr lang="es-MX" dirty="0" smtClean="0">
              <a:solidFill>
                <a:schemeClr val="tx2">
                  <a:lumMod val="75000"/>
                </a:schemeClr>
              </a:solidFill>
              <a:latin typeface="Corbel" panose="020B0503020204020204" pitchFamily="34" charset="0"/>
            </a:rPr>
            <a:t>Temas de Capacitación con Ramo 12</a:t>
          </a:r>
          <a:endParaRPr lang="es-MX" dirty="0">
            <a:solidFill>
              <a:schemeClr val="tx2">
                <a:lumMod val="75000"/>
              </a:schemeClr>
            </a:solidFill>
            <a:latin typeface="Corbel" panose="020B0503020204020204" pitchFamily="34" charset="0"/>
          </a:endParaRPr>
        </a:p>
      </dgm:t>
    </dgm:pt>
    <dgm:pt modelId="{536F78E8-C5BD-404F-B3D1-63F3C8299818}" type="parTrans" cxnId="{DB48836C-8B6F-4543-8B31-FD63BF5F3DCE}">
      <dgm:prSet/>
      <dgm:spPr/>
      <dgm:t>
        <a:bodyPr/>
        <a:lstStyle/>
        <a:p>
          <a:endParaRPr lang="es-MX"/>
        </a:p>
      </dgm:t>
    </dgm:pt>
    <dgm:pt modelId="{1F0C7919-26F3-403B-9117-6DBBF383B14D}" type="sibTrans" cxnId="{DB48836C-8B6F-4543-8B31-FD63BF5F3DCE}">
      <dgm:prSet/>
      <dgm:spPr/>
      <dgm:t>
        <a:bodyPr/>
        <a:lstStyle/>
        <a:p>
          <a:endParaRPr lang="es-MX"/>
        </a:p>
      </dgm:t>
    </dgm:pt>
    <dgm:pt modelId="{89D47BC5-D45A-4E28-942E-9239E4956389}">
      <dgm:prSet phldrT="[Texto]"/>
      <dgm:spPr/>
      <dgm:t>
        <a:bodyPr/>
        <a:lstStyle/>
        <a:p>
          <a:r>
            <a:rPr lang="es-MX" dirty="0" smtClean="0">
              <a:solidFill>
                <a:schemeClr val="tx2">
                  <a:lumMod val="75000"/>
                </a:schemeClr>
              </a:solidFill>
              <a:latin typeface="Corbel" panose="020B0503020204020204" pitchFamily="34" charset="0"/>
            </a:rPr>
            <a:t>Tipo de Proyectos Comunitarios</a:t>
          </a:r>
          <a:endParaRPr lang="es-MX" dirty="0">
            <a:solidFill>
              <a:schemeClr val="tx2">
                <a:lumMod val="75000"/>
              </a:schemeClr>
            </a:solidFill>
            <a:latin typeface="Corbel" panose="020B0503020204020204" pitchFamily="34" charset="0"/>
          </a:endParaRPr>
        </a:p>
      </dgm:t>
    </dgm:pt>
    <dgm:pt modelId="{F6E34F9B-B661-4ED7-B069-D9F8CE29B95D}" type="parTrans" cxnId="{461F8C28-14B7-49D1-877A-BB753695ADBB}">
      <dgm:prSet/>
      <dgm:spPr/>
      <dgm:t>
        <a:bodyPr/>
        <a:lstStyle/>
        <a:p>
          <a:endParaRPr lang="es-MX"/>
        </a:p>
      </dgm:t>
    </dgm:pt>
    <dgm:pt modelId="{4583B066-8A65-4F05-ACD8-24BA255B39E8}" type="sibTrans" cxnId="{461F8C28-14B7-49D1-877A-BB753695ADBB}">
      <dgm:prSet/>
      <dgm:spPr/>
      <dgm:t>
        <a:bodyPr/>
        <a:lstStyle/>
        <a:p>
          <a:endParaRPr lang="es-MX"/>
        </a:p>
      </dgm:t>
    </dgm:pt>
    <dgm:pt modelId="{D0D63F91-D8C5-4192-9CDD-37267620A313}" type="pres">
      <dgm:prSet presAssocID="{B43AE18F-E726-4D7C-95E3-69341EFA2FA9}" presName="rootnode" presStyleCnt="0">
        <dgm:presLayoutVars>
          <dgm:chMax/>
          <dgm:chPref/>
          <dgm:dir/>
          <dgm:animLvl val="lvl"/>
        </dgm:presLayoutVars>
      </dgm:prSet>
      <dgm:spPr/>
      <dgm:t>
        <a:bodyPr/>
        <a:lstStyle/>
        <a:p>
          <a:endParaRPr lang="es-MX"/>
        </a:p>
      </dgm:t>
    </dgm:pt>
    <dgm:pt modelId="{5648AE23-0D12-45AE-BA67-0D54BB772F71}" type="pres">
      <dgm:prSet presAssocID="{9C090B8D-AB3D-4E57-BD94-D647650ACB71}" presName="composite" presStyleCnt="0"/>
      <dgm:spPr/>
    </dgm:pt>
    <dgm:pt modelId="{E6C7DA9C-3E5A-497B-A0AC-18BFA12B9088}" type="pres">
      <dgm:prSet presAssocID="{9C090B8D-AB3D-4E57-BD94-D647650ACB71}" presName="bentUpArrow1" presStyleLbl="alignImgPlace1" presStyleIdx="0" presStyleCnt="2"/>
      <dgm:spPr/>
    </dgm:pt>
    <dgm:pt modelId="{991FC3E9-B3B3-4A64-9AD8-348FD842F2CA}" type="pres">
      <dgm:prSet presAssocID="{9C090B8D-AB3D-4E57-BD94-D647650ACB71}" presName="ParentText" presStyleLbl="node1" presStyleIdx="0" presStyleCnt="3" custScaleX="210645" custLinFactNeighborY="5759">
        <dgm:presLayoutVars>
          <dgm:chMax val="1"/>
          <dgm:chPref val="1"/>
          <dgm:bulletEnabled val="1"/>
        </dgm:presLayoutVars>
      </dgm:prSet>
      <dgm:spPr/>
      <dgm:t>
        <a:bodyPr/>
        <a:lstStyle/>
        <a:p>
          <a:endParaRPr lang="es-MX"/>
        </a:p>
      </dgm:t>
    </dgm:pt>
    <dgm:pt modelId="{B083F701-82CF-4652-9E35-90E165F833F9}" type="pres">
      <dgm:prSet presAssocID="{9C090B8D-AB3D-4E57-BD94-D647650ACB71}" presName="ChildText" presStyleLbl="revTx" presStyleIdx="0" presStyleCnt="2">
        <dgm:presLayoutVars>
          <dgm:chMax val="0"/>
          <dgm:chPref val="0"/>
          <dgm:bulletEnabled val="1"/>
        </dgm:presLayoutVars>
      </dgm:prSet>
      <dgm:spPr/>
      <dgm:t>
        <a:bodyPr/>
        <a:lstStyle/>
        <a:p>
          <a:endParaRPr lang="es-MX"/>
        </a:p>
      </dgm:t>
    </dgm:pt>
    <dgm:pt modelId="{1266BE89-8391-420B-A9AC-5B75AC6D43B2}" type="pres">
      <dgm:prSet presAssocID="{DF9E4AED-7171-4D39-B870-3E23BDFB95CE}" presName="sibTrans" presStyleCnt="0"/>
      <dgm:spPr/>
    </dgm:pt>
    <dgm:pt modelId="{97EDA658-93A7-4038-88EA-FB7CB8E76B36}" type="pres">
      <dgm:prSet presAssocID="{40D267C1-D73B-4D84-BE85-63D6AB386210}" presName="composite" presStyleCnt="0"/>
      <dgm:spPr/>
    </dgm:pt>
    <dgm:pt modelId="{BEA43B59-B3C8-4C79-8C4E-04569A7358E8}" type="pres">
      <dgm:prSet presAssocID="{40D267C1-D73B-4D84-BE85-63D6AB386210}" presName="bentUpArrow1" presStyleLbl="alignImgPlace1" presStyleIdx="1" presStyleCnt="2"/>
      <dgm:spPr/>
    </dgm:pt>
    <dgm:pt modelId="{179679A4-18F9-40A3-B419-9B0720424D51}" type="pres">
      <dgm:prSet presAssocID="{40D267C1-D73B-4D84-BE85-63D6AB386210}" presName="ParentText" presStyleLbl="node1" presStyleIdx="1" presStyleCnt="3" custScaleX="159061" custLinFactNeighborY="5759">
        <dgm:presLayoutVars>
          <dgm:chMax val="1"/>
          <dgm:chPref val="1"/>
          <dgm:bulletEnabled val="1"/>
        </dgm:presLayoutVars>
      </dgm:prSet>
      <dgm:spPr/>
      <dgm:t>
        <a:bodyPr/>
        <a:lstStyle/>
        <a:p>
          <a:endParaRPr lang="es-MX"/>
        </a:p>
      </dgm:t>
    </dgm:pt>
    <dgm:pt modelId="{E8810597-3C9F-40AD-B285-D4C95CD44044}" type="pres">
      <dgm:prSet presAssocID="{40D267C1-D73B-4D84-BE85-63D6AB386210}" presName="ChildText" presStyleLbl="revTx" presStyleIdx="1" presStyleCnt="2">
        <dgm:presLayoutVars>
          <dgm:chMax val="0"/>
          <dgm:chPref val="0"/>
          <dgm:bulletEnabled val="1"/>
        </dgm:presLayoutVars>
      </dgm:prSet>
      <dgm:spPr/>
      <dgm:t>
        <a:bodyPr/>
        <a:lstStyle/>
        <a:p>
          <a:endParaRPr lang="es-MX"/>
        </a:p>
      </dgm:t>
    </dgm:pt>
    <dgm:pt modelId="{13A64974-CFC6-42BD-81D4-037568D7EE75}" type="pres">
      <dgm:prSet presAssocID="{1F0C7919-26F3-403B-9117-6DBBF383B14D}" presName="sibTrans" presStyleCnt="0"/>
      <dgm:spPr/>
    </dgm:pt>
    <dgm:pt modelId="{46F33B4E-A8B0-40D0-B780-179DF486C1F0}" type="pres">
      <dgm:prSet presAssocID="{89D47BC5-D45A-4E28-942E-9239E4956389}" presName="composite" presStyleCnt="0"/>
      <dgm:spPr/>
    </dgm:pt>
    <dgm:pt modelId="{98B6341A-3596-4AD3-8271-FBD0512F2A15}" type="pres">
      <dgm:prSet presAssocID="{89D47BC5-D45A-4E28-942E-9239E4956389}" presName="ParentText" presStyleLbl="node1" presStyleIdx="2" presStyleCnt="3" custScaleX="159061" custLinFactNeighborY="5759">
        <dgm:presLayoutVars>
          <dgm:chMax val="1"/>
          <dgm:chPref val="1"/>
          <dgm:bulletEnabled val="1"/>
        </dgm:presLayoutVars>
      </dgm:prSet>
      <dgm:spPr/>
      <dgm:t>
        <a:bodyPr/>
        <a:lstStyle/>
        <a:p>
          <a:endParaRPr lang="es-MX"/>
        </a:p>
      </dgm:t>
    </dgm:pt>
  </dgm:ptLst>
  <dgm:cxnLst>
    <dgm:cxn modelId="{CF64BEB2-5F47-44E8-8721-07C7253C0089}" type="presOf" srcId="{B43AE18F-E726-4D7C-95E3-69341EFA2FA9}" destId="{D0D63F91-D8C5-4192-9CDD-37267620A313}" srcOrd="0" destOrd="0" presId="urn:microsoft.com/office/officeart/2005/8/layout/StepDownProcess"/>
    <dgm:cxn modelId="{461F8C28-14B7-49D1-877A-BB753695ADBB}" srcId="{B43AE18F-E726-4D7C-95E3-69341EFA2FA9}" destId="{89D47BC5-D45A-4E28-942E-9239E4956389}" srcOrd="2" destOrd="0" parTransId="{F6E34F9B-B661-4ED7-B069-D9F8CE29B95D}" sibTransId="{4583B066-8A65-4F05-ACD8-24BA255B39E8}"/>
    <dgm:cxn modelId="{DB48836C-8B6F-4543-8B31-FD63BF5F3DCE}" srcId="{B43AE18F-E726-4D7C-95E3-69341EFA2FA9}" destId="{40D267C1-D73B-4D84-BE85-63D6AB386210}" srcOrd="1" destOrd="0" parTransId="{536F78E8-C5BD-404F-B3D1-63F3C8299818}" sibTransId="{1F0C7919-26F3-403B-9117-6DBBF383B14D}"/>
    <dgm:cxn modelId="{668A154B-9AB9-4F40-8570-726306F01A42}" type="presOf" srcId="{9C090B8D-AB3D-4E57-BD94-D647650ACB71}" destId="{991FC3E9-B3B3-4A64-9AD8-348FD842F2CA}" srcOrd="0" destOrd="0" presId="urn:microsoft.com/office/officeart/2005/8/layout/StepDownProcess"/>
    <dgm:cxn modelId="{180CD57D-EA0B-4A8D-A54C-92020BB4410D}" srcId="{B43AE18F-E726-4D7C-95E3-69341EFA2FA9}" destId="{9C090B8D-AB3D-4E57-BD94-D647650ACB71}" srcOrd="0" destOrd="0" parTransId="{5C1605A1-D222-4F4D-B382-C3C64613233F}" sibTransId="{DF9E4AED-7171-4D39-B870-3E23BDFB95CE}"/>
    <dgm:cxn modelId="{644A3983-76AA-4F58-A92A-4EB6B610EEF2}" type="presOf" srcId="{89D47BC5-D45A-4E28-942E-9239E4956389}" destId="{98B6341A-3596-4AD3-8271-FBD0512F2A15}" srcOrd="0" destOrd="0" presId="urn:microsoft.com/office/officeart/2005/8/layout/StepDownProcess"/>
    <dgm:cxn modelId="{F6DB4AF2-3CCD-4771-A769-C79BA06F0B74}" type="presOf" srcId="{40D267C1-D73B-4D84-BE85-63D6AB386210}" destId="{179679A4-18F9-40A3-B419-9B0720424D51}" srcOrd="0" destOrd="0" presId="urn:microsoft.com/office/officeart/2005/8/layout/StepDownProcess"/>
    <dgm:cxn modelId="{FAC9940A-0DAF-42F8-A84D-D5F978F9FE16}" type="presParOf" srcId="{D0D63F91-D8C5-4192-9CDD-37267620A313}" destId="{5648AE23-0D12-45AE-BA67-0D54BB772F71}" srcOrd="0" destOrd="0" presId="urn:microsoft.com/office/officeart/2005/8/layout/StepDownProcess"/>
    <dgm:cxn modelId="{0B59F5E3-EE51-4112-BBF0-72B53EF6F83F}" type="presParOf" srcId="{5648AE23-0D12-45AE-BA67-0D54BB772F71}" destId="{E6C7DA9C-3E5A-497B-A0AC-18BFA12B9088}" srcOrd="0" destOrd="0" presId="urn:microsoft.com/office/officeart/2005/8/layout/StepDownProcess"/>
    <dgm:cxn modelId="{322510E9-1548-4D9D-A87E-ADE0149BED4D}" type="presParOf" srcId="{5648AE23-0D12-45AE-BA67-0D54BB772F71}" destId="{991FC3E9-B3B3-4A64-9AD8-348FD842F2CA}" srcOrd="1" destOrd="0" presId="urn:microsoft.com/office/officeart/2005/8/layout/StepDownProcess"/>
    <dgm:cxn modelId="{46A32517-8795-4F6B-A52E-5692490E2AFC}" type="presParOf" srcId="{5648AE23-0D12-45AE-BA67-0D54BB772F71}" destId="{B083F701-82CF-4652-9E35-90E165F833F9}" srcOrd="2" destOrd="0" presId="urn:microsoft.com/office/officeart/2005/8/layout/StepDownProcess"/>
    <dgm:cxn modelId="{0C25E311-A77A-4B55-839F-1ACA6F607FB9}" type="presParOf" srcId="{D0D63F91-D8C5-4192-9CDD-37267620A313}" destId="{1266BE89-8391-420B-A9AC-5B75AC6D43B2}" srcOrd="1" destOrd="0" presId="urn:microsoft.com/office/officeart/2005/8/layout/StepDownProcess"/>
    <dgm:cxn modelId="{C5CDD81C-292F-4ED7-AF23-9418A9D2BDBD}" type="presParOf" srcId="{D0D63F91-D8C5-4192-9CDD-37267620A313}" destId="{97EDA658-93A7-4038-88EA-FB7CB8E76B36}" srcOrd="2" destOrd="0" presId="urn:microsoft.com/office/officeart/2005/8/layout/StepDownProcess"/>
    <dgm:cxn modelId="{9CFEDDE7-07E5-4E16-B916-D14A07AAE56C}" type="presParOf" srcId="{97EDA658-93A7-4038-88EA-FB7CB8E76B36}" destId="{BEA43B59-B3C8-4C79-8C4E-04569A7358E8}" srcOrd="0" destOrd="0" presId="urn:microsoft.com/office/officeart/2005/8/layout/StepDownProcess"/>
    <dgm:cxn modelId="{9C88ADEF-7623-44FC-B591-2CA0E5DB279E}" type="presParOf" srcId="{97EDA658-93A7-4038-88EA-FB7CB8E76B36}" destId="{179679A4-18F9-40A3-B419-9B0720424D51}" srcOrd="1" destOrd="0" presId="urn:microsoft.com/office/officeart/2005/8/layout/StepDownProcess"/>
    <dgm:cxn modelId="{8CCDDEAD-8FA8-4850-87E1-046BB563585C}" type="presParOf" srcId="{97EDA658-93A7-4038-88EA-FB7CB8E76B36}" destId="{E8810597-3C9F-40AD-B285-D4C95CD44044}" srcOrd="2" destOrd="0" presId="urn:microsoft.com/office/officeart/2005/8/layout/StepDownProcess"/>
    <dgm:cxn modelId="{F2F80F1B-BD73-478D-9671-FD7BFCBB851B}" type="presParOf" srcId="{D0D63F91-D8C5-4192-9CDD-37267620A313}" destId="{13A64974-CFC6-42BD-81D4-037568D7EE75}" srcOrd="3" destOrd="0" presId="urn:microsoft.com/office/officeart/2005/8/layout/StepDownProcess"/>
    <dgm:cxn modelId="{1AF2470B-3D44-4DDC-BA4C-99450F4857CB}" type="presParOf" srcId="{D0D63F91-D8C5-4192-9CDD-37267620A313}" destId="{46F33B4E-A8B0-40D0-B780-179DF486C1F0}" srcOrd="4" destOrd="0" presId="urn:microsoft.com/office/officeart/2005/8/layout/StepDownProcess"/>
    <dgm:cxn modelId="{74332796-C93A-48DE-85E3-8DED50BF16B2}" type="presParOf" srcId="{46F33B4E-A8B0-40D0-B780-179DF486C1F0}" destId="{98B6341A-3596-4AD3-8271-FBD0512F2A1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EFD76-49D5-4E11-8C66-11CEF23A8E0B}">
      <dsp:nvSpPr>
        <dsp:cNvPr id="0" name=""/>
        <dsp:cNvSpPr/>
      </dsp:nvSpPr>
      <dsp:spPr>
        <a:xfrm>
          <a:off x="885418" y="250944"/>
          <a:ext cx="3242970" cy="324297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bg1"/>
              </a:solidFill>
              <a:latin typeface="Corbel" panose="020B0503020204020204" pitchFamily="34" charset="0"/>
            </a:rPr>
            <a:t>II. De salud pública</a:t>
          </a:r>
          <a:endParaRPr lang="es-MX" sz="2000" kern="1200" dirty="0">
            <a:solidFill>
              <a:schemeClr val="bg1"/>
            </a:solidFill>
            <a:latin typeface="Corbel" panose="020B0503020204020204" pitchFamily="34" charset="0"/>
          </a:endParaRPr>
        </a:p>
      </dsp:txBody>
      <dsp:txXfrm>
        <a:off x="2594540" y="938144"/>
        <a:ext cx="1158203" cy="965169"/>
      </dsp:txXfrm>
    </dsp:sp>
    <dsp:sp modelId="{D7B87A12-842E-4C74-9C70-0FECAD43A949}">
      <dsp:nvSpPr>
        <dsp:cNvPr id="0" name=""/>
        <dsp:cNvSpPr/>
      </dsp:nvSpPr>
      <dsp:spPr>
        <a:xfrm>
          <a:off x="818628" y="366764"/>
          <a:ext cx="3242970" cy="324297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bg1"/>
              </a:solidFill>
              <a:latin typeface="Corbel" panose="020B0503020204020204" pitchFamily="34" charset="0"/>
            </a:rPr>
            <a:t>III. </a:t>
          </a:r>
          <a:r>
            <a:rPr lang="es-MX" sz="2000" b="1" kern="1200" dirty="0" smtClean="0">
              <a:solidFill>
                <a:schemeClr val="bg1"/>
              </a:solidFill>
              <a:latin typeface="Corbel" panose="020B0503020204020204" pitchFamily="34" charset="0"/>
            </a:rPr>
            <a:t>De asistencia social</a:t>
          </a:r>
          <a:endParaRPr lang="es-MX" sz="2000" kern="1200" dirty="0">
            <a:solidFill>
              <a:schemeClr val="bg1"/>
            </a:solidFill>
            <a:latin typeface="Corbel" panose="020B0503020204020204" pitchFamily="34" charset="0"/>
          </a:endParaRPr>
        </a:p>
      </dsp:txBody>
      <dsp:txXfrm>
        <a:off x="1590764" y="2470834"/>
        <a:ext cx="1737305" cy="849349"/>
      </dsp:txXfrm>
    </dsp:sp>
    <dsp:sp modelId="{8AAF5B6A-2FDF-4D0E-92A0-01DB86880B84}">
      <dsp:nvSpPr>
        <dsp:cNvPr id="0" name=""/>
        <dsp:cNvSpPr/>
      </dsp:nvSpPr>
      <dsp:spPr>
        <a:xfrm>
          <a:off x="803369" y="263818"/>
          <a:ext cx="3242970" cy="324297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MX" sz="2000" kern="1200" dirty="0" smtClean="0">
              <a:solidFill>
                <a:schemeClr val="bg1"/>
              </a:solidFill>
              <a:latin typeface="Corbel" panose="020B0503020204020204" pitchFamily="34" charset="0"/>
            </a:rPr>
            <a:t>I. De atención médica</a:t>
          </a:r>
          <a:endParaRPr lang="es-MX" sz="2000" kern="1200" dirty="0">
            <a:solidFill>
              <a:schemeClr val="bg1"/>
            </a:solidFill>
            <a:latin typeface="Corbel" panose="020B0503020204020204" pitchFamily="34" charset="0"/>
          </a:endParaRPr>
        </a:p>
      </dsp:txBody>
      <dsp:txXfrm>
        <a:off x="1179013" y="951019"/>
        <a:ext cx="1158203" cy="965169"/>
      </dsp:txXfrm>
    </dsp:sp>
    <dsp:sp modelId="{E7ABCD34-4CAB-4B79-9EF2-E7EBAEE6AF10}">
      <dsp:nvSpPr>
        <dsp:cNvPr id="0" name=""/>
        <dsp:cNvSpPr/>
      </dsp:nvSpPr>
      <dsp:spPr>
        <a:xfrm>
          <a:off x="684930" y="50188"/>
          <a:ext cx="3644480" cy="364448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B79640-4FB1-4F61-B24D-7304FB473131}">
      <dsp:nvSpPr>
        <dsp:cNvPr id="0" name=""/>
        <dsp:cNvSpPr/>
      </dsp:nvSpPr>
      <dsp:spPr>
        <a:xfrm>
          <a:off x="617873" y="165804"/>
          <a:ext cx="3644480" cy="364448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96A9D3-6AF2-473D-A216-3FAE7AAAD9B7}">
      <dsp:nvSpPr>
        <dsp:cNvPr id="0" name=""/>
        <dsp:cNvSpPr/>
      </dsp:nvSpPr>
      <dsp:spPr>
        <a:xfrm>
          <a:off x="602346" y="63063"/>
          <a:ext cx="3644480" cy="364448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4E489-A8EA-4A25-8984-DF7047EB85C4}">
      <dsp:nvSpPr>
        <dsp:cNvPr id="0" name=""/>
        <dsp:cNvSpPr/>
      </dsp:nvSpPr>
      <dsp:spPr>
        <a:xfrm>
          <a:off x="1313337" y="215801"/>
          <a:ext cx="2530216" cy="87871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B7101-00EA-4F1C-B9CE-60688E77FC9D}">
      <dsp:nvSpPr>
        <dsp:cNvPr id="0" name=""/>
        <dsp:cNvSpPr/>
      </dsp:nvSpPr>
      <dsp:spPr>
        <a:xfrm>
          <a:off x="2306778" y="2237414"/>
          <a:ext cx="490352" cy="313825"/>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E115FE-20E1-4F58-B14E-27CEFB3ED34B}">
      <dsp:nvSpPr>
        <dsp:cNvPr id="0" name=""/>
        <dsp:cNvSpPr/>
      </dsp:nvSpPr>
      <dsp:spPr>
        <a:xfrm>
          <a:off x="1456771" y="2549830"/>
          <a:ext cx="2353689" cy="588422"/>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s-MX" sz="1800" b="1" kern="1200" dirty="0" smtClean="0"/>
            <a:t>Promoción de la Salud</a:t>
          </a:r>
          <a:endParaRPr lang="es-MX" sz="1800" b="1" kern="1200" dirty="0"/>
        </a:p>
      </dsp:txBody>
      <dsp:txXfrm>
        <a:off x="1456771" y="2549830"/>
        <a:ext cx="2353689" cy="588422"/>
      </dsp:txXfrm>
    </dsp:sp>
    <dsp:sp modelId="{DCD6C7D4-159B-48D8-9194-5D620B95FD24}">
      <dsp:nvSpPr>
        <dsp:cNvPr id="0" name=""/>
        <dsp:cNvSpPr/>
      </dsp:nvSpPr>
      <dsp:spPr>
        <a:xfrm>
          <a:off x="2131472" y="1074067"/>
          <a:ext cx="882633" cy="8826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kern="1200" dirty="0" smtClean="0"/>
            <a:t>De Asistencia Social</a:t>
          </a:r>
          <a:endParaRPr lang="es-MX" sz="1100" kern="1200" dirty="0"/>
        </a:p>
      </dsp:txBody>
      <dsp:txXfrm>
        <a:off x="2260731" y="1203326"/>
        <a:ext cx="624115" cy="624115"/>
      </dsp:txXfrm>
    </dsp:sp>
    <dsp:sp modelId="{4AF67807-C413-41C9-ADA7-17132DF789C5}">
      <dsp:nvSpPr>
        <dsp:cNvPr id="0" name=""/>
        <dsp:cNvSpPr/>
      </dsp:nvSpPr>
      <dsp:spPr>
        <a:xfrm>
          <a:off x="1499898" y="411895"/>
          <a:ext cx="882633" cy="8826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De atención Médica</a:t>
          </a:r>
          <a:endParaRPr lang="es-MX" sz="1100" b="1" kern="1200" dirty="0"/>
        </a:p>
      </dsp:txBody>
      <dsp:txXfrm>
        <a:off x="1629157" y="541154"/>
        <a:ext cx="624115" cy="624115"/>
      </dsp:txXfrm>
    </dsp:sp>
    <dsp:sp modelId="{FF034C56-6F33-46B7-9C91-21AC55BFFBD2}">
      <dsp:nvSpPr>
        <dsp:cNvPr id="0" name=""/>
        <dsp:cNvSpPr/>
      </dsp:nvSpPr>
      <dsp:spPr>
        <a:xfrm>
          <a:off x="2402146" y="198494"/>
          <a:ext cx="882633" cy="8826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MX" sz="1100" b="1" kern="1200" dirty="0" smtClean="0"/>
            <a:t>De Salud publica</a:t>
          </a:r>
          <a:endParaRPr lang="es-MX" sz="1100" b="1" kern="1200" dirty="0"/>
        </a:p>
      </dsp:txBody>
      <dsp:txXfrm>
        <a:off x="2531405" y="327753"/>
        <a:ext cx="624115" cy="624115"/>
      </dsp:txXfrm>
    </dsp:sp>
    <dsp:sp modelId="{9F14A4EF-0F03-44C4-A098-A2308ABBB53F}">
      <dsp:nvSpPr>
        <dsp:cNvPr id="0" name=""/>
        <dsp:cNvSpPr/>
      </dsp:nvSpPr>
      <dsp:spPr>
        <a:xfrm>
          <a:off x="1294453" y="26468"/>
          <a:ext cx="2745971" cy="2196777"/>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7DA9C-3E5A-497B-A0AC-18BFA12B9088}">
      <dsp:nvSpPr>
        <dsp:cNvPr id="0" name=""/>
        <dsp:cNvSpPr/>
      </dsp:nvSpPr>
      <dsp:spPr>
        <a:xfrm rot="5400000">
          <a:off x="1194415" y="1339361"/>
          <a:ext cx="998102" cy="1136304"/>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991FC3E9-B3B3-4A64-9AD8-348FD842F2CA}">
      <dsp:nvSpPr>
        <dsp:cNvPr id="0" name=""/>
        <dsp:cNvSpPr/>
      </dsp:nvSpPr>
      <dsp:spPr>
        <a:xfrm>
          <a:off x="439" y="300675"/>
          <a:ext cx="3539294" cy="1176097"/>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solidFill>
                <a:schemeClr val="tx2">
                  <a:lumMod val="75000"/>
                </a:schemeClr>
              </a:solidFill>
              <a:latin typeface="Corbel" panose="020B0503020204020204" pitchFamily="34" charset="0"/>
            </a:rPr>
            <a:t>Diagnósticos Participativos y Programas de Trabajo Comunitario</a:t>
          </a:r>
          <a:endParaRPr lang="es-MX" sz="2100" kern="1200" dirty="0">
            <a:solidFill>
              <a:schemeClr val="tx2">
                <a:lumMod val="75000"/>
              </a:schemeClr>
            </a:solidFill>
            <a:latin typeface="Corbel" panose="020B0503020204020204" pitchFamily="34" charset="0"/>
          </a:endParaRPr>
        </a:p>
      </dsp:txBody>
      <dsp:txXfrm>
        <a:off x="57862" y="358098"/>
        <a:ext cx="3424448" cy="1061251"/>
      </dsp:txXfrm>
    </dsp:sp>
    <dsp:sp modelId="{B083F701-82CF-4652-9E35-90E165F833F9}">
      <dsp:nvSpPr>
        <dsp:cNvPr id="0" name=""/>
        <dsp:cNvSpPr/>
      </dsp:nvSpPr>
      <dsp:spPr>
        <a:xfrm>
          <a:off x="2610196" y="345111"/>
          <a:ext cx="1222030" cy="950574"/>
        </a:xfrm>
        <a:prstGeom prst="rect">
          <a:avLst/>
        </a:prstGeom>
        <a:noFill/>
        <a:ln>
          <a:noFill/>
        </a:ln>
        <a:effectLst/>
      </dsp:spPr>
      <dsp:style>
        <a:lnRef idx="0">
          <a:scrgbClr r="0" g="0" b="0"/>
        </a:lnRef>
        <a:fillRef idx="0">
          <a:scrgbClr r="0" g="0" b="0"/>
        </a:fillRef>
        <a:effectRef idx="0">
          <a:scrgbClr r="0" g="0" b="0"/>
        </a:effectRef>
        <a:fontRef idx="minor"/>
      </dsp:style>
    </dsp:sp>
    <dsp:sp modelId="{BEA43B59-B3C8-4C79-8C4E-04569A7358E8}">
      <dsp:nvSpPr>
        <dsp:cNvPr id="0" name=""/>
        <dsp:cNvSpPr/>
      </dsp:nvSpPr>
      <dsp:spPr>
        <a:xfrm rot="5400000">
          <a:off x="2600310" y="2660507"/>
          <a:ext cx="998102" cy="1136304"/>
        </a:xfrm>
        <a:prstGeom prst="bentUpArrow">
          <a:avLst>
            <a:gd name="adj1" fmla="val 32840"/>
            <a:gd name="adj2" fmla="val 25000"/>
            <a:gd name="adj3" fmla="val 35780"/>
          </a:avLst>
        </a:prstGeom>
        <a:solidFill>
          <a:schemeClr val="accent1">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179679A4-18F9-40A3-B419-9B0720424D51}">
      <dsp:nvSpPr>
        <dsp:cNvPr id="0" name=""/>
        <dsp:cNvSpPr/>
      </dsp:nvSpPr>
      <dsp:spPr>
        <a:xfrm>
          <a:off x="1839697" y="1621821"/>
          <a:ext cx="2672571" cy="1176097"/>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solidFill>
                <a:schemeClr val="tx2">
                  <a:lumMod val="75000"/>
                </a:schemeClr>
              </a:solidFill>
              <a:latin typeface="Corbel" panose="020B0503020204020204" pitchFamily="34" charset="0"/>
            </a:rPr>
            <a:t>Temas de Capacitación con Ramo 12</a:t>
          </a:r>
          <a:endParaRPr lang="es-MX" sz="2100" kern="1200" dirty="0">
            <a:solidFill>
              <a:schemeClr val="tx2">
                <a:lumMod val="75000"/>
              </a:schemeClr>
            </a:solidFill>
            <a:latin typeface="Corbel" panose="020B0503020204020204" pitchFamily="34" charset="0"/>
          </a:endParaRPr>
        </a:p>
      </dsp:txBody>
      <dsp:txXfrm>
        <a:off x="1897120" y="1679244"/>
        <a:ext cx="2557725" cy="1061251"/>
      </dsp:txXfrm>
    </dsp:sp>
    <dsp:sp modelId="{E8810597-3C9F-40AD-B285-D4C95CD44044}">
      <dsp:nvSpPr>
        <dsp:cNvPr id="0" name=""/>
        <dsp:cNvSpPr/>
      </dsp:nvSpPr>
      <dsp:spPr>
        <a:xfrm>
          <a:off x="4016091" y="1666257"/>
          <a:ext cx="1222030" cy="950574"/>
        </a:xfrm>
        <a:prstGeom prst="rect">
          <a:avLst/>
        </a:prstGeom>
        <a:noFill/>
        <a:ln>
          <a:noFill/>
        </a:ln>
        <a:effectLst/>
      </dsp:spPr>
      <dsp:style>
        <a:lnRef idx="0">
          <a:scrgbClr r="0" g="0" b="0"/>
        </a:lnRef>
        <a:fillRef idx="0">
          <a:scrgbClr r="0" g="0" b="0"/>
        </a:fillRef>
        <a:effectRef idx="0">
          <a:scrgbClr r="0" g="0" b="0"/>
        </a:effectRef>
        <a:fontRef idx="minor"/>
      </dsp:style>
    </dsp:sp>
    <dsp:sp modelId="{98B6341A-3596-4AD3-8271-FBD0512F2A15}">
      <dsp:nvSpPr>
        <dsp:cNvPr id="0" name=""/>
        <dsp:cNvSpPr/>
      </dsp:nvSpPr>
      <dsp:spPr>
        <a:xfrm>
          <a:off x="3678954" y="2942967"/>
          <a:ext cx="2672571" cy="1176097"/>
        </a:xfrm>
        <a:prstGeom prst="roundRect">
          <a:avLst>
            <a:gd name="adj" fmla="val 1667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smtClean="0">
              <a:solidFill>
                <a:schemeClr val="tx2">
                  <a:lumMod val="75000"/>
                </a:schemeClr>
              </a:solidFill>
              <a:latin typeface="Corbel" panose="020B0503020204020204" pitchFamily="34" charset="0"/>
            </a:rPr>
            <a:t>Tipo de Proyectos Comunitarios</a:t>
          </a:r>
          <a:endParaRPr lang="es-MX" sz="2100" kern="1200" dirty="0">
            <a:solidFill>
              <a:schemeClr val="tx2">
                <a:lumMod val="75000"/>
              </a:schemeClr>
            </a:solidFill>
            <a:latin typeface="Corbel" panose="020B0503020204020204" pitchFamily="34" charset="0"/>
          </a:endParaRPr>
        </a:p>
      </dsp:txBody>
      <dsp:txXfrm>
        <a:off x="3736377" y="3000390"/>
        <a:ext cx="2557725" cy="1061251"/>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3FC50-0E1F-4F6E-BE45-C3013BCB9727}" type="datetimeFigureOut">
              <a:rPr lang="es-MX" smtClean="0"/>
              <a:t>30/10/2018</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B81693-7490-42B5-83AE-CEDAD4334EDE}" type="slidenum">
              <a:rPr lang="es-MX" smtClean="0"/>
              <a:t>‹Nº›</a:t>
            </a:fld>
            <a:endParaRPr lang="es-MX"/>
          </a:p>
        </p:txBody>
      </p:sp>
    </p:spTree>
    <p:extLst>
      <p:ext uri="{BB962C8B-B14F-4D97-AF65-F5344CB8AC3E}">
        <p14:creationId xmlns:p14="http://schemas.microsoft.com/office/powerpoint/2010/main" val="1449889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3482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D3C4D2C5-0E14-4CAA-A056-68651DD6553F}" type="slidenum">
              <a:rPr lang="es-MX" altLang="es-MX" smtClean="0">
                <a:latin typeface="Calibri" panose="020F0502020204030204" pitchFamily="34" charset="0"/>
              </a:rPr>
              <a:pPr fontAlgn="base">
                <a:spcBef>
                  <a:spcPct val="0"/>
                </a:spcBef>
                <a:spcAft>
                  <a:spcPct val="0"/>
                </a:spcAft>
              </a:pPr>
              <a:t>5</a:t>
            </a:fld>
            <a:endParaRPr lang="es-MX" altLang="es-MX" smtClean="0">
              <a:latin typeface="Calibri" panose="020F0502020204030204" pitchFamily="34" charset="0"/>
            </a:endParaRPr>
          </a:p>
        </p:txBody>
      </p:sp>
    </p:spTree>
    <p:extLst>
      <p:ext uri="{BB962C8B-B14F-4D97-AF65-F5344CB8AC3E}">
        <p14:creationId xmlns:p14="http://schemas.microsoft.com/office/powerpoint/2010/main" val="283051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smtClean="0"/>
          </a:p>
        </p:txBody>
      </p:sp>
      <p:sp>
        <p:nvSpPr>
          <p:cNvPr id="4" name="Marcador de número de diapositiva 3"/>
          <p:cNvSpPr>
            <a:spLocks noGrp="1"/>
          </p:cNvSpPr>
          <p:nvPr>
            <p:ph type="sldNum" sz="quarter" idx="5"/>
          </p:nvPr>
        </p:nvSpPr>
        <p:spPr/>
        <p:txBody>
          <a:bodyPr/>
          <a:lstStyle/>
          <a:p>
            <a:pPr>
              <a:defRPr/>
            </a:pPr>
            <a:fld id="{750F6FC6-3A4B-4C7B-B0EE-F97669E396B6}" type="slidenum">
              <a:rPr lang="es-MX" smtClean="0"/>
              <a:pPr>
                <a:defRPr/>
              </a:pPr>
              <a:t>10</a:t>
            </a:fld>
            <a:endParaRPr lang="es-MX"/>
          </a:p>
        </p:txBody>
      </p:sp>
    </p:spTree>
    <p:extLst>
      <p:ext uri="{BB962C8B-B14F-4D97-AF65-F5344CB8AC3E}">
        <p14:creationId xmlns:p14="http://schemas.microsoft.com/office/powerpoint/2010/main" val="4050014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2765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eaLnBrk="0" fontAlgn="base" hangingPunct="0">
              <a:spcBef>
                <a:spcPct val="0"/>
              </a:spcBef>
              <a:spcAft>
                <a:spcPct val="0"/>
              </a:spcAft>
              <a:defRPr>
                <a:solidFill>
                  <a:schemeClr val="tx1"/>
                </a:solidFill>
                <a:latin typeface="Trebuchet MS" panose="020B0603020202020204" pitchFamily="34" charset="0"/>
              </a:defRPr>
            </a:lvl6pPr>
            <a:lvl7pPr marL="2971800" indent="-228600" eaLnBrk="0" fontAlgn="base" hangingPunct="0">
              <a:spcBef>
                <a:spcPct val="0"/>
              </a:spcBef>
              <a:spcAft>
                <a:spcPct val="0"/>
              </a:spcAft>
              <a:defRPr>
                <a:solidFill>
                  <a:schemeClr val="tx1"/>
                </a:solidFill>
                <a:latin typeface="Trebuchet MS" panose="020B0603020202020204" pitchFamily="34" charset="0"/>
              </a:defRPr>
            </a:lvl7pPr>
            <a:lvl8pPr marL="3429000" indent="-228600" eaLnBrk="0" fontAlgn="base" hangingPunct="0">
              <a:spcBef>
                <a:spcPct val="0"/>
              </a:spcBef>
              <a:spcAft>
                <a:spcPct val="0"/>
              </a:spcAft>
              <a:defRPr>
                <a:solidFill>
                  <a:schemeClr val="tx1"/>
                </a:solidFill>
                <a:latin typeface="Trebuchet MS" panose="020B0603020202020204" pitchFamily="34" charset="0"/>
              </a:defRPr>
            </a:lvl8pPr>
            <a:lvl9pPr marL="3886200" indent="-228600" eaLnBrk="0" fontAlgn="base" hangingPunct="0">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CE7E8D02-2CBA-46F7-B6DA-3ED585FF0D98}" type="slidenum">
              <a:rPr lang="es-MX" altLang="es-MX" smtClean="0">
                <a:latin typeface="Calibri" panose="020F0502020204030204" pitchFamily="34" charset="0"/>
              </a:rPr>
              <a:pPr fontAlgn="base">
                <a:spcBef>
                  <a:spcPct val="0"/>
                </a:spcBef>
                <a:spcAft>
                  <a:spcPct val="0"/>
                </a:spcAft>
              </a:pPr>
              <a:t>13</a:t>
            </a:fld>
            <a:endParaRPr lang="es-MX" altLang="es-MX" smtClean="0">
              <a:latin typeface="Calibri" panose="020F0502020204030204" pitchFamily="34" charset="0"/>
            </a:endParaRPr>
          </a:p>
        </p:txBody>
      </p:sp>
    </p:spTree>
    <p:extLst>
      <p:ext uri="{BB962C8B-B14F-4D97-AF65-F5344CB8AC3E}">
        <p14:creationId xmlns:p14="http://schemas.microsoft.com/office/powerpoint/2010/main" val="4138311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4" name="Marcador de número de diapositiva 3"/>
          <p:cNvSpPr>
            <a:spLocks noGrp="1"/>
          </p:cNvSpPr>
          <p:nvPr>
            <p:ph type="sldNum" sz="quarter" idx="5"/>
          </p:nvPr>
        </p:nvSpPr>
        <p:spPr/>
        <p:txBody>
          <a:bodyPr/>
          <a:lstStyle/>
          <a:p>
            <a:pPr>
              <a:defRPr/>
            </a:pPr>
            <a:fld id="{C4904FD5-EFDB-4AC0-B989-FC8CB32AF062}" type="slidenum">
              <a:rPr lang="es-MX" smtClean="0"/>
              <a:pPr>
                <a:defRPr/>
              </a:pPr>
              <a:t>15</a:t>
            </a:fld>
            <a:endParaRPr lang="es-MX"/>
          </a:p>
        </p:txBody>
      </p:sp>
    </p:spTree>
    <p:extLst>
      <p:ext uri="{BB962C8B-B14F-4D97-AF65-F5344CB8AC3E}">
        <p14:creationId xmlns:p14="http://schemas.microsoft.com/office/powerpoint/2010/main" val="26982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8B92A32-CDDC-D54E-82CF-37AA592853A3}" type="datetimeFigureOut">
              <a:rPr lang="es-ES" smtClean="0"/>
              <a:t>30/10/2018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2481699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8B92A32-CDDC-D54E-82CF-37AA592853A3}" type="datetimeFigureOut">
              <a:rPr lang="es-ES" smtClean="0"/>
              <a:t>30/10/2018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34897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8B92A32-CDDC-D54E-82CF-37AA592853A3}" type="datetimeFigureOut">
              <a:rPr lang="es-ES" smtClean="0"/>
              <a:t>30/10/2018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424823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C8B92A32-CDDC-D54E-82CF-37AA592853A3}" type="datetimeFigureOut">
              <a:rPr lang="es-ES" smtClean="0"/>
              <a:t>30/10/2018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88913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8B92A32-CDDC-D54E-82CF-37AA592853A3}" type="datetimeFigureOut">
              <a:rPr lang="es-ES" smtClean="0"/>
              <a:t>30/10/2018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178117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C8B92A32-CDDC-D54E-82CF-37AA592853A3}" type="datetimeFigureOut">
              <a:rPr lang="es-ES" smtClean="0"/>
              <a:t>30/10/2018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312425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C8B92A32-CDDC-D54E-82CF-37AA592853A3}" type="datetimeFigureOut">
              <a:rPr lang="es-ES" smtClean="0"/>
              <a:t>30/10/2018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377599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C8B92A32-CDDC-D54E-82CF-37AA592853A3}" type="datetimeFigureOut">
              <a:rPr lang="es-ES" smtClean="0"/>
              <a:t>30/10/2018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197427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B92A32-CDDC-D54E-82CF-37AA592853A3}" type="datetimeFigureOut">
              <a:rPr lang="es-ES" smtClean="0"/>
              <a:t>30/10/2018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365088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8B92A32-CDDC-D54E-82CF-37AA592853A3}" type="datetimeFigureOut">
              <a:rPr lang="es-ES" smtClean="0"/>
              <a:t>30/10/2018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283661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8B92A32-CDDC-D54E-82CF-37AA592853A3}" type="datetimeFigureOut">
              <a:rPr lang="es-ES" smtClean="0"/>
              <a:t>30/10/2018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125CBF3-0FF7-604A-882A-BBE9DF02AC35}" type="slidenum">
              <a:rPr lang="es-ES" smtClean="0"/>
              <a:t>‹Nº›</a:t>
            </a:fld>
            <a:endParaRPr lang="es-ES"/>
          </a:p>
        </p:txBody>
      </p:sp>
    </p:spTree>
    <p:extLst>
      <p:ext uri="{BB962C8B-B14F-4D97-AF65-F5344CB8AC3E}">
        <p14:creationId xmlns:p14="http://schemas.microsoft.com/office/powerpoint/2010/main" val="402766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92A32-CDDC-D54E-82CF-37AA592853A3}" type="datetimeFigureOut">
              <a:rPr lang="es-ES" smtClean="0"/>
              <a:t>30/10/2018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5CBF3-0FF7-604A-882A-BBE9DF02AC35}" type="slidenum">
              <a:rPr lang="es-ES" smtClean="0"/>
              <a:t>‹Nº›</a:t>
            </a:fld>
            <a:endParaRPr lang="es-ES"/>
          </a:p>
        </p:txBody>
      </p:sp>
    </p:spTree>
    <p:extLst>
      <p:ext uri="{BB962C8B-B14F-4D97-AF65-F5344CB8AC3E}">
        <p14:creationId xmlns:p14="http://schemas.microsoft.com/office/powerpoint/2010/main" val="1257254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20000"/>
          </a:bodyPr>
          <a:lstStyle/>
          <a:p>
            <a:pPr marL="0" indent="0">
              <a:buNone/>
            </a:pPr>
            <a:endParaRPr lang="es-MX" dirty="0" smtClean="0"/>
          </a:p>
          <a:p>
            <a:pPr marL="0" indent="0">
              <a:buNone/>
            </a:pPr>
            <a:endParaRPr lang="es-MX" dirty="0"/>
          </a:p>
          <a:p>
            <a:pPr marL="0" indent="0">
              <a:buNone/>
            </a:pPr>
            <a:endParaRPr lang="es-MX" dirty="0" smtClean="0"/>
          </a:p>
          <a:p>
            <a:pPr marL="0" indent="0">
              <a:buNone/>
            </a:pPr>
            <a:endParaRPr lang="es-MX" dirty="0"/>
          </a:p>
          <a:p>
            <a:pPr marL="0" indent="0">
              <a:buNone/>
            </a:pPr>
            <a:endParaRPr lang="es-MX" dirty="0" smtClean="0"/>
          </a:p>
          <a:p>
            <a:pPr marL="0" indent="0">
              <a:buNone/>
            </a:pPr>
            <a:endParaRPr lang="es-MX" sz="2000" dirty="0" smtClean="0">
              <a:latin typeface="Corbel" panose="020B0503020204020204" pitchFamily="34" charset="0"/>
            </a:endParaRPr>
          </a:p>
          <a:p>
            <a:pPr marL="0" indent="0" algn="r">
              <a:buNone/>
            </a:pPr>
            <a:endParaRPr lang="es-MX" sz="2000" dirty="0">
              <a:latin typeface="Corbel" panose="020B0503020204020204" pitchFamily="34" charset="0"/>
            </a:endParaRPr>
          </a:p>
          <a:p>
            <a:pPr marL="0" indent="0" algn="r">
              <a:buNone/>
            </a:pPr>
            <a:r>
              <a:rPr lang="es-MX" sz="2000" b="1" dirty="0" smtClean="0">
                <a:latin typeface="Corbel" panose="020B0503020204020204" pitchFamily="34" charset="0"/>
              </a:rPr>
              <a:t>Propuesta de reestructura del Programa Comunidad </a:t>
            </a:r>
            <a:r>
              <a:rPr lang="es-MX" sz="2000" b="1" dirty="0" err="1" smtClean="0">
                <a:latin typeface="Corbel" panose="020B0503020204020204" pitchFamily="34" charset="0"/>
              </a:rPr>
              <a:t>DIFerente</a:t>
            </a:r>
            <a:r>
              <a:rPr lang="es-MX" sz="2000" b="1" dirty="0" smtClean="0">
                <a:latin typeface="Corbel" panose="020B0503020204020204" pitchFamily="34" charset="0"/>
              </a:rPr>
              <a:t> </a:t>
            </a:r>
          </a:p>
          <a:p>
            <a:pPr marL="0" indent="0" algn="r">
              <a:buNone/>
            </a:pPr>
            <a:r>
              <a:rPr lang="es-MX" sz="2000" b="1" dirty="0" smtClean="0">
                <a:latin typeface="Corbel" panose="020B0503020204020204" pitchFamily="34" charset="0"/>
              </a:rPr>
              <a:t>de la Comisión </a:t>
            </a:r>
            <a:r>
              <a:rPr lang="es-MX" sz="2000" b="1" dirty="0">
                <a:latin typeface="Corbel" panose="020B0503020204020204" pitchFamily="34" charset="0"/>
              </a:rPr>
              <a:t>de Fortalecimiento y Evaluación </a:t>
            </a:r>
            <a:endParaRPr lang="es-MX" sz="2000" b="1" dirty="0" smtClean="0">
              <a:latin typeface="Corbel" panose="020B0503020204020204" pitchFamily="34" charset="0"/>
            </a:endParaRPr>
          </a:p>
          <a:p>
            <a:pPr marL="0" indent="0" algn="r">
              <a:buNone/>
            </a:pPr>
            <a:endParaRPr lang="es-MX" sz="2000" b="1" dirty="0">
              <a:latin typeface="Corbel" panose="020B0503020204020204" pitchFamily="34" charset="0"/>
            </a:endParaRPr>
          </a:p>
          <a:p>
            <a:pPr marL="0" indent="0" algn="r">
              <a:buNone/>
            </a:pPr>
            <a:r>
              <a:rPr lang="es-MX" sz="2000" dirty="0" smtClean="0">
                <a:latin typeface="Corbel" panose="020B0503020204020204" pitchFamily="34" charset="0"/>
              </a:rPr>
              <a:t>XVIII Encuentro Nacional de Alimentación y Desarrollo Comunitario</a:t>
            </a:r>
          </a:p>
          <a:p>
            <a:pPr marL="0" indent="0" algn="r">
              <a:buNone/>
            </a:pPr>
            <a:r>
              <a:rPr lang="es-MX" sz="2000" dirty="0" smtClean="0">
                <a:latin typeface="Corbel" panose="020B0503020204020204" pitchFamily="34" charset="0"/>
              </a:rPr>
              <a:t>Octubre 2018</a:t>
            </a:r>
          </a:p>
          <a:p>
            <a:pPr marL="0" indent="0" algn="r">
              <a:buNone/>
            </a:pPr>
            <a:endParaRPr lang="es-MX" sz="2000" b="1" dirty="0">
              <a:latin typeface="Corbel" panose="020B0503020204020204" pitchFamily="34" charset="0"/>
            </a:endParaRPr>
          </a:p>
        </p:txBody>
      </p:sp>
      <p:grpSp>
        <p:nvGrpSpPr>
          <p:cNvPr id="4" name="Group 10"/>
          <p:cNvGrpSpPr>
            <a:grpSpLocks/>
          </p:cNvGrpSpPr>
          <p:nvPr/>
        </p:nvGrpSpPr>
        <p:grpSpPr bwMode="auto">
          <a:xfrm>
            <a:off x="1331913" y="1975701"/>
            <a:ext cx="6480173" cy="2016125"/>
            <a:chOff x="2608" y="2251"/>
            <a:chExt cx="2495" cy="680"/>
          </a:xfrm>
        </p:grpSpPr>
        <p:grpSp>
          <p:nvGrpSpPr>
            <p:cNvPr id="5" name="Group 11"/>
            <p:cNvGrpSpPr>
              <a:grpSpLocks/>
            </p:cNvGrpSpPr>
            <p:nvPr/>
          </p:nvGrpSpPr>
          <p:grpSpPr bwMode="auto">
            <a:xfrm>
              <a:off x="2699" y="2296"/>
              <a:ext cx="591" cy="541"/>
              <a:chOff x="158" y="313"/>
              <a:chExt cx="4368" cy="4202"/>
            </a:xfrm>
          </p:grpSpPr>
          <p:sp>
            <p:nvSpPr>
              <p:cNvPr id="10" name="AutoShape 12"/>
              <p:cNvSpPr>
                <a:spLocks noChangeArrowheads="1"/>
              </p:cNvSpPr>
              <p:nvPr/>
            </p:nvSpPr>
            <p:spPr bwMode="auto">
              <a:xfrm rot="7592516">
                <a:off x="291" y="2568"/>
                <a:ext cx="2619" cy="127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19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endParaRPr lang="es-MX"/>
              </a:p>
            </p:txBody>
          </p:sp>
          <p:sp>
            <p:nvSpPr>
              <p:cNvPr id="11" name="Oval 13"/>
              <p:cNvSpPr>
                <a:spLocks noChangeArrowheads="1"/>
              </p:cNvSpPr>
              <p:nvPr/>
            </p:nvSpPr>
            <p:spPr bwMode="auto">
              <a:xfrm rot="-5200640">
                <a:off x="1033" y="980"/>
                <a:ext cx="2428" cy="1094"/>
              </a:xfrm>
              <a:prstGeom prst="ellipse">
                <a:avLst/>
              </a:pr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ctr" eaLnBrk="1" hangingPunct="1">
                  <a:spcBef>
                    <a:spcPct val="0"/>
                  </a:spcBef>
                  <a:buClrTx/>
                  <a:buSzTx/>
                  <a:buFontTx/>
                  <a:buNone/>
                </a:pPr>
                <a:endParaRPr lang="es-MX" altLang="es-MX">
                  <a:solidFill>
                    <a:srgbClr val="000000"/>
                  </a:solidFill>
                </a:endParaRPr>
              </a:p>
            </p:txBody>
          </p:sp>
          <p:sp>
            <p:nvSpPr>
              <p:cNvPr id="12" name="AutoShape 14"/>
              <p:cNvSpPr>
                <a:spLocks noChangeArrowheads="1"/>
              </p:cNvSpPr>
              <p:nvPr/>
            </p:nvSpPr>
            <p:spPr bwMode="auto">
              <a:xfrm>
                <a:off x="2286" y="948"/>
                <a:ext cx="1352" cy="1443"/>
              </a:xfrm>
              <a:prstGeom prst="pentagon">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ctr">
                  <a:spcBef>
                    <a:spcPct val="0"/>
                  </a:spcBef>
                  <a:buClrTx/>
                  <a:buSzTx/>
                  <a:buFontTx/>
                  <a:buNone/>
                </a:pPr>
                <a:endParaRPr lang="es-MX" altLang="es-MX" sz="1200">
                  <a:solidFill>
                    <a:srgbClr val="000000"/>
                  </a:solidFill>
                  <a:latin typeface="Arial" panose="020B0604020202020204" pitchFamily="34" charset="0"/>
                </a:endParaRPr>
              </a:p>
            </p:txBody>
          </p:sp>
          <p:sp>
            <p:nvSpPr>
              <p:cNvPr id="13" name="Oval 15"/>
              <p:cNvSpPr>
                <a:spLocks noChangeArrowheads="1"/>
              </p:cNvSpPr>
              <p:nvPr/>
            </p:nvSpPr>
            <p:spPr bwMode="auto">
              <a:xfrm rot="-9504336">
                <a:off x="158" y="1377"/>
                <a:ext cx="2210" cy="1178"/>
              </a:xfrm>
              <a:prstGeom prst="ellipse">
                <a:avLst/>
              </a:pr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14" name="AutoShape 16"/>
              <p:cNvSpPr>
                <a:spLocks noChangeArrowheads="1"/>
              </p:cNvSpPr>
              <p:nvPr/>
            </p:nvSpPr>
            <p:spPr bwMode="auto">
              <a:xfrm rot="7592516">
                <a:off x="291" y="2568"/>
                <a:ext cx="2619" cy="127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19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solidFill>
                <a:srgbClr val="008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endParaRPr lang="es-MX"/>
              </a:p>
            </p:txBody>
          </p:sp>
          <p:sp>
            <p:nvSpPr>
              <p:cNvPr id="15" name="Oval 17"/>
              <p:cNvSpPr>
                <a:spLocks noChangeArrowheads="1"/>
              </p:cNvSpPr>
              <p:nvPr/>
            </p:nvSpPr>
            <p:spPr bwMode="auto">
              <a:xfrm rot="-1607878">
                <a:off x="2224" y="1361"/>
                <a:ext cx="2302" cy="1178"/>
              </a:xfrm>
              <a:prstGeom prst="ellipse">
                <a:avLst/>
              </a:prstGeom>
              <a:solidFill>
                <a:srgbClr val="008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16" name="Oval 18"/>
              <p:cNvSpPr>
                <a:spLocks noChangeArrowheads="1"/>
              </p:cNvSpPr>
              <p:nvPr/>
            </p:nvSpPr>
            <p:spPr bwMode="auto">
              <a:xfrm rot="-3189177">
                <a:off x="1940" y="1428"/>
                <a:ext cx="1619" cy="801"/>
              </a:xfrm>
              <a:prstGeom prst="ellipse">
                <a:avLst/>
              </a:prstGeom>
              <a:solidFill>
                <a:srgbClr val="99CC00"/>
              </a:solidFill>
              <a:ln>
                <a:noFill/>
              </a:ln>
              <a:extLst>
                <a:ext uri="{91240B29-F687-4F45-9708-019B960494DF}">
                  <a14:hiddenLine xmlns:a14="http://schemas.microsoft.com/office/drawing/2010/main" w="9525">
                    <a:solidFill>
                      <a:srgbClr val="000000"/>
                    </a:solidFill>
                    <a:round/>
                    <a:headEnd/>
                    <a:tailEnd/>
                  </a14:hiddenLine>
                </a:ext>
              </a:extLst>
            </p:spPr>
            <p:txBody>
              <a:bodyPr vert="eaVert"/>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spcBef>
                    <a:spcPct val="0"/>
                  </a:spcBef>
                  <a:buClrTx/>
                  <a:buSzTx/>
                  <a:buFontTx/>
                  <a:buNone/>
                </a:pPr>
                <a:endParaRPr lang="es-MX" altLang="es-MX" sz="1200">
                  <a:solidFill>
                    <a:srgbClr val="000000"/>
                  </a:solidFill>
                </a:endParaRPr>
              </a:p>
            </p:txBody>
          </p:sp>
          <p:sp>
            <p:nvSpPr>
              <p:cNvPr id="17" name="Oval 19"/>
              <p:cNvSpPr>
                <a:spLocks noChangeArrowheads="1"/>
              </p:cNvSpPr>
              <p:nvPr/>
            </p:nvSpPr>
            <p:spPr bwMode="auto">
              <a:xfrm rot="-7598887">
                <a:off x="901" y="1455"/>
                <a:ext cx="1610" cy="761"/>
              </a:xfrm>
              <a:prstGeom prst="ellipse">
                <a:avLst/>
              </a:prstGeom>
              <a:solidFill>
                <a:srgbClr val="00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18" name="Oval 20"/>
              <p:cNvSpPr>
                <a:spLocks noChangeArrowheads="1"/>
              </p:cNvSpPr>
              <p:nvPr/>
            </p:nvSpPr>
            <p:spPr bwMode="auto">
              <a:xfrm rot="9755300">
                <a:off x="867" y="2395"/>
                <a:ext cx="1306" cy="863"/>
              </a:xfrm>
              <a:prstGeom prst="ellipse">
                <a:avLst/>
              </a:prstGeom>
              <a:solidFill>
                <a:srgbClr val="CC99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280552" dir="5088334" algn="ctr" rotWithShape="0">
                        <a:srgbClr val="99CCFF"/>
                      </a:outerShdw>
                    </a:effectLst>
                  </a14:hiddenEffects>
                </a:ext>
              </a:extLst>
            </p:spPr>
            <p:txBody>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19" name="Oval 21"/>
              <p:cNvSpPr>
                <a:spLocks noChangeArrowheads="1"/>
              </p:cNvSpPr>
              <p:nvPr/>
            </p:nvSpPr>
            <p:spPr bwMode="auto">
              <a:xfrm rot="997161">
                <a:off x="2343" y="2397"/>
                <a:ext cx="1463" cy="904"/>
              </a:xfrm>
              <a:prstGeom prst="ellipse">
                <a:avLst/>
              </a:prstGeom>
              <a:solidFill>
                <a:srgbClr val="FF66CC"/>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20" name="Oval 22"/>
              <p:cNvSpPr>
                <a:spLocks noChangeArrowheads="1"/>
              </p:cNvSpPr>
              <p:nvPr/>
            </p:nvSpPr>
            <p:spPr bwMode="auto">
              <a:xfrm rot="5400000">
                <a:off x="1518" y="3029"/>
                <a:ext cx="1464" cy="717"/>
              </a:xfrm>
              <a:prstGeom prst="ellipse">
                <a:avLst/>
              </a:prstGeom>
              <a:solidFill>
                <a:srgbClr val="FF6600"/>
              </a:solidFill>
              <a:ln w="9525">
                <a:solidFill>
                  <a:srgbClr val="FF6600"/>
                </a:solidFill>
                <a:round/>
                <a:headEnd/>
                <a:tailEnd/>
              </a:ln>
            </p:spPr>
            <p:txBody>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sp>
            <p:nvSpPr>
              <p:cNvPr id="21" name="Oval 23"/>
              <p:cNvSpPr>
                <a:spLocks noChangeArrowheads="1"/>
              </p:cNvSpPr>
              <p:nvPr/>
            </p:nvSpPr>
            <p:spPr bwMode="auto">
              <a:xfrm>
                <a:off x="1974" y="2226"/>
                <a:ext cx="572" cy="603"/>
              </a:xfrm>
              <a:prstGeom prst="ellipse">
                <a:avLst/>
              </a:prstGeom>
              <a:solidFill>
                <a:srgbClr val="FFFF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grpSp>
        <p:grpSp>
          <p:nvGrpSpPr>
            <p:cNvPr id="6" name="Group 24"/>
            <p:cNvGrpSpPr>
              <a:grpSpLocks/>
            </p:cNvGrpSpPr>
            <p:nvPr/>
          </p:nvGrpSpPr>
          <p:grpSpPr bwMode="auto">
            <a:xfrm>
              <a:off x="3062" y="2710"/>
              <a:ext cx="1951" cy="130"/>
              <a:chOff x="1128" y="2016"/>
              <a:chExt cx="3816" cy="414"/>
            </a:xfrm>
          </p:grpSpPr>
          <p:sp>
            <p:nvSpPr>
              <p:cNvPr id="8" name="WordArt 25"/>
              <p:cNvSpPr>
                <a:spLocks noChangeArrowheads="1" noChangeShapeType="1"/>
              </p:cNvSpPr>
              <p:nvPr/>
            </p:nvSpPr>
            <p:spPr bwMode="auto">
              <a:xfrm>
                <a:off x="3216" y="2016"/>
                <a:ext cx="624" cy="414"/>
              </a:xfrm>
              <a:prstGeom prst="rect">
                <a:avLst/>
              </a:prstGeom>
            </p:spPr>
            <p:txBody>
              <a:bodyPr wrap="none" numCol="1" fromWordArt="1">
                <a:prstTxWarp prst="textPlain">
                  <a:avLst>
                    <a:gd name="adj" fmla="val 50000"/>
                  </a:avLst>
                </a:prstTxWarp>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ctr"/>
                <a:r>
                  <a:rPr lang="es-MX" kern="10">
                    <a:ln w="9525">
                      <a:solidFill>
                        <a:srgbClr val="000000"/>
                      </a:solidFill>
                      <a:round/>
                      <a:headEnd/>
                      <a:tailEnd/>
                    </a:ln>
                    <a:solidFill>
                      <a:srgbClr val="ED7D31"/>
                    </a:solidFill>
                    <a:latin typeface="Arial Black" panose="020B0A04020102020204" pitchFamily="34" charset="0"/>
                  </a:rPr>
                  <a:t>DIF</a:t>
                </a:r>
              </a:p>
            </p:txBody>
          </p:sp>
          <p:sp>
            <p:nvSpPr>
              <p:cNvPr id="9" name="WordArt 26"/>
              <p:cNvSpPr>
                <a:spLocks noChangeArrowheads="1" noChangeShapeType="1"/>
              </p:cNvSpPr>
              <p:nvPr/>
            </p:nvSpPr>
            <p:spPr bwMode="auto">
              <a:xfrm>
                <a:off x="1128" y="2016"/>
                <a:ext cx="3816" cy="414"/>
              </a:xfrm>
              <a:prstGeom prst="rect">
                <a:avLst/>
              </a:prstGeom>
            </p:spPr>
            <p:txBody>
              <a:bodyPr wrap="none" numCol="1" fromWordArt="1">
                <a:prstTxWarp prst="textPlain">
                  <a:avLst>
                    <a:gd name="adj" fmla="val 50000"/>
                  </a:avLst>
                </a:prstTxWarp>
              </a:bodyP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algn="ctr"/>
                <a:r>
                  <a:rPr lang="es-MX" kern="10">
                    <a:ln w="9525">
                      <a:solidFill>
                        <a:srgbClr val="000000"/>
                      </a:solidFill>
                      <a:round/>
                      <a:headEnd/>
                      <a:tailEnd/>
                    </a:ln>
                    <a:solidFill>
                      <a:srgbClr val="ED7D31"/>
                    </a:solidFill>
                    <a:latin typeface="Arial Black" panose="020B0A04020102020204" pitchFamily="34" charset="0"/>
                  </a:rPr>
                  <a:t>Comunidad         erente</a:t>
                </a:r>
              </a:p>
            </p:txBody>
          </p:sp>
        </p:grpSp>
        <p:sp>
          <p:nvSpPr>
            <p:cNvPr id="7" name="AutoShape 27"/>
            <p:cNvSpPr>
              <a:spLocks noChangeArrowheads="1"/>
            </p:cNvSpPr>
            <p:nvPr/>
          </p:nvSpPr>
          <p:spPr bwMode="auto">
            <a:xfrm>
              <a:off x="2608" y="2251"/>
              <a:ext cx="2495" cy="680"/>
            </a:xfrm>
            <a:prstGeom prst="roundRect">
              <a:avLst>
                <a:gd name="adj" fmla="val 16667"/>
              </a:avLst>
            </a:prstGeom>
            <a:noFill/>
            <a:ln w="9525">
              <a:solidFill>
                <a:srgbClr val="00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s-MX"/>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a:lstStyle>
            <a:p>
              <a:pPr eaLnBrk="1" hangingPunct="1">
                <a:spcBef>
                  <a:spcPct val="0"/>
                </a:spcBef>
                <a:buClrTx/>
                <a:buSzTx/>
                <a:buFontTx/>
                <a:buNone/>
              </a:pPr>
              <a:endParaRPr lang="es-MX" altLang="es-MX">
                <a:solidFill>
                  <a:srgbClr val="000000"/>
                </a:solidFill>
              </a:endParaRPr>
            </a:p>
          </p:txBody>
        </p:sp>
      </p:grpSp>
    </p:spTree>
    <p:extLst>
      <p:ext uri="{BB962C8B-B14F-4D97-AF65-F5344CB8AC3E}">
        <p14:creationId xmlns:p14="http://schemas.microsoft.com/office/powerpoint/2010/main" val="2029908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p:cNvSpPr/>
          <p:nvPr/>
        </p:nvSpPr>
        <p:spPr>
          <a:xfrm>
            <a:off x="748231" y="1952564"/>
            <a:ext cx="7621779" cy="1877437"/>
          </a:xfrm>
          <a:prstGeom prst="rect">
            <a:avLst/>
          </a:prstGeom>
          <a:ln w="28575">
            <a:solidFill>
              <a:schemeClr val="tx2">
                <a:lumMod val="60000"/>
                <a:lumOff val="40000"/>
              </a:schemeClr>
            </a:solidFill>
          </a:ln>
        </p:spPr>
        <p:txBody>
          <a:bodyPr wrap="square">
            <a:spAutoFit/>
          </a:bodyPr>
          <a:lstStyle/>
          <a:p>
            <a:pPr algn="just">
              <a:defRPr/>
            </a:pPr>
            <a:endParaRPr lang="es-MX" sz="1600" b="1" dirty="0" smtClean="0">
              <a:solidFill>
                <a:schemeClr val="tx2">
                  <a:lumMod val="75000"/>
                </a:schemeClr>
              </a:solidFill>
              <a:latin typeface="Corbel" panose="020B0503020204020204" pitchFamily="34" charset="0"/>
            </a:endParaRPr>
          </a:p>
          <a:p>
            <a:pPr algn="just">
              <a:defRPr/>
            </a:pPr>
            <a:r>
              <a:rPr lang="es-MX" b="1" dirty="0" smtClean="0">
                <a:solidFill>
                  <a:schemeClr val="tx2">
                    <a:lumMod val="75000"/>
                  </a:schemeClr>
                </a:solidFill>
                <a:latin typeface="Corbel" panose="020B0503020204020204" pitchFamily="34" charset="0"/>
              </a:rPr>
              <a:t>Salud Comunitaria</a:t>
            </a:r>
          </a:p>
          <a:p>
            <a:pPr algn="just">
              <a:defRPr/>
            </a:pPr>
            <a:endParaRPr lang="es-MX" b="1" dirty="0" smtClean="0">
              <a:solidFill>
                <a:schemeClr val="tx2">
                  <a:lumMod val="75000"/>
                </a:schemeClr>
              </a:solidFill>
              <a:latin typeface="Corbel" panose="020B0503020204020204" pitchFamily="34" charset="0"/>
            </a:endParaRPr>
          </a:p>
          <a:p>
            <a:pPr algn="just">
              <a:defRPr/>
            </a:pPr>
            <a:r>
              <a:rPr lang="es-MX" sz="1600" b="1" dirty="0" smtClean="0">
                <a:solidFill>
                  <a:schemeClr val="tx2">
                    <a:lumMod val="75000"/>
                  </a:schemeClr>
                </a:solidFill>
                <a:latin typeface="Corbel" panose="020B0503020204020204" pitchFamily="34" charset="0"/>
              </a:rPr>
              <a:t>Es </a:t>
            </a:r>
            <a:r>
              <a:rPr lang="es-MX" sz="1600" b="1" dirty="0">
                <a:solidFill>
                  <a:schemeClr val="tx2">
                    <a:lumMod val="75000"/>
                  </a:schemeClr>
                </a:solidFill>
                <a:latin typeface="Corbel" panose="020B0503020204020204" pitchFamily="34" charset="0"/>
              </a:rPr>
              <a:t>la </a:t>
            </a:r>
            <a:r>
              <a:rPr lang="es-MX" sz="1600" b="1" u="sng" dirty="0">
                <a:solidFill>
                  <a:schemeClr val="tx2">
                    <a:lumMod val="75000"/>
                  </a:schemeClr>
                </a:solidFill>
                <a:latin typeface="Corbel" panose="020B0503020204020204" pitchFamily="34" charset="0"/>
              </a:rPr>
              <a:t>expresión colectiva de la salud </a:t>
            </a:r>
            <a:r>
              <a:rPr lang="es-MX" sz="1600" b="1" dirty="0">
                <a:solidFill>
                  <a:schemeClr val="tx2">
                    <a:lumMod val="75000"/>
                  </a:schemeClr>
                </a:solidFill>
                <a:latin typeface="Corbel" panose="020B0503020204020204" pitchFamily="34" charset="0"/>
              </a:rPr>
              <a:t>de los individuos y grupos en una comunidad definida, determinada por la interacción entre las características de los individuos, las familias, el medio social, cultural y ambiental, así como por los servicios de salud y la influencia de factores sociales, políticos y globales.</a:t>
            </a:r>
          </a:p>
        </p:txBody>
      </p:sp>
      <p:sp>
        <p:nvSpPr>
          <p:cNvPr id="6" name="Rectángulo 5"/>
          <p:cNvSpPr/>
          <p:nvPr/>
        </p:nvSpPr>
        <p:spPr>
          <a:xfrm>
            <a:off x="748231" y="4804858"/>
            <a:ext cx="7830355" cy="646331"/>
          </a:xfrm>
          <a:prstGeom prst="rect">
            <a:avLst/>
          </a:prstGeom>
        </p:spPr>
        <p:txBody>
          <a:bodyPr wrap="square">
            <a:spAutoFit/>
          </a:bodyPr>
          <a:lstStyle/>
          <a:p>
            <a:r>
              <a:rPr lang="es-MX" dirty="0" smtClean="0">
                <a:solidFill>
                  <a:schemeClr val="tx2">
                    <a:lumMod val="75000"/>
                  </a:schemeClr>
                </a:solidFill>
                <a:latin typeface="Corbel" panose="020B0503020204020204" pitchFamily="34" charset="0"/>
              </a:rPr>
              <a:t>Esfuerzos </a:t>
            </a:r>
            <a:r>
              <a:rPr lang="es-MX" dirty="0">
                <a:solidFill>
                  <a:schemeClr val="tx2">
                    <a:lumMod val="75000"/>
                  </a:schemeClr>
                </a:solidFill>
                <a:latin typeface="Corbel" panose="020B0503020204020204" pitchFamily="34" charset="0"/>
              </a:rPr>
              <a:t>colectivos de las </a:t>
            </a:r>
            <a:r>
              <a:rPr lang="es-MX" dirty="0" smtClean="0">
                <a:solidFill>
                  <a:schemeClr val="tx2">
                    <a:lumMod val="75000"/>
                  </a:schemeClr>
                </a:solidFill>
                <a:latin typeface="Corbel" panose="020B0503020204020204" pitchFamily="34" charset="0"/>
              </a:rPr>
              <a:t>comunidades para </a:t>
            </a:r>
            <a:r>
              <a:rPr lang="es-MX" dirty="0">
                <a:solidFill>
                  <a:schemeClr val="tx2">
                    <a:lumMod val="75000"/>
                  </a:schemeClr>
                </a:solidFill>
                <a:latin typeface="Corbel" panose="020B0503020204020204" pitchFamily="34" charset="0"/>
              </a:rPr>
              <a:t>incrementar </a:t>
            </a:r>
            <a:r>
              <a:rPr lang="es-MX" dirty="0" smtClean="0">
                <a:solidFill>
                  <a:schemeClr val="tx2">
                    <a:lumMod val="75000"/>
                  </a:schemeClr>
                </a:solidFill>
                <a:latin typeface="Corbel" panose="020B0503020204020204" pitchFamily="34" charset="0"/>
              </a:rPr>
              <a:t>el control </a:t>
            </a:r>
            <a:r>
              <a:rPr lang="es-MX" dirty="0">
                <a:solidFill>
                  <a:schemeClr val="tx2">
                    <a:lumMod val="75000"/>
                  </a:schemeClr>
                </a:solidFill>
                <a:latin typeface="Corbel" panose="020B0503020204020204" pitchFamily="34" charset="0"/>
              </a:rPr>
              <a:t>sobre los </a:t>
            </a:r>
            <a:r>
              <a:rPr lang="es-MX" i="1" dirty="0">
                <a:solidFill>
                  <a:schemeClr val="tx2">
                    <a:lumMod val="75000"/>
                  </a:schemeClr>
                </a:solidFill>
                <a:latin typeface="Corbel" panose="020B0503020204020204" pitchFamily="34" charset="0"/>
              </a:rPr>
              <a:t>determinantes de la salud </a:t>
            </a:r>
            <a:r>
              <a:rPr lang="es-MX" dirty="0">
                <a:solidFill>
                  <a:schemeClr val="tx2">
                    <a:lumMod val="75000"/>
                  </a:schemeClr>
                </a:solidFill>
                <a:latin typeface="Corbel" panose="020B0503020204020204" pitchFamily="34" charset="0"/>
              </a:rPr>
              <a:t>y en consecuencia </a:t>
            </a:r>
            <a:r>
              <a:rPr lang="es-MX" dirty="0" smtClean="0">
                <a:solidFill>
                  <a:schemeClr val="tx2">
                    <a:lumMod val="75000"/>
                  </a:schemeClr>
                </a:solidFill>
                <a:latin typeface="Corbel" panose="020B0503020204020204" pitchFamily="34" charset="0"/>
              </a:rPr>
              <a:t>mejorar la </a:t>
            </a:r>
            <a:r>
              <a:rPr lang="es-MX" i="1" dirty="0">
                <a:solidFill>
                  <a:schemeClr val="tx2">
                    <a:lumMod val="75000"/>
                  </a:schemeClr>
                </a:solidFill>
                <a:latin typeface="Corbel" panose="020B0503020204020204" pitchFamily="34" charset="0"/>
              </a:rPr>
              <a:t>salud</a:t>
            </a:r>
            <a:r>
              <a:rPr lang="es-MX" dirty="0">
                <a:solidFill>
                  <a:schemeClr val="tx2">
                    <a:lumMod val="75000"/>
                  </a:schemeClr>
                </a:solidFill>
                <a:latin typeface="Corbel" panose="020B0503020204020204" pitchFamily="34" charset="0"/>
              </a:rPr>
              <a:t>.</a:t>
            </a:r>
          </a:p>
        </p:txBody>
      </p:sp>
      <p:sp>
        <p:nvSpPr>
          <p:cNvPr id="2" name="1 Flecha abajo"/>
          <p:cNvSpPr/>
          <p:nvPr/>
        </p:nvSpPr>
        <p:spPr>
          <a:xfrm>
            <a:off x="4318612" y="4010140"/>
            <a:ext cx="495759" cy="55084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9036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14025175"/>
              </p:ext>
            </p:extLst>
          </p:nvPr>
        </p:nvGraphicFramePr>
        <p:xfrm>
          <a:off x="-276524" y="1114259"/>
          <a:ext cx="4961206" cy="3138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19"/>
          <p:cNvSpPr txBox="1">
            <a:spLocks noChangeArrowheads="1"/>
          </p:cNvSpPr>
          <p:nvPr/>
        </p:nvSpPr>
        <p:spPr bwMode="auto">
          <a:xfrm>
            <a:off x="1180238" y="734375"/>
            <a:ext cx="2752136" cy="36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rmAutofit lnSpcReduction="10000"/>
          </a:bodyPr>
          <a:lstStyle>
            <a:defPPr>
              <a:defRPr lang="es-MX"/>
            </a:defPPr>
            <a:lvl1pPr defTabSz="457200">
              <a:defRPr sz="2800" b="1">
                <a:solidFill>
                  <a:schemeClr val="accent1"/>
                </a:solidFill>
                <a:latin typeface="+mj-lt"/>
                <a:ea typeface="+mj-ea"/>
                <a:cs typeface="+mj-cs"/>
              </a:defRPr>
            </a:lvl1pPr>
          </a:lstStyle>
          <a:p>
            <a:r>
              <a:rPr lang="es-MX" altLang="es-MX" sz="2100" dirty="0"/>
              <a:t>Servicios de Salud</a:t>
            </a:r>
          </a:p>
        </p:txBody>
      </p:sp>
      <p:sp>
        <p:nvSpPr>
          <p:cNvPr id="5" name="CuadroTexto 4"/>
          <p:cNvSpPr txBox="1"/>
          <p:nvPr/>
        </p:nvSpPr>
        <p:spPr>
          <a:xfrm>
            <a:off x="1196083" y="5842337"/>
            <a:ext cx="1961271" cy="830997"/>
          </a:xfrm>
          <a:prstGeom prst="rect">
            <a:avLst/>
          </a:prstGeom>
          <a:noFill/>
        </p:spPr>
        <p:txBody>
          <a:bodyPr wrap="square" rtlCol="0">
            <a:spAutoFit/>
          </a:bodyPr>
          <a:lstStyle/>
          <a:p>
            <a:r>
              <a:rPr lang="es-MX" sz="1600" b="1" dirty="0">
                <a:latin typeface="Corbel" panose="020B0503020204020204" pitchFamily="34" charset="0"/>
              </a:rPr>
              <a:t>Enfoque basado en </a:t>
            </a:r>
            <a:r>
              <a:rPr lang="es-MX" sz="1600" b="1" dirty="0" smtClean="0">
                <a:latin typeface="Corbel" panose="020B0503020204020204" pitchFamily="34" charset="0"/>
              </a:rPr>
              <a:t>Derechos Humanos</a:t>
            </a:r>
          </a:p>
          <a:p>
            <a:r>
              <a:rPr lang="es-MX" sz="1600" b="1" dirty="0" smtClean="0">
                <a:latin typeface="Corbel" panose="020B0503020204020204" pitchFamily="34" charset="0"/>
              </a:rPr>
              <a:t>EBDH</a:t>
            </a:r>
            <a:endParaRPr lang="es-MX" sz="1600" b="1" dirty="0">
              <a:latin typeface="Corbel" panose="020B0503020204020204" pitchFamily="34" charset="0"/>
            </a:endParaRPr>
          </a:p>
        </p:txBody>
      </p:sp>
      <p:sp>
        <p:nvSpPr>
          <p:cNvPr id="6" name="CuadroTexto 5"/>
          <p:cNvSpPr txBox="1"/>
          <p:nvPr/>
        </p:nvSpPr>
        <p:spPr>
          <a:xfrm rot="16200000">
            <a:off x="104475" y="4645107"/>
            <a:ext cx="1864676" cy="584775"/>
          </a:xfrm>
          <a:prstGeom prst="rect">
            <a:avLst/>
          </a:prstGeom>
          <a:noFill/>
        </p:spPr>
        <p:txBody>
          <a:bodyPr wrap="square" rtlCol="0">
            <a:spAutoFit/>
          </a:bodyPr>
          <a:lstStyle/>
          <a:p>
            <a:r>
              <a:rPr lang="es-MX" sz="1600" b="1" dirty="0">
                <a:latin typeface="Corbel" panose="020B0503020204020204" pitchFamily="34" charset="0"/>
              </a:rPr>
              <a:t>Perspectiva comunitaria</a:t>
            </a:r>
          </a:p>
        </p:txBody>
      </p:sp>
      <p:sp>
        <p:nvSpPr>
          <p:cNvPr id="7" name="CuadroTexto 6"/>
          <p:cNvSpPr txBox="1"/>
          <p:nvPr/>
        </p:nvSpPr>
        <p:spPr>
          <a:xfrm>
            <a:off x="3966584" y="4982069"/>
            <a:ext cx="1847447"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1600" b="1" dirty="0" smtClean="0">
                <a:latin typeface="Corbel" panose="020B0503020204020204" pitchFamily="34" charset="0"/>
              </a:rPr>
              <a:t>Estilos de vida saludables </a:t>
            </a:r>
            <a:endParaRPr lang="es-MX" sz="1600" b="1" dirty="0">
              <a:latin typeface="Corbel" panose="020B0503020204020204" pitchFamily="34" charset="0"/>
            </a:endParaRPr>
          </a:p>
        </p:txBody>
      </p:sp>
      <p:sp>
        <p:nvSpPr>
          <p:cNvPr id="8" name="Flecha derecha 7"/>
          <p:cNvSpPr/>
          <p:nvPr/>
        </p:nvSpPr>
        <p:spPr>
          <a:xfrm>
            <a:off x="3595427" y="5086222"/>
            <a:ext cx="336947" cy="408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a:p>
        </p:txBody>
      </p:sp>
      <p:pic>
        <p:nvPicPr>
          <p:cNvPr id="101378" name="Picture 2" descr="Imagen relacionada"/>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1638" t="750" r="8100" b="1039"/>
          <a:stretch/>
        </p:blipFill>
        <p:spPr bwMode="auto">
          <a:xfrm>
            <a:off x="6152419" y="4659412"/>
            <a:ext cx="2838157" cy="1466558"/>
          </a:xfrm>
          <a:prstGeom prst="rect">
            <a:avLst/>
          </a:prstGeom>
          <a:noFill/>
          <a:extLst>
            <a:ext uri="{909E8E84-426E-40DD-AFC4-6F175D3DCCD1}">
              <a14:hiddenFill xmlns:a14="http://schemas.microsoft.com/office/drawing/2010/main">
                <a:solidFill>
                  <a:srgbClr val="FFFFFF"/>
                </a:solidFill>
              </a14:hiddenFill>
            </a:ext>
          </a:extLst>
        </p:spPr>
      </p:pic>
      <p:pic>
        <p:nvPicPr>
          <p:cNvPr id="101382" name="Picture 6" descr="http://4.bp.blogspot.com/-m7ygurCE25w/TjNY39wrMCI/AAAAAAAAABY/ZnoMq7Rv6rk/s1600/justice.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3982" y="822510"/>
            <a:ext cx="2143125" cy="2235995"/>
          </a:xfrm>
          <a:prstGeom prst="rect">
            <a:avLst/>
          </a:prstGeom>
          <a:noFill/>
          <a:extLst>
            <a:ext uri="{909E8E84-426E-40DD-AFC4-6F175D3DCCD1}">
              <a14:hiddenFill xmlns:a14="http://schemas.microsoft.com/office/drawing/2010/main">
                <a:solidFill>
                  <a:srgbClr val="FFFFFF"/>
                </a:solidFill>
              </a14:hiddenFill>
            </a:ext>
          </a:extLst>
        </p:spPr>
      </p:pic>
      <p:pic>
        <p:nvPicPr>
          <p:cNvPr id="101384" name="Picture 8" descr="Resultado de imagen para comunidad diferente logotipo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6453" y="4559594"/>
            <a:ext cx="1310239" cy="1310239"/>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6320892" y="3139255"/>
            <a:ext cx="2468946" cy="369332"/>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ctr">
              <a:defRPr/>
            </a:pPr>
            <a:r>
              <a:rPr lang="es-MX" b="1" dirty="0">
                <a:latin typeface="Corbel" panose="020B0503020204020204" pitchFamily="34" charset="0"/>
              </a:rPr>
              <a:t>Desarrollo comunitario</a:t>
            </a:r>
          </a:p>
        </p:txBody>
      </p:sp>
      <p:sp>
        <p:nvSpPr>
          <p:cNvPr id="13" name="CuadroTexto 12"/>
          <p:cNvSpPr txBox="1"/>
          <p:nvPr/>
        </p:nvSpPr>
        <p:spPr>
          <a:xfrm rot="16200000">
            <a:off x="2203303" y="4883848"/>
            <a:ext cx="1847447" cy="584775"/>
          </a:xfrm>
          <a:prstGeom prst="rect">
            <a:avLst/>
          </a:prstGeom>
          <a:noFill/>
        </p:spPr>
        <p:txBody>
          <a:bodyPr wrap="square" rtlCol="0">
            <a:spAutoFit/>
          </a:bodyPr>
          <a:lstStyle/>
          <a:p>
            <a:pPr algn="ctr"/>
            <a:r>
              <a:rPr lang="es-MX" sz="1600" b="1" dirty="0">
                <a:latin typeface="Corbel" panose="020B0503020204020204" pitchFamily="34" charset="0"/>
              </a:rPr>
              <a:t>Desarrollo de </a:t>
            </a:r>
            <a:r>
              <a:rPr lang="es-MX" sz="1600" b="1" dirty="0" smtClean="0">
                <a:latin typeface="Corbel" panose="020B0503020204020204" pitchFamily="34" charset="0"/>
              </a:rPr>
              <a:t> </a:t>
            </a:r>
          </a:p>
          <a:p>
            <a:pPr algn="ctr"/>
            <a:r>
              <a:rPr lang="es-MX" sz="1600" b="1" dirty="0" smtClean="0">
                <a:latin typeface="Corbel" panose="020B0503020204020204" pitchFamily="34" charset="0"/>
              </a:rPr>
              <a:t>capacidades</a:t>
            </a:r>
            <a:endParaRPr lang="es-MX" sz="1600" b="1" dirty="0">
              <a:latin typeface="Corbel" panose="020B0503020204020204" pitchFamily="34" charset="0"/>
            </a:endParaRPr>
          </a:p>
        </p:txBody>
      </p:sp>
      <p:sp>
        <p:nvSpPr>
          <p:cNvPr id="14" name="Flecha derecha 13"/>
          <p:cNvSpPr/>
          <p:nvPr/>
        </p:nvSpPr>
        <p:spPr>
          <a:xfrm>
            <a:off x="5983945" y="5100737"/>
            <a:ext cx="336947" cy="4083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a:p>
        </p:txBody>
      </p:sp>
      <p:sp>
        <p:nvSpPr>
          <p:cNvPr id="4" name="Flecha abajo 3"/>
          <p:cNvSpPr/>
          <p:nvPr/>
        </p:nvSpPr>
        <p:spPr>
          <a:xfrm rot="10800000">
            <a:off x="7195792" y="3815238"/>
            <a:ext cx="399508" cy="74435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56576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0951" y="1316032"/>
            <a:ext cx="8216720" cy="4832092"/>
          </a:xfrm>
          <a:prstGeom prst="rect">
            <a:avLst/>
          </a:prstGeom>
        </p:spPr>
        <p:txBody>
          <a:bodyPr wrap="square">
            <a:spAutoFit/>
          </a:bodyPr>
          <a:lstStyle/>
          <a:p>
            <a:pPr algn="just">
              <a:spcBef>
                <a:spcPct val="0"/>
              </a:spcBef>
            </a:pPr>
            <a:r>
              <a:rPr lang="es-MX" altLang="es-MX" sz="2800" dirty="0">
                <a:solidFill>
                  <a:schemeClr val="tx2">
                    <a:lumMod val="75000"/>
                  </a:schemeClr>
                </a:solidFill>
                <a:latin typeface="Corbel" panose="020B0503020204020204" pitchFamily="34" charset="0"/>
              </a:rPr>
              <a:t>En </a:t>
            </a:r>
            <a:r>
              <a:rPr lang="es-MX" altLang="es-MX" sz="2800" dirty="0" smtClean="0">
                <a:solidFill>
                  <a:schemeClr val="tx2">
                    <a:lumMod val="75000"/>
                  </a:schemeClr>
                </a:solidFill>
                <a:latin typeface="Corbel" panose="020B0503020204020204" pitchFamily="34" charset="0"/>
              </a:rPr>
              <a:t>resumen…</a:t>
            </a:r>
          </a:p>
          <a:p>
            <a:pPr algn="just">
              <a:spcBef>
                <a:spcPct val="0"/>
              </a:spcBef>
            </a:pPr>
            <a:endParaRPr lang="es-MX" altLang="es-MX" sz="2800" dirty="0">
              <a:solidFill>
                <a:schemeClr val="tx2">
                  <a:lumMod val="75000"/>
                </a:schemeClr>
              </a:solidFill>
              <a:latin typeface="Corbel" panose="020B0503020204020204" pitchFamily="34" charset="0"/>
            </a:endParaRPr>
          </a:p>
          <a:p>
            <a:pPr algn="just">
              <a:spcBef>
                <a:spcPct val="0"/>
              </a:spcBef>
            </a:pPr>
            <a:r>
              <a:rPr lang="es-MX" altLang="es-MX" sz="2800" dirty="0" smtClean="0">
                <a:solidFill>
                  <a:schemeClr val="tx2">
                    <a:lumMod val="75000"/>
                  </a:schemeClr>
                </a:solidFill>
                <a:latin typeface="Corbel" panose="020B0503020204020204" pitchFamily="34" charset="0"/>
              </a:rPr>
              <a:t> Nuestro </a:t>
            </a:r>
            <a:r>
              <a:rPr lang="es-MX" altLang="es-MX" sz="2800" dirty="0">
                <a:solidFill>
                  <a:schemeClr val="tx2">
                    <a:lumMod val="75000"/>
                  </a:schemeClr>
                </a:solidFill>
                <a:latin typeface="Corbel" panose="020B0503020204020204" pitchFamily="34" charset="0"/>
              </a:rPr>
              <a:t>abordaje como P</a:t>
            </a:r>
            <a:r>
              <a:rPr lang="es-MX" altLang="es-MX" sz="2800" dirty="0" smtClean="0">
                <a:solidFill>
                  <a:schemeClr val="tx2">
                    <a:lumMod val="75000"/>
                  </a:schemeClr>
                </a:solidFill>
                <a:latin typeface="Corbel" panose="020B0503020204020204" pitchFamily="34" charset="0"/>
              </a:rPr>
              <a:t>rograma de asistencia </a:t>
            </a:r>
            <a:r>
              <a:rPr lang="es-MX" altLang="es-MX" sz="2800" dirty="0">
                <a:solidFill>
                  <a:schemeClr val="tx2">
                    <a:lumMod val="75000"/>
                  </a:schemeClr>
                </a:solidFill>
                <a:latin typeface="Corbel" panose="020B0503020204020204" pitchFamily="34" charset="0"/>
              </a:rPr>
              <a:t>social con </a:t>
            </a:r>
            <a:r>
              <a:rPr lang="es-MX" altLang="es-MX" sz="2800" b="1" dirty="0" smtClean="0">
                <a:solidFill>
                  <a:schemeClr val="tx2">
                    <a:lumMod val="75000"/>
                  </a:schemeClr>
                </a:solidFill>
                <a:latin typeface="Corbel" panose="020B0503020204020204" pitchFamily="34" charset="0"/>
              </a:rPr>
              <a:t>EBDH </a:t>
            </a:r>
            <a:r>
              <a:rPr lang="es-MX" altLang="es-MX" sz="2800" dirty="0" smtClean="0">
                <a:solidFill>
                  <a:schemeClr val="tx2">
                    <a:lumMod val="75000"/>
                  </a:schemeClr>
                </a:solidFill>
                <a:latin typeface="Corbel" panose="020B0503020204020204" pitchFamily="34" charset="0"/>
              </a:rPr>
              <a:t>y </a:t>
            </a:r>
            <a:r>
              <a:rPr lang="es-MX" altLang="es-MX" sz="2800" b="1" dirty="0" smtClean="0">
                <a:solidFill>
                  <a:schemeClr val="tx2">
                    <a:lumMod val="75000"/>
                  </a:schemeClr>
                </a:solidFill>
                <a:latin typeface="Corbel" panose="020B0503020204020204" pitchFamily="34" charset="0"/>
              </a:rPr>
              <a:t>perspectiva </a:t>
            </a:r>
            <a:r>
              <a:rPr lang="es-MX" altLang="es-MX" sz="2800" b="1" dirty="0">
                <a:solidFill>
                  <a:schemeClr val="tx2">
                    <a:lumMod val="75000"/>
                  </a:schemeClr>
                </a:solidFill>
                <a:latin typeface="Corbel" panose="020B0503020204020204" pitchFamily="34" charset="0"/>
              </a:rPr>
              <a:t>comunitaria</a:t>
            </a:r>
            <a:r>
              <a:rPr lang="es-MX" altLang="es-MX" sz="2800" dirty="0">
                <a:solidFill>
                  <a:schemeClr val="tx2">
                    <a:lumMod val="75000"/>
                  </a:schemeClr>
                </a:solidFill>
                <a:latin typeface="Corbel" panose="020B0503020204020204" pitchFamily="34" charset="0"/>
              </a:rPr>
              <a:t> </a:t>
            </a:r>
            <a:r>
              <a:rPr lang="es-MX" altLang="es-MX" sz="2800" dirty="0" smtClean="0">
                <a:solidFill>
                  <a:schemeClr val="tx2">
                    <a:lumMod val="75000"/>
                  </a:schemeClr>
                </a:solidFill>
                <a:latin typeface="Corbel" panose="020B0503020204020204" pitchFamily="34" charset="0"/>
              </a:rPr>
              <a:t>debe </a:t>
            </a:r>
            <a:r>
              <a:rPr lang="es-MX" altLang="es-MX" sz="2800" b="1" dirty="0" smtClean="0">
                <a:solidFill>
                  <a:schemeClr val="tx2">
                    <a:lumMod val="75000"/>
                  </a:schemeClr>
                </a:solidFill>
                <a:latin typeface="Corbel" panose="020B0503020204020204" pitchFamily="34" charset="0"/>
              </a:rPr>
              <a:t>priorizar </a:t>
            </a:r>
            <a:r>
              <a:rPr lang="es-MX" altLang="es-MX" sz="2800" dirty="0" smtClean="0">
                <a:solidFill>
                  <a:schemeClr val="tx2">
                    <a:lumMod val="75000"/>
                  </a:schemeClr>
                </a:solidFill>
                <a:latin typeface="Corbel" panose="020B0503020204020204" pitchFamily="34" charset="0"/>
              </a:rPr>
              <a:t> </a:t>
            </a:r>
          </a:p>
          <a:p>
            <a:pPr algn="just">
              <a:spcBef>
                <a:spcPct val="0"/>
              </a:spcBef>
            </a:pPr>
            <a:r>
              <a:rPr lang="es-MX" altLang="es-MX" sz="2800" b="1" dirty="0">
                <a:solidFill>
                  <a:schemeClr val="tx2">
                    <a:lumMod val="75000"/>
                  </a:schemeClr>
                </a:solidFill>
                <a:latin typeface="Corbel" panose="020B0503020204020204" pitchFamily="34" charset="0"/>
              </a:rPr>
              <a:t> </a:t>
            </a:r>
            <a:endParaRPr lang="es-MX" altLang="es-MX" sz="2800" b="1" dirty="0" smtClean="0">
              <a:solidFill>
                <a:schemeClr val="tx2">
                  <a:lumMod val="75000"/>
                </a:schemeClr>
              </a:solidFill>
              <a:latin typeface="Corbel" panose="020B0503020204020204" pitchFamily="34" charset="0"/>
            </a:endParaRPr>
          </a:p>
          <a:p>
            <a:pPr algn="ctr">
              <a:spcBef>
                <a:spcPct val="0"/>
              </a:spcBef>
            </a:pPr>
            <a:r>
              <a:rPr lang="es-MX" altLang="es-MX" sz="2800" b="1" dirty="0">
                <a:solidFill>
                  <a:schemeClr val="tx2">
                    <a:lumMod val="75000"/>
                  </a:schemeClr>
                </a:solidFill>
                <a:latin typeface="Corbel" panose="020B0503020204020204" pitchFamily="34" charset="0"/>
              </a:rPr>
              <a:t>l</a:t>
            </a:r>
            <a:r>
              <a:rPr lang="es-MX" altLang="es-MX" sz="2800" b="1" dirty="0" smtClean="0">
                <a:solidFill>
                  <a:schemeClr val="tx2">
                    <a:lumMod val="75000"/>
                  </a:schemeClr>
                </a:solidFill>
                <a:latin typeface="Corbel" panose="020B0503020204020204" pitchFamily="34" charset="0"/>
              </a:rPr>
              <a:t>a promoción </a:t>
            </a:r>
            <a:r>
              <a:rPr lang="es-MX" altLang="es-MX" sz="2800" b="1" dirty="0">
                <a:solidFill>
                  <a:schemeClr val="tx2">
                    <a:lumMod val="75000"/>
                  </a:schemeClr>
                </a:solidFill>
                <a:latin typeface="Corbel" panose="020B0503020204020204" pitchFamily="34" charset="0"/>
              </a:rPr>
              <a:t>de la </a:t>
            </a:r>
            <a:r>
              <a:rPr lang="es-MX" altLang="es-MX" sz="2800" b="1" dirty="0" smtClean="0">
                <a:solidFill>
                  <a:schemeClr val="tx2">
                    <a:lumMod val="75000"/>
                  </a:schemeClr>
                </a:solidFill>
                <a:latin typeface="Corbel" panose="020B0503020204020204" pitchFamily="34" charset="0"/>
              </a:rPr>
              <a:t>salud</a:t>
            </a:r>
          </a:p>
          <a:p>
            <a:pPr algn="ctr">
              <a:spcBef>
                <a:spcPct val="0"/>
              </a:spcBef>
            </a:pPr>
            <a:endParaRPr lang="es-MX" altLang="es-MX" sz="2800" b="1" dirty="0" smtClean="0">
              <a:solidFill>
                <a:schemeClr val="tx2">
                  <a:lumMod val="75000"/>
                </a:schemeClr>
              </a:solidFill>
              <a:latin typeface="Corbel" panose="020B0503020204020204" pitchFamily="34" charset="0"/>
            </a:endParaRPr>
          </a:p>
          <a:p>
            <a:pPr algn="ctr">
              <a:spcBef>
                <a:spcPct val="0"/>
              </a:spcBef>
            </a:pPr>
            <a:r>
              <a:rPr lang="es-MX" altLang="es-MX" sz="2800" dirty="0">
                <a:solidFill>
                  <a:schemeClr val="tx2">
                    <a:lumMod val="75000"/>
                  </a:schemeClr>
                </a:solidFill>
                <a:latin typeface="Corbel" panose="020B0503020204020204" pitchFamily="34" charset="0"/>
              </a:rPr>
              <a:t>a</a:t>
            </a:r>
            <a:r>
              <a:rPr lang="es-MX" altLang="es-MX" sz="2800" dirty="0" smtClean="0">
                <a:solidFill>
                  <a:schemeClr val="tx2">
                    <a:lumMod val="75000"/>
                  </a:schemeClr>
                </a:solidFill>
                <a:latin typeface="Corbel" panose="020B0503020204020204" pitchFamily="34" charset="0"/>
              </a:rPr>
              <a:t>  través de la </a:t>
            </a:r>
            <a:r>
              <a:rPr lang="es-MX" altLang="es-MX" sz="2800" b="1" dirty="0" smtClean="0">
                <a:solidFill>
                  <a:schemeClr val="tx2">
                    <a:lumMod val="75000"/>
                  </a:schemeClr>
                </a:solidFill>
                <a:latin typeface="Corbel" panose="020B0503020204020204" pitchFamily="34" charset="0"/>
              </a:rPr>
              <a:t>práctica de estilos de vida saludables</a:t>
            </a:r>
            <a:endParaRPr lang="es-MX" altLang="es-MX" sz="2800" dirty="0" smtClean="0">
              <a:solidFill>
                <a:schemeClr val="tx2">
                  <a:lumMod val="75000"/>
                </a:schemeClr>
              </a:solidFill>
              <a:latin typeface="Corbel" panose="020B0503020204020204" pitchFamily="34" charset="0"/>
            </a:endParaRPr>
          </a:p>
          <a:p>
            <a:pPr algn="just">
              <a:spcBef>
                <a:spcPct val="0"/>
              </a:spcBef>
            </a:pPr>
            <a:endParaRPr lang="es-MX" altLang="es-MX" sz="2800" dirty="0">
              <a:solidFill>
                <a:schemeClr val="tx2">
                  <a:lumMod val="75000"/>
                </a:schemeClr>
              </a:solidFill>
              <a:latin typeface="Corbel" panose="020B0503020204020204" pitchFamily="34" charset="0"/>
            </a:endParaRPr>
          </a:p>
          <a:p>
            <a:pPr algn="just">
              <a:spcBef>
                <a:spcPct val="0"/>
              </a:spcBef>
            </a:pPr>
            <a:r>
              <a:rPr lang="es-MX" altLang="es-MX" sz="2800" dirty="0" smtClean="0">
                <a:solidFill>
                  <a:schemeClr val="tx2">
                    <a:lumMod val="75000"/>
                  </a:schemeClr>
                </a:solidFill>
                <a:latin typeface="Corbel" panose="020B0503020204020204" pitchFamily="34" charset="0"/>
              </a:rPr>
              <a:t>entendiendo </a:t>
            </a:r>
            <a:r>
              <a:rPr lang="es-MX" altLang="es-MX" sz="2800" dirty="0">
                <a:solidFill>
                  <a:schemeClr val="tx2">
                    <a:lumMod val="75000"/>
                  </a:schemeClr>
                </a:solidFill>
                <a:latin typeface="Corbel" panose="020B0503020204020204" pitchFamily="34" charset="0"/>
              </a:rPr>
              <a:t>que cualquier contribución desde este campo aporta </a:t>
            </a:r>
            <a:r>
              <a:rPr lang="es-MX" altLang="es-MX" sz="2800" b="1" dirty="0">
                <a:solidFill>
                  <a:schemeClr val="tx2">
                    <a:lumMod val="75000"/>
                  </a:schemeClr>
                </a:solidFill>
                <a:latin typeface="Corbel" panose="020B0503020204020204" pitchFamily="34" charset="0"/>
              </a:rPr>
              <a:t>al desarrollo de la comunidad. </a:t>
            </a:r>
          </a:p>
        </p:txBody>
      </p:sp>
    </p:spTree>
    <p:extLst>
      <p:ext uri="{BB962C8B-B14F-4D97-AF65-F5344CB8AC3E}">
        <p14:creationId xmlns:p14="http://schemas.microsoft.com/office/powerpoint/2010/main" val="860875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8834" y="918745"/>
            <a:ext cx="8384146" cy="528574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07000"/>
              </a:lnSpc>
              <a:spcAft>
                <a:spcPts val="600"/>
              </a:spcAft>
              <a:defRPr/>
            </a:pPr>
            <a:r>
              <a:rPr lang="es-MX" sz="2400"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Estilos de vida saludable: </a:t>
            </a:r>
            <a:endParaRPr lang="es-MX" sz="24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endParaRPr>
          </a:p>
          <a:p>
            <a:pPr>
              <a:lnSpc>
                <a:spcPct val="107000"/>
              </a:lnSpc>
              <a:spcAft>
                <a:spcPts val="600"/>
              </a:spcAft>
              <a:defRPr/>
            </a:pPr>
            <a:r>
              <a:rPr lang="es-MX" sz="2000"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Son </a:t>
            </a:r>
            <a:r>
              <a:rPr lang="es-MX" sz="2000" b="1" dirty="0" smtClean="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comportamientos cotidianos </a:t>
            </a:r>
            <a:r>
              <a:rPr lang="es-MX" sz="2000"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que expresan el desarrollo </a:t>
            </a:r>
            <a:r>
              <a:rPr lang="es-MX" sz="2000" b="1" dirty="0" smtClean="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de capacidades (individual </a:t>
            </a:r>
            <a:r>
              <a:rPr lang="es-MX" sz="2000"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y </a:t>
            </a:r>
            <a:r>
              <a:rPr lang="es-MX" sz="2000" b="1" dirty="0" smtClean="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colectivo) para:</a:t>
            </a:r>
          </a:p>
          <a:p>
            <a:pPr>
              <a:lnSpc>
                <a:spcPct val="107000"/>
              </a:lnSpc>
              <a:spcAft>
                <a:spcPts val="600"/>
              </a:spcAft>
              <a:defRPr/>
            </a:pPr>
            <a:endPar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endParaRP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El autocuidado</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La recreación (actividades físicas, culturales y artísticas)</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La gestión integral de riesgos</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Tener espacios habitables/ Infraestructura comunitaria </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Fortalecimiento de la economía familiar y comunitaria</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Acceso a alimentación saludable y local</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Medio ambiente sustentable</a:t>
            </a:r>
          </a:p>
          <a:p>
            <a:pPr marL="557213" lvl="1" indent="-214313">
              <a:lnSpc>
                <a:spcPct val="107000"/>
              </a:lnSpc>
              <a:spcAft>
                <a:spcPts val="600"/>
              </a:spcAft>
              <a:buFont typeface="Arial" panose="020B0604020202020204" pitchFamily="34" charset="0"/>
              <a:buChar char="•"/>
              <a:tabLst>
                <a:tab pos="685800" algn="l"/>
              </a:tabLst>
              <a:defRPr/>
            </a:pPr>
            <a:r>
              <a:rPr lang="es-MX" sz="2000"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Organización para la  </a:t>
            </a:r>
            <a:r>
              <a:rPr lang="es-MX" sz="2000" dirty="0" smtClean="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autogestión</a:t>
            </a:r>
          </a:p>
          <a:p>
            <a:pPr marL="342900" lvl="1">
              <a:lnSpc>
                <a:spcPct val="107000"/>
              </a:lnSpc>
              <a:spcAft>
                <a:spcPts val="600"/>
              </a:spcAft>
              <a:tabLst>
                <a:tab pos="685800" algn="l"/>
              </a:tabLst>
              <a:defRPr/>
            </a:pPr>
            <a:endParaRPr lang="es-MX" sz="2000" dirty="0">
              <a:solidFill>
                <a:schemeClr val="bg1"/>
              </a:solidFill>
              <a:latin typeface="Corbel" panose="020B0503020204020204" pitchFamily="34" charset="0"/>
              <a:ea typeface="Calibri" panose="020F0502020204030204" pitchFamily="34" charset="0"/>
              <a:cs typeface="Times New Roman" panose="02020603050405020304" pitchFamily="18" charset="0"/>
            </a:endParaRPr>
          </a:p>
        </p:txBody>
      </p:sp>
      <p:sp>
        <p:nvSpPr>
          <p:cNvPr id="5" name="Cerrar llave 4"/>
          <p:cNvSpPr/>
          <p:nvPr/>
        </p:nvSpPr>
        <p:spPr>
          <a:xfrm>
            <a:off x="6497821" y="2500828"/>
            <a:ext cx="771180" cy="3229002"/>
          </a:xfrm>
          <a:prstGeom prst="rightBrace">
            <a:avLst>
              <a:gd name="adj1" fmla="val 8333"/>
              <a:gd name="adj2" fmla="val 50926"/>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4" name="CuadroTexto 3"/>
          <p:cNvSpPr txBox="1"/>
          <p:nvPr/>
        </p:nvSpPr>
        <p:spPr>
          <a:xfrm rot="16200000">
            <a:off x="5779049" y="3224021"/>
            <a:ext cx="4172924"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MX" dirty="0" smtClean="0">
                <a:solidFill>
                  <a:schemeClr val="tx1"/>
                </a:solidFill>
                <a:latin typeface="Corbel" panose="020B0503020204020204" pitchFamily="34" charset="0"/>
                <a:ea typeface="Calibri" panose="020F0502020204030204" pitchFamily="34" charset="0"/>
                <a:cs typeface="Times New Roman" panose="02020603050405020304" pitchFamily="18" charset="0"/>
              </a:rPr>
              <a:t> </a:t>
            </a:r>
          </a:p>
          <a:p>
            <a:pPr algn="ctr"/>
            <a:r>
              <a:rPr lang="es-MX" dirty="0" smtClean="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control </a:t>
            </a:r>
            <a:r>
              <a:rPr lang="es-MX"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sobre las circunstancias </a:t>
            </a:r>
            <a:r>
              <a:rPr lang="es-MX"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materiales</a:t>
            </a:r>
            <a:r>
              <a:rPr lang="es-MX"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 </a:t>
            </a:r>
            <a:r>
              <a:rPr lang="es-MX"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psicosociales</a:t>
            </a:r>
            <a:r>
              <a:rPr lang="es-MX"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 y </a:t>
            </a:r>
            <a:r>
              <a:rPr lang="es-MX"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conductuales </a:t>
            </a:r>
            <a:r>
              <a:rPr lang="es-MX"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que determinan la </a:t>
            </a:r>
            <a:r>
              <a:rPr lang="es-MX" b="1"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salud comunitaria</a:t>
            </a:r>
            <a:r>
              <a:rPr lang="es-MX" dirty="0">
                <a:solidFill>
                  <a:schemeClr val="tx2">
                    <a:lumMod val="75000"/>
                  </a:schemeClr>
                </a:solidFill>
                <a:latin typeface="Corbel" panose="020B0503020204020204" pitchFamily="34" charset="0"/>
                <a:ea typeface="Calibri" panose="020F0502020204030204" pitchFamily="34" charset="0"/>
                <a:cs typeface="Times New Roman" panose="02020603050405020304" pitchFamily="18" charset="0"/>
              </a:rPr>
              <a:t>.</a:t>
            </a:r>
          </a:p>
          <a:p>
            <a:endParaRPr lang="es-MX" dirty="0">
              <a:solidFill>
                <a:schemeClr val="tx1"/>
              </a:solidFill>
            </a:endParaRPr>
          </a:p>
        </p:txBody>
      </p:sp>
    </p:spTree>
    <p:extLst>
      <p:ext uri="{BB962C8B-B14F-4D97-AF65-F5344CB8AC3E}">
        <p14:creationId xmlns:p14="http://schemas.microsoft.com/office/powerpoint/2010/main" val="20024078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984898947"/>
              </p:ext>
            </p:extLst>
          </p:nvPr>
        </p:nvGraphicFramePr>
        <p:xfrm>
          <a:off x="49687" y="708711"/>
          <a:ext cx="8873975" cy="5621102"/>
        </p:xfrm>
        <a:graphic>
          <a:graphicData uri="http://schemas.openxmlformats.org/drawingml/2006/table">
            <a:tbl>
              <a:tblPr firstRow="1" bandRow="1">
                <a:tableStyleId>{5C22544A-7EE6-4342-B048-85BDC9FD1C3A}</a:tableStyleId>
              </a:tblPr>
              <a:tblGrid>
                <a:gridCol w="1888624"/>
                <a:gridCol w="1204327"/>
                <a:gridCol w="2033859"/>
                <a:gridCol w="1801734"/>
                <a:gridCol w="928501"/>
                <a:gridCol w="1016930"/>
              </a:tblGrid>
              <a:tr h="532720">
                <a:tc>
                  <a:txBody>
                    <a:bodyPr/>
                    <a:lstStyle/>
                    <a:p>
                      <a:pPr algn="ctr">
                        <a:lnSpc>
                          <a:spcPct val="107000"/>
                        </a:lnSpc>
                        <a:spcAft>
                          <a:spcPts val="0"/>
                        </a:spcAft>
                      </a:pPr>
                      <a:r>
                        <a:rPr lang="es-MX" sz="1200" kern="1200" dirty="0">
                          <a:solidFill>
                            <a:schemeClr val="accent4">
                              <a:lumMod val="50000"/>
                            </a:schemeClr>
                          </a:solidFill>
                          <a:effectLst/>
                        </a:rPr>
                        <a:t>Definición</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05" marR="56005" marT="37319" marB="37319" anchor="ctr"/>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Variable</a:t>
                      </a:r>
                    </a:p>
                  </a:txBody>
                  <a:tcPr marL="56002" marR="56002" marT="37338" marB="37338" anchor="ctr" horzOverflow="overflow"/>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rPr>
                        <a:t>Indicador</a:t>
                      </a:r>
                      <a:endPar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0" marR="0" marT="0" marB="0" anchor="ctr" horzOverflow="overflow"/>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rPr>
                        <a:t>De Desempeño</a:t>
                      </a:r>
                      <a:endPar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0" marR="0" marT="0" marB="0" anchor="ctr" horzOverflow="overflow"/>
                </a:tc>
                <a:tc>
                  <a:txBody>
                    <a:bodyPr/>
                    <a:lstStyle>
                      <a:lvl1pPr defTabSz="457200">
                        <a:spcBef>
                          <a:spcPts val="1000"/>
                        </a:spcBef>
                        <a:buClr>
                          <a:schemeClr val="accent1"/>
                        </a:buClr>
                        <a:buSzPct val="80000"/>
                        <a:buFont typeface="Wingdings 3" panose="05040102010807070707" pitchFamily="18" charset="2"/>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defRPr sz="10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defRPr sz="1000">
                          <a:solidFill>
                            <a:srgbClr val="404040"/>
                          </a:solidFill>
                          <a:latin typeface="Trebuchet MS" panose="020B0603020202020204" pitchFamily="34" charset="0"/>
                        </a:defRPr>
                      </a:lvl9p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rPr>
                        <a:t>De Resultado</a:t>
                      </a:r>
                      <a:endPar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56002" marR="56002" marT="37338" marB="37338" anchor="ctr" horzOverflow="overflow"/>
                </a:tc>
                <a:tc>
                  <a:txBody>
                    <a:bodyPr/>
                    <a:lstStyle/>
                    <a:p>
                      <a:pPr marL="0" marR="0" lvl="0" indent="0" algn="ctr" defTabSz="457200" rtl="0" eaLnBrk="1" fontAlgn="base" latinLnBrk="0" hangingPunct="1">
                        <a:lnSpc>
                          <a:spcPct val="107000"/>
                        </a:lnSpc>
                        <a:spcBef>
                          <a:spcPct val="0"/>
                        </a:spcBef>
                        <a:spcAft>
                          <a:spcPct val="0"/>
                        </a:spcAft>
                        <a:buClrTx/>
                        <a:buSzTx/>
                        <a:buFontTx/>
                        <a:buNone/>
                        <a:tabLst/>
                      </a:pPr>
                      <a:r>
                        <a:rPr kumimoji="0" lang="es-MX" altLang="es-MX" sz="1200" b="1" i="0" u="none" strike="noStrike" cap="none" normalizeH="0" baseline="0" dirty="0" smtClean="0">
                          <a:ln>
                            <a:noFill/>
                          </a:ln>
                          <a:solidFill>
                            <a:schemeClr val="accent4">
                              <a:lumMod val="50000"/>
                            </a:schemeClr>
                          </a:solidFill>
                          <a:effectLst/>
                          <a:latin typeface="Trebuchet MS" panose="020B0603020202020204" pitchFamily="34" charset="0"/>
                          <a:ea typeface="Calibri" panose="020F0502020204030204" pitchFamily="34" charset="0"/>
                          <a:cs typeface="Times New Roman" panose="02020603050405020304" pitchFamily="18" charset="0"/>
                        </a:rPr>
                        <a:t>De Impacto</a:t>
                      </a:r>
                    </a:p>
                  </a:txBody>
                  <a:tcPr marL="56002" marR="56002" marT="37338" marB="37338" anchor="ctr" horzOverflow="overflow"/>
                </a:tc>
              </a:tr>
              <a:tr h="4984442">
                <a:tc>
                  <a:txBody>
                    <a:bodyPr/>
                    <a:lstStyle/>
                    <a:p>
                      <a:pPr algn="l">
                        <a:lnSpc>
                          <a:spcPct val="107000"/>
                        </a:lnSpc>
                        <a:spcAft>
                          <a:spcPts val="0"/>
                        </a:spcAft>
                      </a:pPr>
                      <a:r>
                        <a:rPr lang="es-MX" sz="1200" kern="1200" dirty="0">
                          <a:solidFill>
                            <a:schemeClr val="accent4">
                              <a:lumMod val="50000"/>
                            </a:schemeClr>
                          </a:solidFill>
                          <a:effectLst/>
                        </a:rPr>
                        <a:t>Son las actividades que se realizan para mitigar o atenuar el riesgo ante una emergencia o desastre, permiten determinar las amenazas y vulnerabilidades, intervenir para modificarlas, disminuirlas, eliminarlas o lograr la preparación pertinente para responder ante los </a:t>
                      </a:r>
                      <a:r>
                        <a:rPr lang="es-MX" sz="1200" kern="1200" dirty="0" smtClean="0">
                          <a:solidFill>
                            <a:schemeClr val="accent4">
                              <a:lumMod val="50000"/>
                            </a:schemeClr>
                          </a:solidFill>
                          <a:effectLst/>
                        </a:rPr>
                        <a:t>daños.</a:t>
                      </a:r>
                    </a:p>
                    <a:p>
                      <a:pPr algn="l">
                        <a:lnSpc>
                          <a:spcPct val="107000"/>
                        </a:lnSpc>
                        <a:spcAft>
                          <a:spcPts val="0"/>
                        </a:spcAft>
                      </a:pPr>
                      <a:endParaRPr lang="es-MX" sz="1200" dirty="0">
                        <a:solidFill>
                          <a:schemeClr val="accent4">
                            <a:lumMod val="50000"/>
                          </a:schemeClr>
                        </a:solidFill>
                        <a:effectLst/>
                      </a:endParaRPr>
                    </a:p>
                    <a:p>
                      <a:pPr algn="l">
                        <a:lnSpc>
                          <a:spcPct val="107000"/>
                        </a:lnSpc>
                        <a:spcAft>
                          <a:spcPts val="0"/>
                        </a:spcAft>
                      </a:pPr>
                      <a:r>
                        <a:rPr lang="es-MX" sz="1200" kern="1200" dirty="0">
                          <a:solidFill>
                            <a:schemeClr val="accent4">
                              <a:lumMod val="50000"/>
                            </a:schemeClr>
                          </a:solidFill>
                          <a:effectLst/>
                        </a:rPr>
                        <a:t>Considera tres procesos:</a:t>
                      </a:r>
                      <a:endParaRPr lang="es-MX" sz="1200" dirty="0">
                        <a:solidFill>
                          <a:schemeClr val="accent4">
                            <a:lumMod val="50000"/>
                          </a:schemeClr>
                        </a:solidFill>
                        <a:effectLst/>
                      </a:endParaRPr>
                    </a:p>
                    <a:p>
                      <a:pPr marL="342900" lvl="0" indent="-342900" algn="l">
                        <a:lnSpc>
                          <a:spcPct val="107000"/>
                        </a:lnSpc>
                        <a:spcAft>
                          <a:spcPts val="0"/>
                        </a:spcAft>
                        <a:buFont typeface="Symbol" panose="05050102010706020507" pitchFamily="18" charset="2"/>
                        <a:buChar char=""/>
                      </a:pPr>
                      <a:r>
                        <a:rPr lang="es-MX" sz="1200" kern="1200" dirty="0">
                          <a:solidFill>
                            <a:schemeClr val="accent4">
                              <a:lumMod val="50000"/>
                            </a:schemeClr>
                          </a:solidFill>
                          <a:effectLst/>
                        </a:rPr>
                        <a:t>Conocer el riesgo</a:t>
                      </a:r>
                      <a:endParaRPr lang="es-MX" sz="1200" dirty="0">
                        <a:solidFill>
                          <a:schemeClr val="accent4">
                            <a:lumMod val="50000"/>
                          </a:schemeClr>
                        </a:solidFill>
                        <a:effectLst/>
                      </a:endParaRPr>
                    </a:p>
                    <a:p>
                      <a:pPr marL="342900" lvl="0" indent="-342900" algn="l">
                        <a:lnSpc>
                          <a:spcPct val="107000"/>
                        </a:lnSpc>
                        <a:spcAft>
                          <a:spcPts val="0"/>
                        </a:spcAft>
                        <a:buFont typeface="Symbol" panose="05050102010706020507" pitchFamily="18" charset="2"/>
                        <a:buChar char=""/>
                      </a:pPr>
                      <a:r>
                        <a:rPr lang="es-MX" sz="1200" kern="1200" dirty="0">
                          <a:solidFill>
                            <a:schemeClr val="accent4">
                              <a:lumMod val="50000"/>
                            </a:schemeClr>
                          </a:solidFill>
                          <a:effectLst/>
                        </a:rPr>
                        <a:t>Reducir el riesgo</a:t>
                      </a:r>
                      <a:endParaRPr lang="es-MX" sz="1200" dirty="0">
                        <a:solidFill>
                          <a:schemeClr val="accent4">
                            <a:lumMod val="50000"/>
                          </a:schemeClr>
                        </a:solidFill>
                        <a:effectLst/>
                      </a:endParaRPr>
                    </a:p>
                    <a:p>
                      <a:pPr marL="342900" lvl="0" indent="-342900" algn="l">
                        <a:lnSpc>
                          <a:spcPct val="107000"/>
                        </a:lnSpc>
                        <a:spcAft>
                          <a:spcPts val="0"/>
                        </a:spcAft>
                        <a:buFont typeface="Symbol" panose="05050102010706020507" pitchFamily="18" charset="2"/>
                        <a:buChar char=""/>
                      </a:pPr>
                      <a:r>
                        <a:rPr lang="es-MX" sz="1200" kern="1200" dirty="0">
                          <a:solidFill>
                            <a:schemeClr val="accent4">
                              <a:lumMod val="50000"/>
                            </a:schemeClr>
                          </a:solidFill>
                          <a:effectLst/>
                        </a:rPr>
                        <a:t>Manejar los desastres</a:t>
                      </a:r>
                      <a:endParaRPr lang="es-MX" sz="1200" dirty="0">
                        <a:solidFill>
                          <a:schemeClr val="accent4">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05" marR="56005" marT="37319" marB="37319"/>
                </a:tc>
                <a:tc>
                  <a:txBody>
                    <a:bodyPr/>
                    <a:lstStyle/>
                    <a:p>
                      <a:pPr marL="228600" algn="l">
                        <a:lnSpc>
                          <a:spcPct val="107000"/>
                        </a:lnSpc>
                        <a:spcAft>
                          <a:spcPts val="0"/>
                        </a:spcAft>
                      </a:pPr>
                      <a:r>
                        <a:rPr lang="es-MX" sz="1200" kern="1200" dirty="0">
                          <a:solidFill>
                            <a:schemeClr val="accent4">
                              <a:lumMod val="50000"/>
                            </a:schemeClr>
                          </a:solidFill>
                          <a:effectLst/>
                        </a:rPr>
                        <a:t>Capacidad para identificar los  riesgos locales.</a:t>
                      </a:r>
                      <a:endParaRPr lang="es-MX" sz="1200" dirty="0">
                        <a:solidFill>
                          <a:schemeClr val="accent4">
                            <a:lumMod val="50000"/>
                          </a:schemeClr>
                        </a:solidFill>
                        <a:effectLst/>
                      </a:endParaRPr>
                    </a:p>
                    <a:p>
                      <a:pPr marL="228600" algn="l">
                        <a:lnSpc>
                          <a:spcPct val="107000"/>
                        </a:lnSpc>
                        <a:spcAft>
                          <a:spcPts val="0"/>
                        </a:spcAft>
                      </a:pPr>
                      <a:endParaRPr lang="es-MX" sz="1200" kern="1200" dirty="0" smtClean="0">
                        <a:solidFill>
                          <a:schemeClr val="accent4">
                            <a:lumMod val="50000"/>
                          </a:schemeClr>
                        </a:solidFill>
                        <a:effectLst/>
                      </a:endParaRPr>
                    </a:p>
                    <a:p>
                      <a:pPr marL="228600" algn="l">
                        <a:lnSpc>
                          <a:spcPct val="107000"/>
                        </a:lnSpc>
                        <a:spcAft>
                          <a:spcPts val="0"/>
                        </a:spcAft>
                      </a:pPr>
                      <a:endParaRPr lang="es-MX" sz="1200" kern="1200" dirty="0" smtClean="0">
                        <a:solidFill>
                          <a:schemeClr val="accent4">
                            <a:lumMod val="50000"/>
                          </a:schemeClr>
                        </a:solidFill>
                        <a:effectLst/>
                      </a:endParaRPr>
                    </a:p>
                    <a:p>
                      <a:pPr marL="228600" algn="l">
                        <a:lnSpc>
                          <a:spcPct val="107000"/>
                        </a:lnSpc>
                        <a:spcAft>
                          <a:spcPts val="0"/>
                        </a:spcAft>
                      </a:pPr>
                      <a:endParaRPr lang="es-MX" sz="1200" kern="1200" dirty="0" smtClean="0">
                        <a:solidFill>
                          <a:schemeClr val="accent4">
                            <a:lumMod val="50000"/>
                          </a:schemeClr>
                        </a:solidFill>
                        <a:effectLst/>
                      </a:endParaRPr>
                    </a:p>
                    <a:p>
                      <a:pPr marL="228600" algn="l">
                        <a:lnSpc>
                          <a:spcPct val="107000"/>
                        </a:lnSpc>
                        <a:spcAft>
                          <a:spcPts val="0"/>
                        </a:spcAft>
                      </a:pPr>
                      <a:endParaRPr lang="es-MX" sz="1200" kern="1200" dirty="0" smtClean="0">
                        <a:solidFill>
                          <a:schemeClr val="accent4">
                            <a:lumMod val="50000"/>
                          </a:schemeClr>
                        </a:solidFill>
                        <a:effectLst/>
                      </a:endParaRPr>
                    </a:p>
                    <a:p>
                      <a:pPr marL="228600" algn="l">
                        <a:lnSpc>
                          <a:spcPct val="107000"/>
                        </a:lnSpc>
                        <a:spcAft>
                          <a:spcPts val="0"/>
                        </a:spcAft>
                      </a:pPr>
                      <a:r>
                        <a:rPr lang="es-MX" sz="1200" kern="1200" dirty="0">
                          <a:solidFill>
                            <a:schemeClr val="accent4">
                              <a:lumMod val="50000"/>
                            </a:schemeClr>
                          </a:solidFill>
                          <a:effectLst/>
                        </a:rPr>
                        <a:t> </a:t>
                      </a:r>
                      <a:endParaRPr lang="es-MX" sz="1200" dirty="0">
                        <a:solidFill>
                          <a:schemeClr val="accent4">
                            <a:lumMod val="50000"/>
                          </a:schemeClr>
                        </a:solidFill>
                        <a:effectLst/>
                      </a:endParaRPr>
                    </a:p>
                    <a:p>
                      <a:pPr marL="228600" algn="l">
                        <a:lnSpc>
                          <a:spcPct val="107000"/>
                        </a:lnSpc>
                        <a:spcAft>
                          <a:spcPts val="0"/>
                        </a:spcAft>
                      </a:pPr>
                      <a:r>
                        <a:rPr lang="es-MX" sz="1200" kern="1200" dirty="0">
                          <a:solidFill>
                            <a:schemeClr val="accent4">
                              <a:lumMod val="50000"/>
                            </a:schemeClr>
                          </a:solidFill>
                          <a:effectLst/>
                        </a:rPr>
                        <a:t>Capacidad para implementar medidas orientadas a disminuir los riesgos locales.</a:t>
                      </a:r>
                      <a:endParaRPr lang="es-MX" sz="1200" dirty="0">
                        <a:solidFill>
                          <a:schemeClr val="accent4">
                            <a:lumMod val="50000"/>
                          </a:schemeClr>
                        </a:solidFill>
                        <a:effectLst/>
                      </a:endParaRPr>
                    </a:p>
                    <a:p>
                      <a:pPr marL="228600" algn="l">
                        <a:lnSpc>
                          <a:spcPct val="107000"/>
                        </a:lnSpc>
                        <a:spcAft>
                          <a:spcPts val="0"/>
                        </a:spcAft>
                      </a:pPr>
                      <a:r>
                        <a:rPr lang="es-MX" sz="1200" kern="1200" dirty="0">
                          <a:solidFill>
                            <a:schemeClr val="accent4">
                              <a:lumMod val="50000"/>
                            </a:schemeClr>
                          </a:solidFill>
                          <a:effectLst/>
                        </a:rPr>
                        <a:t> </a:t>
                      </a:r>
                      <a:endParaRPr lang="es-MX" sz="1200" dirty="0">
                        <a:solidFill>
                          <a:schemeClr val="accent4">
                            <a:lumMod val="50000"/>
                          </a:schemeClr>
                        </a:solidFill>
                        <a:effectLst/>
                      </a:endParaRPr>
                    </a:p>
                    <a:p>
                      <a:pPr marL="228600" algn="l">
                        <a:lnSpc>
                          <a:spcPct val="107000"/>
                        </a:lnSpc>
                        <a:spcAft>
                          <a:spcPts val="800"/>
                        </a:spcAft>
                      </a:pPr>
                      <a:r>
                        <a:rPr lang="es-MX" sz="1200" kern="1200" dirty="0">
                          <a:solidFill>
                            <a:schemeClr val="accent4">
                              <a:lumMod val="50000"/>
                            </a:schemeClr>
                          </a:solidFill>
                          <a:effectLst/>
                        </a:rPr>
                        <a:t> </a:t>
                      </a:r>
                      <a:endParaRPr lang="es-MX" sz="1200" dirty="0">
                        <a:solidFill>
                          <a:schemeClr val="accent4">
                            <a:lumMod val="50000"/>
                          </a:schemeClr>
                        </a:solidFill>
                        <a:effectLst/>
                      </a:endParaRPr>
                    </a:p>
                    <a:p>
                      <a:pPr marL="228600" algn="l">
                        <a:lnSpc>
                          <a:spcPct val="107000"/>
                        </a:lnSpc>
                        <a:spcAft>
                          <a:spcPts val="800"/>
                        </a:spcAft>
                      </a:pPr>
                      <a:r>
                        <a:rPr lang="es-MX" sz="1200" kern="1200" dirty="0">
                          <a:solidFill>
                            <a:schemeClr val="accent4">
                              <a:lumMod val="50000"/>
                            </a:schemeClr>
                          </a:solidFill>
                          <a:effectLst/>
                        </a:rPr>
                        <a:t>Capacidad para el manejo de los desastres.</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05" marR="56005" marT="37319" marB="37319"/>
                </a:tc>
                <a:tc>
                  <a:txBody>
                    <a:bodyPr/>
                    <a:lstStyle/>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Elaboración de adecuados Diagnóstico de riesgos</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Elaboración de adecuados mapas de riesgos</a:t>
                      </a:r>
                      <a:endParaRPr lang="es-MX" sz="1200" dirty="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r>
                        <a:rPr lang="es-MX" sz="1200" kern="1200" dirty="0">
                          <a:solidFill>
                            <a:schemeClr val="accent4">
                              <a:lumMod val="50000"/>
                            </a:schemeClr>
                          </a:solidFill>
                          <a:effectLst/>
                        </a:rPr>
                        <a:t> </a:t>
                      </a: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kern="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Previsión adecuada </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Implementación de medidas preventivas </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Aplicación de medidas de Mitigación</a:t>
                      </a:r>
                      <a:endParaRPr lang="es-MX" sz="1200" dirty="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smtClean="0">
                        <a:solidFill>
                          <a:schemeClr val="accent4">
                            <a:lumMod val="50000"/>
                          </a:schemeClr>
                        </a:solidFill>
                        <a:effectLst/>
                      </a:endParaRPr>
                    </a:p>
                    <a:p>
                      <a:pPr marL="0" lvl="0" indent="0" algn="l">
                        <a:lnSpc>
                          <a:spcPct val="107000"/>
                        </a:lnSpc>
                        <a:spcAft>
                          <a:spcPts val="0"/>
                        </a:spcAft>
                        <a:buFont typeface="Arial" panose="020B0604020202020204" pitchFamily="34" charset="0"/>
                        <a:buNone/>
                        <a:tabLst>
                          <a:tab pos="54610" algn="l"/>
                        </a:tabLst>
                      </a:pP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Preparación</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Auxilio</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Recuperación</a:t>
                      </a:r>
                      <a:endParaRPr lang="es-MX" sz="1200" dirty="0">
                        <a:solidFill>
                          <a:schemeClr val="accent4">
                            <a:lumMod val="50000"/>
                          </a:schemeClr>
                        </a:solidFill>
                        <a:effectLst/>
                      </a:endParaRPr>
                    </a:p>
                    <a:p>
                      <a:pPr marL="342900" lvl="0" indent="-342900" algn="l">
                        <a:lnSpc>
                          <a:spcPct val="107000"/>
                        </a:lnSpc>
                        <a:spcAft>
                          <a:spcPts val="0"/>
                        </a:spcAft>
                        <a:buFont typeface="Arial" panose="020B0604020202020204" pitchFamily="34" charset="0"/>
                        <a:buChar char="•"/>
                        <a:tabLst>
                          <a:tab pos="54610" algn="l"/>
                        </a:tabLst>
                      </a:pPr>
                      <a:r>
                        <a:rPr lang="es-MX" sz="1200" kern="1200" dirty="0">
                          <a:solidFill>
                            <a:schemeClr val="accent4">
                              <a:lumMod val="50000"/>
                            </a:schemeClr>
                          </a:solidFill>
                          <a:effectLst/>
                        </a:rPr>
                        <a:t>Resiliencia</a:t>
                      </a:r>
                      <a:endParaRPr lang="es-MX" sz="1200" dirty="0">
                        <a:solidFill>
                          <a:schemeClr val="accent4">
                            <a:lumMod val="50000"/>
                          </a:schemeClr>
                        </a:solidFill>
                        <a:effectLst/>
                      </a:endParaRPr>
                    </a:p>
                    <a:p>
                      <a:pPr algn="l">
                        <a:lnSpc>
                          <a:spcPct val="107000"/>
                        </a:lnSpc>
                        <a:spcAft>
                          <a:spcPts val="0"/>
                        </a:spcAft>
                      </a:pPr>
                      <a:r>
                        <a:rPr lang="es-MX" sz="1200" kern="1200" dirty="0">
                          <a:solidFill>
                            <a:schemeClr val="accent4">
                              <a:lumMod val="50000"/>
                            </a:schemeClr>
                          </a:solidFill>
                          <a:effectLst/>
                        </a:rPr>
                        <a:t> </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285750" indent="-285750" algn="l">
                        <a:lnSpc>
                          <a:spcPct val="107000"/>
                        </a:lnSpc>
                        <a:spcAft>
                          <a:spcPts val="0"/>
                        </a:spcAft>
                        <a:buFont typeface="Arial" panose="020B0604020202020204" pitchFamily="34" charset="0"/>
                        <a:buChar char="•"/>
                      </a:pPr>
                      <a:r>
                        <a:rPr lang="es-MX" sz="1200" kern="1200" dirty="0">
                          <a:solidFill>
                            <a:schemeClr val="accent4">
                              <a:lumMod val="50000"/>
                            </a:schemeClr>
                          </a:solidFill>
                          <a:effectLst/>
                        </a:rPr>
                        <a:t>Escenarios de riesgo elaborados</a:t>
                      </a:r>
                      <a:endParaRPr lang="es-MX" sz="1200" dirty="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r>
                        <a:rPr lang="es-MX" sz="1200" kern="1200" dirty="0">
                          <a:solidFill>
                            <a:schemeClr val="accent4">
                              <a:lumMod val="50000"/>
                            </a:schemeClr>
                          </a:solidFill>
                          <a:effectLst/>
                        </a:rPr>
                        <a:t>Planes comunitarios de gestión del riesgo</a:t>
                      </a:r>
                      <a:endParaRPr lang="es-MX" sz="1200" dirty="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r>
                        <a:rPr lang="es-MX" sz="1200" kern="1200" dirty="0" smtClean="0">
                          <a:solidFill>
                            <a:schemeClr val="accent4">
                              <a:lumMod val="50000"/>
                            </a:schemeClr>
                          </a:solidFill>
                          <a:effectLst/>
                        </a:rPr>
                        <a:t>Brigadas </a:t>
                      </a:r>
                      <a:r>
                        <a:rPr lang="es-MX" sz="1200" kern="1200" dirty="0">
                          <a:solidFill>
                            <a:schemeClr val="accent4">
                              <a:lumMod val="50000"/>
                            </a:schemeClr>
                          </a:solidFill>
                          <a:effectLst/>
                        </a:rPr>
                        <a:t>formadas</a:t>
                      </a:r>
                      <a:endParaRPr lang="es-MX" sz="1200" dirty="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r>
                        <a:rPr lang="es-MX" sz="1200" kern="1200" dirty="0">
                          <a:solidFill>
                            <a:schemeClr val="accent4">
                              <a:lumMod val="50000"/>
                            </a:schemeClr>
                          </a:solidFill>
                          <a:effectLst/>
                        </a:rPr>
                        <a:t>Sistemas de alerta en funcionamiento</a:t>
                      </a:r>
                      <a:endParaRPr lang="es-MX" sz="1200" dirty="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endParaRPr lang="es-MX" sz="1200" kern="1200" dirty="0" smtClean="0">
                        <a:solidFill>
                          <a:schemeClr val="accent4">
                            <a:lumMod val="50000"/>
                          </a:schemeClr>
                        </a:solidFill>
                        <a:effectLst/>
                      </a:endParaRPr>
                    </a:p>
                    <a:p>
                      <a:pPr marL="0" indent="0" algn="l">
                        <a:lnSpc>
                          <a:spcPct val="107000"/>
                        </a:lnSpc>
                        <a:spcAft>
                          <a:spcPts val="0"/>
                        </a:spcAft>
                        <a:buFont typeface="Arial" panose="020B0604020202020204" pitchFamily="34" charset="0"/>
                        <a:buNone/>
                      </a:pPr>
                      <a:endParaRPr lang="es-MX" sz="1200" kern="1200" dirty="0" smtClean="0">
                        <a:solidFill>
                          <a:schemeClr val="accent4">
                            <a:lumMod val="50000"/>
                          </a:schemeClr>
                        </a:solidFill>
                        <a:effectLst/>
                      </a:endParaRPr>
                    </a:p>
                    <a:p>
                      <a:pPr marL="285750" indent="-285750" algn="l">
                        <a:lnSpc>
                          <a:spcPct val="107000"/>
                        </a:lnSpc>
                        <a:spcAft>
                          <a:spcPts val="0"/>
                        </a:spcAft>
                        <a:buFont typeface="Arial" panose="020B0604020202020204" pitchFamily="34" charset="0"/>
                        <a:buChar char="•"/>
                      </a:pPr>
                      <a:r>
                        <a:rPr lang="es-MX" sz="1200" kern="1200" dirty="0" smtClean="0">
                          <a:solidFill>
                            <a:schemeClr val="accent4">
                              <a:lumMod val="50000"/>
                            </a:schemeClr>
                          </a:solidFill>
                          <a:effectLst/>
                        </a:rPr>
                        <a:t>Grupos </a:t>
                      </a:r>
                      <a:r>
                        <a:rPr lang="es-MX" sz="1200" kern="1200" dirty="0">
                          <a:solidFill>
                            <a:schemeClr val="accent4">
                              <a:lumMod val="50000"/>
                            </a:schemeClr>
                          </a:solidFill>
                          <a:effectLst/>
                        </a:rPr>
                        <a:t>habilitados para la respuesta en emergencia </a:t>
                      </a:r>
                      <a:endParaRPr lang="es-MX" sz="1200" dirty="0">
                        <a:solidFill>
                          <a:schemeClr val="accent4">
                            <a:lumMod val="50000"/>
                          </a:schemeClr>
                        </a:solidFill>
                        <a:effectLst/>
                      </a:endParaRPr>
                    </a:p>
                    <a:p>
                      <a:pPr algn="l">
                        <a:lnSpc>
                          <a:spcPct val="107000"/>
                        </a:lnSpc>
                        <a:spcAft>
                          <a:spcPts val="0"/>
                        </a:spcAft>
                      </a:pPr>
                      <a:r>
                        <a:rPr lang="es-MX" sz="1200" dirty="0">
                          <a:solidFill>
                            <a:schemeClr val="accent4">
                              <a:lumMod val="50000"/>
                            </a:schemeClr>
                          </a:solidFill>
                          <a:effectLst/>
                        </a:rPr>
                        <a:t> </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05" marR="56005" marT="37319" marB="37319"/>
                </a:tc>
                <a:tc>
                  <a:txBody>
                    <a:bodyPr/>
                    <a:lstStyle/>
                    <a:p>
                      <a:pPr algn="l">
                        <a:lnSpc>
                          <a:spcPct val="107000"/>
                        </a:lnSpc>
                        <a:spcAft>
                          <a:spcPts val="0"/>
                        </a:spcAft>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GD con respuesta eficaz ante emergencia o desastre</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05" marR="56005" marT="37319" marB="37319"/>
                </a:tc>
                <a:tc>
                  <a:txBody>
                    <a:bodyPr/>
                    <a:lstStyle/>
                    <a:p>
                      <a:pPr algn="l">
                        <a:lnSpc>
                          <a:spcPct val="107000"/>
                        </a:lnSpc>
                        <a:spcAft>
                          <a:spcPts val="0"/>
                        </a:spcAft>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Índice de reducción de daños comunitarios por emergencias o desastres</a:t>
                      </a:r>
                    </a:p>
                    <a:p>
                      <a:pPr algn="l">
                        <a:lnSpc>
                          <a:spcPct val="107000"/>
                        </a:lnSpc>
                        <a:spcAft>
                          <a:spcPts val="0"/>
                        </a:spcAft>
                      </a:pPr>
                      <a:endPar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Aumentar resiliencia</a:t>
                      </a:r>
                    </a:p>
                    <a:p>
                      <a:pPr algn="l">
                        <a:lnSpc>
                          <a:spcPct val="107000"/>
                        </a:lnSpc>
                        <a:spcAft>
                          <a:spcPts val="0"/>
                        </a:spcAft>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Convertir la vulnerabilidad en capacidad</a:t>
                      </a:r>
                    </a:p>
                    <a:p>
                      <a:pPr algn="l">
                        <a:lnSpc>
                          <a:spcPct val="107000"/>
                        </a:lnSpc>
                        <a:spcAft>
                          <a:spcPts val="0"/>
                        </a:spcAft>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Mejorar capacidad de respuesta</a:t>
                      </a:r>
                    </a:p>
                    <a:p>
                      <a:pPr marL="0" indent="0" algn="l">
                        <a:lnSpc>
                          <a:spcPct val="107000"/>
                        </a:lnSpc>
                        <a:spcAft>
                          <a:spcPts val="0"/>
                        </a:spcAft>
                        <a:buFont typeface="Arial" panose="020B0604020202020204" pitchFamily="34" charset="0"/>
                        <a:buNone/>
                      </a:pPr>
                      <a:r>
                        <a:rPr lang="es-MX" sz="1200" dirty="0" smtClean="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población vulnerable como motor de  cambio y solución</a:t>
                      </a:r>
                      <a:endParaRPr lang="es-MX" sz="1200" dirty="0">
                        <a:solidFill>
                          <a:schemeClr val="accent4">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005" marR="56005" marT="37319" marB="37319"/>
                </a:tc>
              </a:tr>
            </a:tbl>
          </a:graphicData>
        </a:graphic>
      </p:graphicFrame>
      <p:sp>
        <p:nvSpPr>
          <p:cNvPr id="2" name="1 Rectángulo"/>
          <p:cNvSpPr/>
          <p:nvPr/>
        </p:nvSpPr>
        <p:spPr>
          <a:xfrm>
            <a:off x="0" y="99152"/>
            <a:ext cx="8923662" cy="727671"/>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69654" name="CuadroTexto 5"/>
          <p:cNvSpPr txBox="1">
            <a:spLocks noChangeArrowheads="1"/>
          </p:cNvSpPr>
          <p:nvPr/>
        </p:nvSpPr>
        <p:spPr bwMode="auto">
          <a:xfrm>
            <a:off x="270025" y="185491"/>
            <a:ext cx="49355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s-MX"/>
            </a:defPPr>
            <a:lvl1pPr eaLnBrk="1" hangingPunct="1">
              <a:buFont typeface="Wingdings 3" panose="05040102010807070707" pitchFamily="18" charset="2"/>
              <a:buNone/>
              <a:defRPr sz="2800" b="1">
                <a:solidFill>
                  <a:schemeClr val="accent1"/>
                </a:solidFill>
                <a:latin typeface="+mj-lt"/>
                <a:ea typeface="+mj-ea"/>
                <a:cs typeface="+mj-cs"/>
              </a:defRPr>
            </a:lvl1pPr>
          </a:lstStyle>
          <a:p>
            <a:r>
              <a:rPr lang="es-MX" altLang="es-MX" dirty="0">
                <a:solidFill>
                  <a:schemeClr val="tx1"/>
                </a:solidFill>
              </a:rPr>
              <a:t>Gestión integral de riesgos</a:t>
            </a:r>
          </a:p>
        </p:txBody>
      </p:sp>
    </p:spTree>
    <p:extLst>
      <p:ext uri="{BB962C8B-B14F-4D97-AF65-F5344CB8AC3E}">
        <p14:creationId xmlns:p14="http://schemas.microsoft.com/office/powerpoint/2010/main" val="3382485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upo 51"/>
          <p:cNvGrpSpPr>
            <a:grpSpLocks/>
          </p:cNvGrpSpPr>
          <p:nvPr/>
        </p:nvGrpSpPr>
        <p:grpSpPr bwMode="auto">
          <a:xfrm>
            <a:off x="2897117" y="1177570"/>
            <a:ext cx="4579448" cy="4650218"/>
            <a:chOff x="11891464" y="-302088"/>
            <a:chExt cx="3670271" cy="6200970"/>
          </a:xfrm>
        </p:grpSpPr>
        <p:sp>
          <p:nvSpPr>
            <p:cNvPr id="30" name="Rectángulo redondeado 29"/>
            <p:cNvSpPr/>
            <p:nvPr/>
          </p:nvSpPr>
          <p:spPr>
            <a:xfrm>
              <a:off x="11896376" y="5465334"/>
              <a:ext cx="3665356" cy="433548"/>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es-MX" sz="1350" dirty="0" smtClean="0">
                  <a:solidFill>
                    <a:schemeClr val="tx2">
                      <a:lumMod val="75000"/>
                    </a:schemeClr>
                  </a:solidFill>
                  <a:latin typeface="Corbel" panose="020B0503020204020204" pitchFamily="34" charset="0"/>
                </a:rPr>
                <a:t>                                               </a:t>
              </a:r>
              <a:r>
                <a:rPr lang="es-MX" sz="1600" dirty="0" smtClean="0">
                  <a:solidFill>
                    <a:schemeClr val="tx2">
                      <a:lumMod val="75000"/>
                    </a:schemeClr>
                  </a:solidFill>
                  <a:latin typeface="Corbel" panose="020B0503020204020204" pitchFamily="34" charset="0"/>
                </a:rPr>
                <a:t>Recreación</a:t>
              </a:r>
              <a:endParaRPr lang="es-MX" sz="1600" dirty="0">
                <a:solidFill>
                  <a:schemeClr val="tx2">
                    <a:lumMod val="75000"/>
                  </a:schemeClr>
                </a:solidFill>
                <a:latin typeface="Corbel" panose="020B0503020204020204" pitchFamily="34" charset="0"/>
              </a:endParaRPr>
            </a:p>
          </p:txBody>
        </p:sp>
        <p:sp>
          <p:nvSpPr>
            <p:cNvPr id="31" name="Rectángulo redondeado 30"/>
            <p:cNvSpPr/>
            <p:nvPr/>
          </p:nvSpPr>
          <p:spPr>
            <a:xfrm>
              <a:off x="11896377" y="3860736"/>
              <a:ext cx="3665356" cy="43601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MX" sz="1600" dirty="0" smtClean="0">
                  <a:solidFill>
                    <a:schemeClr val="tx2">
                      <a:lumMod val="75000"/>
                    </a:schemeClr>
                  </a:solidFill>
                </a:rPr>
                <a:t>Gestión Integral de Riesgos</a:t>
              </a:r>
              <a:endParaRPr lang="es-MX" sz="1600" dirty="0">
                <a:solidFill>
                  <a:schemeClr val="tx2">
                    <a:lumMod val="75000"/>
                  </a:schemeClr>
                </a:solidFill>
              </a:endParaRPr>
            </a:p>
          </p:txBody>
        </p:sp>
        <p:sp>
          <p:nvSpPr>
            <p:cNvPr id="48" name="Rectángulo 47"/>
            <p:cNvSpPr/>
            <p:nvPr/>
          </p:nvSpPr>
          <p:spPr>
            <a:xfrm>
              <a:off x="11896377" y="-302088"/>
              <a:ext cx="3660443" cy="400153"/>
            </a:xfrm>
            <a:prstGeom prst="rect">
              <a:avLst/>
            </a:prstGeom>
            <a:ln>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es-MX" sz="1350" dirty="0">
                <a:solidFill>
                  <a:schemeClr val="tx2">
                    <a:lumMod val="75000"/>
                  </a:schemeClr>
                </a:solidFill>
                <a:latin typeface="Corbel" panose="020B0503020204020204" pitchFamily="34" charset="0"/>
              </a:endParaRPr>
            </a:p>
          </p:txBody>
        </p:sp>
        <p:sp>
          <p:nvSpPr>
            <p:cNvPr id="61" name="Rectángulo redondeado 60"/>
            <p:cNvSpPr/>
            <p:nvPr/>
          </p:nvSpPr>
          <p:spPr>
            <a:xfrm>
              <a:off x="11896376" y="2905497"/>
              <a:ext cx="3665357" cy="53536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MX" sz="1600" dirty="0" smtClean="0">
                  <a:solidFill>
                    <a:schemeClr val="tx2">
                      <a:lumMod val="75000"/>
                    </a:schemeClr>
                  </a:solidFill>
                  <a:latin typeface="Corbel" panose="020B0503020204020204" pitchFamily="34" charset="0"/>
                </a:rPr>
                <a:t>Fortalecimiento de la economía</a:t>
              </a:r>
              <a:endParaRPr lang="es-MX" sz="1600" dirty="0">
                <a:solidFill>
                  <a:schemeClr val="tx2">
                    <a:lumMod val="75000"/>
                  </a:schemeClr>
                </a:solidFill>
                <a:latin typeface="Corbel" panose="020B0503020204020204" pitchFamily="34" charset="0"/>
              </a:endParaRPr>
            </a:p>
          </p:txBody>
        </p:sp>
        <p:sp>
          <p:nvSpPr>
            <p:cNvPr id="62" name="Rectángulo redondeado 61"/>
            <p:cNvSpPr/>
            <p:nvPr/>
          </p:nvSpPr>
          <p:spPr>
            <a:xfrm>
              <a:off x="11891464" y="2206512"/>
              <a:ext cx="3670271" cy="485636"/>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MX" sz="1600" dirty="0" smtClean="0">
                  <a:solidFill>
                    <a:schemeClr val="tx2">
                      <a:lumMod val="75000"/>
                    </a:schemeClr>
                  </a:solidFill>
                  <a:latin typeface="Corbel" panose="020B0503020204020204" pitchFamily="34" charset="0"/>
                </a:rPr>
                <a:t>    Espacios habitables e infraestructura comunitaria </a:t>
              </a:r>
              <a:endParaRPr lang="es-MX" sz="1600" dirty="0">
                <a:solidFill>
                  <a:schemeClr val="tx2">
                    <a:lumMod val="75000"/>
                  </a:schemeClr>
                </a:solidFill>
                <a:latin typeface="Corbel" panose="020B0503020204020204" pitchFamily="34" charset="0"/>
              </a:endParaRPr>
            </a:p>
          </p:txBody>
        </p:sp>
        <p:sp>
          <p:nvSpPr>
            <p:cNvPr id="63" name="Rectángulo redondeado 62"/>
            <p:cNvSpPr/>
            <p:nvPr/>
          </p:nvSpPr>
          <p:spPr>
            <a:xfrm rot="10800000" flipV="1">
              <a:off x="11891465" y="4716626"/>
              <a:ext cx="3670269" cy="467491"/>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s-MX" sz="1600" dirty="0" smtClean="0">
                  <a:solidFill>
                    <a:schemeClr val="tx2">
                      <a:lumMod val="75000"/>
                    </a:schemeClr>
                  </a:solidFill>
                  <a:latin typeface="Corbel" panose="020B0503020204020204" pitchFamily="34" charset="0"/>
                </a:rPr>
                <a:t>Sustentabilidad</a:t>
              </a:r>
              <a:endParaRPr lang="es-MX" sz="1600" dirty="0">
                <a:solidFill>
                  <a:schemeClr val="tx2">
                    <a:lumMod val="75000"/>
                  </a:schemeClr>
                </a:solidFill>
                <a:latin typeface="Corbel" panose="020B0503020204020204" pitchFamily="34" charset="0"/>
              </a:endParaRPr>
            </a:p>
          </p:txBody>
        </p:sp>
      </p:grpSp>
      <p:sp>
        <p:nvSpPr>
          <p:cNvPr id="3" name="Rectángulo 2"/>
          <p:cNvSpPr/>
          <p:nvPr/>
        </p:nvSpPr>
        <p:spPr>
          <a:xfrm>
            <a:off x="3373897" y="1176932"/>
            <a:ext cx="2957348" cy="369332"/>
          </a:xfrm>
          <a:prstGeom prst="rect">
            <a:avLst/>
          </a:prstGeom>
        </p:spPr>
        <p:txBody>
          <a:bodyPr wrap="none">
            <a:spAutoFit/>
          </a:bodyPr>
          <a:lstStyle/>
          <a:p>
            <a:pPr algn="ctr">
              <a:defRPr/>
            </a:pPr>
            <a:r>
              <a:rPr lang="es-MX" b="1" dirty="0" smtClean="0">
                <a:solidFill>
                  <a:schemeClr val="tx2">
                    <a:lumMod val="75000"/>
                  </a:schemeClr>
                </a:solidFill>
                <a:latin typeface="Corbel" panose="020B0503020204020204" pitchFamily="34" charset="0"/>
              </a:rPr>
              <a:t>             Ámbitos de atención</a:t>
            </a:r>
            <a:endParaRPr lang="es-MX" b="1" dirty="0">
              <a:solidFill>
                <a:schemeClr val="tx2">
                  <a:lumMod val="75000"/>
                </a:schemeClr>
              </a:solidFill>
              <a:latin typeface="Corbel" panose="020B0503020204020204" pitchFamily="34" charset="0"/>
            </a:endParaRPr>
          </a:p>
        </p:txBody>
      </p:sp>
      <p:sp>
        <p:nvSpPr>
          <p:cNvPr id="96" name="Rectángulo redondeado 95"/>
          <p:cNvSpPr/>
          <p:nvPr/>
        </p:nvSpPr>
        <p:spPr bwMode="auto">
          <a:xfrm>
            <a:off x="2897119" y="1846942"/>
            <a:ext cx="4579447" cy="364746"/>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es-MX" sz="1600" dirty="0" smtClean="0">
                <a:solidFill>
                  <a:schemeClr val="tx2">
                    <a:lumMod val="75000"/>
                  </a:schemeClr>
                </a:solidFill>
                <a:latin typeface="Corbel" panose="020B0503020204020204" pitchFamily="34" charset="0"/>
              </a:rPr>
              <a:t>                                           Alimentación</a:t>
            </a:r>
            <a:endParaRPr lang="es-MX" sz="1600" dirty="0">
              <a:solidFill>
                <a:schemeClr val="tx2">
                  <a:lumMod val="75000"/>
                </a:schemeClr>
              </a:solidFill>
              <a:latin typeface="Corbel" panose="020B0503020204020204" pitchFamily="34" charset="0"/>
            </a:endParaRPr>
          </a:p>
        </p:txBody>
      </p:sp>
      <p:sp>
        <p:nvSpPr>
          <p:cNvPr id="97" name="Rectángulo redondeado 96"/>
          <p:cNvSpPr/>
          <p:nvPr/>
        </p:nvSpPr>
        <p:spPr bwMode="auto">
          <a:xfrm>
            <a:off x="2880443" y="2484402"/>
            <a:ext cx="4631186" cy="362885"/>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lvl="1">
              <a:defRPr/>
            </a:pPr>
            <a:r>
              <a:rPr lang="es-MX" sz="1600" dirty="0" smtClean="0">
                <a:solidFill>
                  <a:schemeClr val="tx2">
                    <a:lumMod val="75000"/>
                  </a:schemeClr>
                </a:solidFill>
                <a:latin typeface="Corbel" panose="020B0503020204020204" pitchFamily="34" charset="0"/>
              </a:rPr>
              <a:t>                Autocuidado de la salud</a:t>
            </a:r>
            <a:endParaRPr lang="es-MX" sz="1600" dirty="0">
              <a:solidFill>
                <a:schemeClr val="tx2">
                  <a:lumMod val="75000"/>
                </a:schemeClr>
              </a:solidFill>
              <a:latin typeface="Corbel" panose="020B0503020204020204" pitchFamily="34" charset="0"/>
            </a:endParaRPr>
          </a:p>
        </p:txBody>
      </p:sp>
      <p:sp>
        <p:nvSpPr>
          <p:cNvPr id="100" name="Rectángulo redondeado 99"/>
          <p:cNvSpPr/>
          <p:nvPr/>
        </p:nvSpPr>
        <p:spPr bwMode="auto">
          <a:xfrm rot="5400000" flipV="1">
            <a:off x="-888003" y="3402459"/>
            <a:ext cx="4280886" cy="56849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s-MX" sz="1350" dirty="0" smtClean="0">
              <a:solidFill>
                <a:schemeClr val="tx2">
                  <a:lumMod val="75000"/>
                </a:schemeClr>
              </a:solidFill>
              <a:latin typeface="Corbel" panose="020B0503020204020204" pitchFamily="34" charset="0"/>
            </a:endParaRPr>
          </a:p>
          <a:p>
            <a:pPr algn="ctr">
              <a:defRPr/>
            </a:pPr>
            <a:r>
              <a:rPr lang="es-MX" sz="1600" dirty="0" smtClean="0">
                <a:solidFill>
                  <a:schemeClr val="tx2">
                    <a:lumMod val="75000"/>
                  </a:schemeClr>
                </a:solidFill>
                <a:latin typeface="Corbel" panose="020B0503020204020204" pitchFamily="34" charset="0"/>
              </a:rPr>
              <a:t>Enfoque Basado Derechos Humanos</a:t>
            </a:r>
          </a:p>
          <a:p>
            <a:pPr algn="ctr">
              <a:defRPr/>
            </a:pPr>
            <a:endParaRPr lang="es-MX" sz="1350" dirty="0">
              <a:solidFill>
                <a:schemeClr val="tx2">
                  <a:lumMod val="75000"/>
                </a:schemeClr>
              </a:solidFill>
              <a:latin typeface="Corbel" panose="020B0503020204020204" pitchFamily="34" charset="0"/>
            </a:endParaRPr>
          </a:p>
        </p:txBody>
      </p:sp>
      <p:sp>
        <p:nvSpPr>
          <p:cNvPr id="102" name="Rectángulo redondeado 101"/>
          <p:cNvSpPr/>
          <p:nvPr/>
        </p:nvSpPr>
        <p:spPr bwMode="auto">
          <a:xfrm rot="5400000" flipV="1">
            <a:off x="-82978" y="3431275"/>
            <a:ext cx="4269577" cy="52217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MX" sz="1600" dirty="0" smtClean="0">
                <a:solidFill>
                  <a:schemeClr val="tx2">
                    <a:lumMod val="75000"/>
                  </a:schemeClr>
                </a:solidFill>
                <a:latin typeface="Corbel" panose="020B0503020204020204" pitchFamily="34" charset="0"/>
              </a:rPr>
              <a:t>Perspectiva comunitaria</a:t>
            </a:r>
            <a:endParaRPr lang="es-MX" sz="1600" dirty="0">
              <a:solidFill>
                <a:schemeClr val="tx2">
                  <a:lumMod val="75000"/>
                </a:schemeClr>
              </a:solidFill>
              <a:latin typeface="Corbel" panose="020B0503020204020204" pitchFamily="34" charset="0"/>
            </a:endParaRPr>
          </a:p>
        </p:txBody>
      </p:sp>
    </p:spTree>
    <p:extLst>
      <p:ext uri="{BB962C8B-B14F-4D97-AF65-F5344CB8AC3E}">
        <p14:creationId xmlns:p14="http://schemas.microsoft.com/office/powerpoint/2010/main" val="3739197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58504"/>
            <a:ext cx="8229600" cy="715750"/>
          </a:xfrm>
        </p:spPr>
        <p:txBody>
          <a:bodyPr>
            <a:normAutofit fontScale="90000"/>
          </a:bodyPr>
          <a:lstStyle/>
          <a:p>
            <a:r>
              <a:rPr lang="es-MX" dirty="0">
                <a:solidFill>
                  <a:schemeClr val="tx2">
                    <a:lumMod val="75000"/>
                  </a:schemeClr>
                </a:solidFill>
                <a:latin typeface="Corbel" panose="020B0503020204020204" pitchFamily="34" charset="0"/>
              </a:rPr>
              <a:t/>
            </a:r>
            <a:br>
              <a:rPr lang="es-MX" dirty="0">
                <a:solidFill>
                  <a:schemeClr val="tx2">
                    <a:lumMod val="75000"/>
                  </a:schemeClr>
                </a:solidFill>
                <a:latin typeface="Corbel" panose="020B0503020204020204" pitchFamily="34" charset="0"/>
              </a:rPr>
            </a:br>
            <a:r>
              <a:rPr lang="es-MX" sz="3100" dirty="0" smtClean="0">
                <a:solidFill>
                  <a:schemeClr val="tx2">
                    <a:lumMod val="75000"/>
                  </a:schemeClr>
                </a:solidFill>
                <a:latin typeface="Corbel" panose="020B0503020204020204" pitchFamily="34" charset="0"/>
              </a:rPr>
              <a:t>Implicaciones </a:t>
            </a:r>
            <a:r>
              <a:rPr lang="es-MX" sz="3100" dirty="0">
                <a:solidFill>
                  <a:schemeClr val="tx2">
                    <a:lumMod val="75000"/>
                  </a:schemeClr>
                </a:solidFill>
                <a:latin typeface="Corbel" panose="020B0503020204020204" pitchFamily="34" charset="0"/>
              </a:rPr>
              <a:t>operativas</a:t>
            </a:r>
            <a:br>
              <a:rPr lang="es-MX" sz="3100" dirty="0">
                <a:solidFill>
                  <a:schemeClr val="tx2">
                    <a:lumMod val="75000"/>
                  </a:schemeClr>
                </a:solidFill>
                <a:latin typeface="Corbel" panose="020B0503020204020204" pitchFamily="34" charset="0"/>
              </a:rPr>
            </a:br>
            <a:endParaRPr lang="es-MX" sz="3100" dirty="0">
              <a:solidFill>
                <a:schemeClr val="tx2">
                  <a:lumMod val="75000"/>
                </a:schemeClr>
              </a:solidFill>
            </a:endParaRPr>
          </a:p>
        </p:txBody>
      </p:sp>
      <p:graphicFrame>
        <p:nvGraphicFramePr>
          <p:cNvPr id="4" name="Diagrama 3"/>
          <p:cNvGraphicFramePr/>
          <p:nvPr>
            <p:extLst>
              <p:ext uri="{D42A27DB-BD31-4B8C-83A1-F6EECF244321}">
                <p14:modId xmlns:p14="http://schemas.microsoft.com/office/powerpoint/2010/main" val="1772227715"/>
              </p:ext>
            </p:extLst>
          </p:nvPr>
        </p:nvGraphicFramePr>
        <p:xfrm>
          <a:off x="324120" y="1982051"/>
          <a:ext cx="6351966" cy="4284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errar llave 5"/>
          <p:cNvSpPr/>
          <p:nvPr/>
        </p:nvSpPr>
        <p:spPr>
          <a:xfrm>
            <a:off x="6676086" y="2037110"/>
            <a:ext cx="450761" cy="40640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MX"/>
          </a:p>
        </p:txBody>
      </p:sp>
      <p:sp>
        <p:nvSpPr>
          <p:cNvPr id="7" name="Rectángulo 6"/>
          <p:cNvSpPr/>
          <p:nvPr/>
        </p:nvSpPr>
        <p:spPr>
          <a:xfrm>
            <a:off x="7382814" y="1993068"/>
            <a:ext cx="779172" cy="4227722"/>
          </a:xfrm>
          <a:prstGeom prst="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es-MX" sz="2400" dirty="0" smtClean="0">
                <a:solidFill>
                  <a:schemeClr val="tx2">
                    <a:lumMod val="75000"/>
                  </a:schemeClr>
                </a:solidFill>
                <a:latin typeface="Corbel" panose="020B0503020204020204" pitchFamily="34" charset="0"/>
              </a:rPr>
              <a:t>Promoción de la salud comunitaria</a:t>
            </a:r>
            <a:endParaRPr lang="es-MX" sz="2400" dirty="0">
              <a:solidFill>
                <a:schemeClr val="tx2">
                  <a:lumMod val="75000"/>
                </a:schemeClr>
              </a:solidFill>
              <a:latin typeface="Corbel" panose="020B0503020204020204" pitchFamily="34" charset="0"/>
            </a:endParaRPr>
          </a:p>
        </p:txBody>
      </p:sp>
    </p:spTree>
    <p:extLst>
      <p:ext uri="{BB962C8B-B14F-4D97-AF65-F5344CB8AC3E}">
        <p14:creationId xmlns:p14="http://schemas.microsoft.com/office/powerpoint/2010/main" val="367383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0078" y="927279"/>
            <a:ext cx="8229600" cy="605308"/>
          </a:xfrm>
        </p:spPr>
        <p:txBody>
          <a:bodyPr>
            <a:normAutofit fontScale="90000"/>
          </a:bodyPr>
          <a:lstStyle/>
          <a:p>
            <a:r>
              <a:rPr lang="es-MX" dirty="0" smtClean="0">
                <a:latin typeface="Corbel" panose="020B0503020204020204" pitchFamily="34" charset="0"/>
              </a:rPr>
              <a:t/>
            </a:r>
            <a:br>
              <a:rPr lang="es-MX" dirty="0" smtClean="0">
                <a:latin typeface="Corbel" panose="020B0503020204020204" pitchFamily="34" charset="0"/>
              </a:rPr>
            </a:br>
            <a:r>
              <a:rPr lang="es-MX" sz="3100" dirty="0" smtClean="0">
                <a:solidFill>
                  <a:schemeClr val="tx2">
                    <a:lumMod val="75000"/>
                  </a:schemeClr>
                </a:solidFill>
                <a:latin typeface="Corbel" panose="020B0503020204020204" pitchFamily="34" charset="0"/>
              </a:rPr>
              <a:t>Vertientes </a:t>
            </a:r>
            <a:r>
              <a:rPr lang="es-MX" sz="3100" dirty="0">
                <a:solidFill>
                  <a:schemeClr val="tx2">
                    <a:lumMod val="75000"/>
                  </a:schemeClr>
                </a:solidFill>
                <a:latin typeface="Corbel" panose="020B0503020204020204" pitchFamily="34" charset="0"/>
              </a:rPr>
              <a:t>de capacitación Ramo 12</a:t>
            </a:r>
            <a:r>
              <a:rPr lang="es-MX" dirty="0">
                <a:solidFill>
                  <a:schemeClr val="tx2">
                    <a:lumMod val="75000"/>
                  </a:schemeClr>
                </a:solidFill>
                <a:latin typeface="Corbel" panose="020B0503020204020204" pitchFamily="34" charset="0"/>
              </a:rPr>
              <a:t/>
            </a:r>
            <a:br>
              <a:rPr lang="es-MX" dirty="0">
                <a:solidFill>
                  <a:schemeClr val="tx2">
                    <a:lumMod val="75000"/>
                  </a:schemeClr>
                </a:solidFill>
                <a:latin typeface="Corbel" panose="020B0503020204020204" pitchFamily="34" charset="0"/>
              </a:rPr>
            </a:br>
            <a:endParaRPr lang="es-MX" dirty="0">
              <a:solidFill>
                <a:schemeClr val="tx2">
                  <a:lumMod val="75000"/>
                </a:schemeClr>
              </a:solidFill>
            </a:endParaRPr>
          </a:p>
        </p:txBody>
      </p:sp>
      <p:sp>
        <p:nvSpPr>
          <p:cNvPr id="3" name="Marcador de contenido 2"/>
          <p:cNvSpPr>
            <a:spLocks noGrp="1"/>
          </p:cNvSpPr>
          <p:nvPr>
            <p:ph idx="1"/>
          </p:nvPr>
        </p:nvSpPr>
        <p:spPr>
          <a:xfrm>
            <a:off x="470078" y="1701180"/>
            <a:ext cx="8229600" cy="4890749"/>
          </a:xfrm>
        </p:spPr>
        <p:txBody>
          <a:bodyPr>
            <a:normAutofit fontScale="25000" lnSpcReduction="20000"/>
          </a:bodyPr>
          <a:lstStyle/>
          <a:p>
            <a:pPr marL="0" indent="0">
              <a:buNone/>
            </a:pPr>
            <a:r>
              <a:rPr lang="es-MX" sz="7200" dirty="0">
                <a:solidFill>
                  <a:schemeClr val="tx2">
                    <a:lumMod val="75000"/>
                  </a:schemeClr>
                </a:solidFill>
                <a:latin typeface="Corbel" panose="020B0503020204020204" pitchFamily="34" charset="0"/>
              </a:rPr>
              <a:t>I. Organización</a:t>
            </a:r>
            <a:r>
              <a:rPr lang="es-MX" sz="7200" b="1" dirty="0">
                <a:solidFill>
                  <a:schemeClr val="tx2">
                    <a:lumMod val="75000"/>
                  </a:schemeClr>
                </a:solidFill>
                <a:latin typeface="Corbel" panose="020B0503020204020204" pitchFamily="34" charset="0"/>
              </a:rPr>
              <a:t> para la autogestión</a:t>
            </a:r>
            <a:endParaRPr lang="es-MX" sz="7200" dirty="0">
              <a:solidFill>
                <a:schemeClr val="tx2">
                  <a:lumMod val="75000"/>
                </a:schemeClr>
              </a:solidFill>
              <a:latin typeface="Corbel" panose="020B0503020204020204" pitchFamily="34" charset="0"/>
            </a:endParaRPr>
          </a:p>
          <a:p>
            <a:pPr marL="0" indent="0">
              <a:buNone/>
            </a:pPr>
            <a:r>
              <a:rPr lang="es-MX" sz="7200" dirty="0">
                <a:solidFill>
                  <a:schemeClr val="tx2">
                    <a:lumMod val="75000"/>
                  </a:schemeClr>
                </a:solidFill>
                <a:latin typeface="Corbel" panose="020B0503020204020204" pitchFamily="34" charset="0"/>
              </a:rPr>
              <a:t>a) Organización comunitaria y participación social;</a:t>
            </a:r>
          </a:p>
          <a:p>
            <a:pPr marL="0" indent="0">
              <a:buNone/>
            </a:pPr>
            <a:r>
              <a:rPr lang="es-MX" sz="7200" dirty="0">
                <a:solidFill>
                  <a:schemeClr val="tx2">
                    <a:lumMod val="75000"/>
                  </a:schemeClr>
                </a:solidFill>
                <a:latin typeface="Corbel" panose="020B0503020204020204" pitchFamily="34" charset="0"/>
              </a:rPr>
              <a:t>b) Desarrollo humano y liderazgo;</a:t>
            </a:r>
          </a:p>
          <a:p>
            <a:pPr marL="0" indent="0">
              <a:buNone/>
            </a:pPr>
            <a:r>
              <a:rPr lang="es-MX" sz="7200" dirty="0">
                <a:solidFill>
                  <a:schemeClr val="tx2">
                    <a:lumMod val="75000"/>
                  </a:schemeClr>
                </a:solidFill>
                <a:latin typeface="Corbel" panose="020B0503020204020204" pitchFamily="34" charset="0"/>
              </a:rPr>
              <a:t>c) Planeación Participativa y prospectiva;</a:t>
            </a:r>
          </a:p>
          <a:p>
            <a:pPr marL="0" indent="0">
              <a:buNone/>
            </a:pPr>
            <a:r>
              <a:rPr lang="es-MX" sz="7200" dirty="0">
                <a:solidFill>
                  <a:schemeClr val="tx2">
                    <a:lumMod val="75000"/>
                  </a:schemeClr>
                </a:solidFill>
                <a:latin typeface="Corbel" panose="020B0503020204020204" pitchFamily="34" charset="0"/>
              </a:rPr>
              <a:t>d) Ejecución y seguimiento efectivo de proyectos</a:t>
            </a:r>
          </a:p>
          <a:p>
            <a:pPr marL="0" indent="0">
              <a:buNone/>
            </a:pPr>
            <a:r>
              <a:rPr lang="es-MX" sz="7200" dirty="0">
                <a:solidFill>
                  <a:schemeClr val="tx2">
                    <a:lumMod val="75000"/>
                  </a:schemeClr>
                </a:solidFill>
                <a:latin typeface="Corbel" panose="020B0503020204020204" pitchFamily="34" charset="0"/>
              </a:rPr>
              <a:t> </a:t>
            </a:r>
          </a:p>
          <a:p>
            <a:pPr marL="0" indent="0">
              <a:buNone/>
            </a:pPr>
            <a:r>
              <a:rPr lang="es-MX" sz="7200" dirty="0">
                <a:solidFill>
                  <a:schemeClr val="tx2">
                    <a:lumMod val="75000"/>
                  </a:schemeClr>
                </a:solidFill>
                <a:latin typeface="Corbel" panose="020B0503020204020204" pitchFamily="34" charset="0"/>
              </a:rPr>
              <a:t>II. </a:t>
            </a:r>
            <a:r>
              <a:rPr lang="es-MX" sz="7200" b="1" dirty="0">
                <a:solidFill>
                  <a:schemeClr val="tx2">
                    <a:lumMod val="75000"/>
                  </a:schemeClr>
                </a:solidFill>
                <a:latin typeface="Corbel" panose="020B0503020204020204" pitchFamily="34" charset="0"/>
              </a:rPr>
              <a:t>Derechos Humanos</a:t>
            </a:r>
            <a:endParaRPr lang="es-MX" sz="7200" dirty="0">
              <a:solidFill>
                <a:schemeClr val="tx2">
                  <a:lumMod val="75000"/>
                </a:schemeClr>
              </a:solidFill>
              <a:latin typeface="Corbel" panose="020B0503020204020204" pitchFamily="34" charset="0"/>
            </a:endParaRPr>
          </a:p>
          <a:p>
            <a:pPr marL="0" indent="0">
              <a:buNone/>
            </a:pPr>
            <a:r>
              <a:rPr lang="es-MX" sz="7200" dirty="0">
                <a:solidFill>
                  <a:schemeClr val="tx2">
                    <a:lumMod val="75000"/>
                  </a:schemeClr>
                </a:solidFill>
                <a:latin typeface="Corbel" panose="020B0503020204020204" pitchFamily="34" charset="0"/>
              </a:rPr>
              <a:t>a) Equidad de género</a:t>
            </a:r>
          </a:p>
          <a:p>
            <a:pPr marL="0" indent="0">
              <a:buNone/>
            </a:pPr>
            <a:r>
              <a:rPr lang="es-MX" sz="7200" dirty="0">
                <a:solidFill>
                  <a:schemeClr val="tx2">
                    <a:lumMod val="75000"/>
                  </a:schemeClr>
                </a:solidFill>
                <a:latin typeface="Corbel" panose="020B0503020204020204" pitchFamily="34" charset="0"/>
              </a:rPr>
              <a:t> </a:t>
            </a:r>
          </a:p>
          <a:p>
            <a:pPr marL="0" indent="0">
              <a:buNone/>
            </a:pPr>
            <a:r>
              <a:rPr lang="es-MX" sz="7200" dirty="0">
                <a:solidFill>
                  <a:schemeClr val="tx2">
                    <a:lumMod val="75000"/>
                  </a:schemeClr>
                </a:solidFill>
                <a:latin typeface="Corbel" panose="020B0503020204020204" pitchFamily="34" charset="0"/>
              </a:rPr>
              <a:t>III. Habitabilidad</a:t>
            </a:r>
            <a:r>
              <a:rPr lang="es-MX" sz="7200" b="1" dirty="0">
                <a:solidFill>
                  <a:schemeClr val="tx2">
                    <a:lumMod val="75000"/>
                  </a:schemeClr>
                </a:solidFill>
                <a:latin typeface="Corbel" panose="020B0503020204020204" pitchFamily="34" charset="0"/>
              </a:rPr>
              <a:t> e infraestructura comunitaria</a:t>
            </a:r>
            <a:endParaRPr lang="es-MX" sz="7200" dirty="0">
              <a:solidFill>
                <a:schemeClr val="tx2">
                  <a:lumMod val="75000"/>
                </a:schemeClr>
              </a:solidFill>
              <a:latin typeface="Corbel" panose="020B0503020204020204" pitchFamily="34" charset="0"/>
            </a:endParaRPr>
          </a:p>
          <a:p>
            <a:pPr marL="0" indent="0">
              <a:buNone/>
            </a:pPr>
            <a:r>
              <a:rPr lang="es-MX" sz="7200" dirty="0">
                <a:solidFill>
                  <a:schemeClr val="tx2">
                    <a:lumMod val="75000"/>
                  </a:schemeClr>
                </a:solidFill>
                <a:latin typeface="Corbel" panose="020B0503020204020204" pitchFamily="34" charset="0"/>
              </a:rPr>
              <a:t>a) Habilidades para la gestión institucional de recursos, servicios básicos y de bienestar social, y</a:t>
            </a:r>
          </a:p>
          <a:p>
            <a:pPr marL="0" indent="0">
              <a:buNone/>
            </a:pPr>
            <a:r>
              <a:rPr lang="es-MX" sz="7200" dirty="0">
                <a:solidFill>
                  <a:schemeClr val="tx2">
                    <a:lumMod val="75000"/>
                  </a:schemeClr>
                </a:solidFill>
                <a:latin typeface="Corbel" panose="020B0503020204020204" pitchFamily="34" charset="0"/>
              </a:rPr>
              <a:t>b) Capacitación técnica para la generación de alternativas de servicios básicos e infraestructura comunitaria </a:t>
            </a:r>
          </a:p>
          <a:p>
            <a:pPr marL="0" indent="0">
              <a:buNone/>
            </a:pPr>
            <a:r>
              <a:rPr lang="es-MX" sz="7200" dirty="0">
                <a:solidFill>
                  <a:schemeClr val="tx2">
                    <a:lumMod val="75000"/>
                  </a:schemeClr>
                </a:solidFill>
                <a:latin typeface="Corbel" panose="020B0503020204020204" pitchFamily="34" charset="0"/>
              </a:rPr>
              <a:t> </a:t>
            </a:r>
            <a:r>
              <a:rPr lang="es-MX" sz="7200" dirty="0" smtClean="0">
                <a:solidFill>
                  <a:schemeClr val="tx2">
                    <a:lumMod val="75000"/>
                  </a:schemeClr>
                </a:solidFill>
                <a:latin typeface="Corbel" panose="020B0503020204020204" pitchFamily="34" charset="0"/>
              </a:rPr>
              <a:t>       b.1 </a:t>
            </a:r>
            <a:r>
              <a:rPr lang="es-MX" sz="7200" dirty="0">
                <a:solidFill>
                  <a:schemeClr val="tx2">
                    <a:lumMod val="75000"/>
                  </a:schemeClr>
                </a:solidFill>
                <a:latin typeface="Corbel" panose="020B0503020204020204" pitchFamily="34" charset="0"/>
              </a:rPr>
              <a:t>Mejoramiento de caminos</a:t>
            </a:r>
          </a:p>
          <a:p>
            <a:pPr marL="0" indent="0">
              <a:buNone/>
            </a:pPr>
            <a:r>
              <a:rPr lang="es-MX" sz="7200" dirty="0">
                <a:solidFill>
                  <a:schemeClr val="tx2">
                    <a:lumMod val="75000"/>
                  </a:schemeClr>
                </a:solidFill>
                <a:latin typeface="Corbel" panose="020B0503020204020204" pitchFamily="34" charset="0"/>
              </a:rPr>
              <a:t>        </a:t>
            </a:r>
            <a:r>
              <a:rPr lang="es-MX" sz="7200" dirty="0" smtClean="0">
                <a:solidFill>
                  <a:schemeClr val="tx2">
                    <a:lumMod val="75000"/>
                  </a:schemeClr>
                </a:solidFill>
                <a:latin typeface="Corbel" panose="020B0503020204020204" pitchFamily="34" charset="0"/>
              </a:rPr>
              <a:t>b.2 </a:t>
            </a:r>
            <a:r>
              <a:rPr lang="es-MX" sz="7200" dirty="0">
                <a:solidFill>
                  <a:schemeClr val="tx2">
                    <a:lumMod val="75000"/>
                  </a:schemeClr>
                </a:solidFill>
                <a:latin typeface="Corbel" panose="020B0503020204020204" pitchFamily="34" charset="0"/>
              </a:rPr>
              <a:t>Parques recreativos y lúdicos</a:t>
            </a:r>
          </a:p>
          <a:p>
            <a:pPr marL="0" indent="0">
              <a:buNone/>
            </a:pPr>
            <a:r>
              <a:rPr lang="es-MX" sz="7200" dirty="0">
                <a:latin typeface="Corbel" panose="020B0503020204020204" pitchFamily="34" charset="0"/>
              </a:rPr>
              <a:t> </a:t>
            </a:r>
          </a:p>
          <a:p>
            <a:pPr marL="0" indent="0">
              <a:buNone/>
            </a:pPr>
            <a:r>
              <a:rPr lang="es-MX" sz="4800" dirty="0">
                <a:latin typeface="Corbel" panose="020B0503020204020204" pitchFamily="34" charset="0"/>
              </a:rPr>
              <a:t> </a:t>
            </a:r>
          </a:p>
          <a:p>
            <a:pPr marL="0" indent="0">
              <a:buNone/>
            </a:pPr>
            <a:endParaRPr lang="es-MX" dirty="0"/>
          </a:p>
        </p:txBody>
      </p:sp>
    </p:spTree>
    <p:extLst>
      <p:ext uri="{BB962C8B-B14F-4D97-AF65-F5344CB8AC3E}">
        <p14:creationId xmlns:p14="http://schemas.microsoft.com/office/powerpoint/2010/main" val="1470494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7047" y="1043189"/>
            <a:ext cx="8229600" cy="605308"/>
          </a:xfrm>
        </p:spPr>
        <p:txBody>
          <a:bodyPr>
            <a:normAutofit fontScale="90000"/>
          </a:bodyPr>
          <a:lstStyle/>
          <a:p>
            <a:r>
              <a:rPr lang="es-MX" dirty="0" smtClean="0">
                <a:latin typeface="Corbel" panose="020B0503020204020204" pitchFamily="34" charset="0"/>
              </a:rPr>
              <a:t/>
            </a:r>
            <a:br>
              <a:rPr lang="es-MX" dirty="0" smtClean="0">
                <a:latin typeface="Corbel" panose="020B0503020204020204" pitchFamily="34" charset="0"/>
              </a:rPr>
            </a:br>
            <a:r>
              <a:rPr lang="es-MX" sz="3100" dirty="0" smtClean="0">
                <a:solidFill>
                  <a:schemeClr val="tx2">
                    <a:lumMod val="75000"/>
                  </a:schemeClr>
                </a:solidFill>
                <a:latin typeface="Corbel" panose="020B0503020204020204" pitchFamily="34" charset="0"/>
              </a:rPr>
              <a:t>Vertientes </a:t>
            </a:r>
            <a:r>
              <a:rPr lang="es-MX" sz="3100" dirty="0">
                <a:solidFill>
                  <a:schemeClr val="tx2">
                    <a:lumMod val="75000"/>
                  </a:schemeClr>
                </a:solidFill>
                <a:latin typeface="Corbel" panose="020B0503020204020204" pitchFamily="34" charset="0"/>
              </a:rPr>
              <a:t>de capacitación Ramo 12</a:t>
            </a:r>
            <a:r>
              <a:rPr lang="es-MX" dirty="0">
                <a:solidFill>
                  <a:schemeClr val="tx2">
                    <a:lumMod val="75000"/>
                  </a:schemeClr>
                </a:solidFill>
                <a:latin typeface="Corbel" panose="020B0503020204020204" pitchFamily="34" charset="0"/>
              </a:rPr>
              <a:t/>
            </a:r>
            <a:br>
              <a:rPr lang="es-MX" dirty="0">
                <a:solidFill>
                  <a:schemeClr val="tx2">
                    <a:lumMod val="75000"/>
                  </a:schemeClr>
                </a:solidFill>
                <a:latin typeface="Corbel" panose="020B0503020204020204" pitchFamily="34" charset="0"/>
              </a:rPr>
            </a:br>
            <a:endParaRPr lang="es-MX" dirty="0">
              <a:solidFill>
                <a:schemeClr val="tx2">
                  <a:lumMod val="75000"/>
                </a:schemeClr>
              </a:solidFill>
            </a:endParaRPr>
          </a:p>
        </p:txBody>
      </p:sp>
      <p:sp>
        <p:nvSpPr>
          <p:cNvPr id="3" name="Marcador de contenido 2"/>
          <p:cNvSpPr>
            <a:spLocks noGrp="1"/>
          </p:cNvSpPr>
          <p:nvPr>
            <p:ph idx="1"/>
          </p:nvPr>
        </p:nvSpPr>
        <p:spPr>
          <a:xfrm>
            <a:off x="470078" y="1664596"/>
            <a:ext cx="8229600" cy="4525963"/>
          </a:xfrm>
        </p:spPr>
        <p:txBody>
          <a:bodyPr>
            <a:normAutofit fontScale="25000" lnSpcReduction="20000"/>
          </a:bodyPr>
          <a:lstStyle/>
          <a:p>
            <a:pPr marL="0" indent="0">
              <a:buNone/>
            </a:pPr>
            <a:r>
              <a:rPr lang="es-MX" sz="7200" dirty="0">
                <a:solidFill>
                  <a:schemeClr val="tx2">
                    <a:lumMod val="75000"/>
                  </a:schemeClr>
                </a:solidFill>
                <a:latin typeface="Corbel" panose="020B0503020204020204" pitchFamily="34" charset="0"/>
              </a:rPr>
              <a:t>IV. Fortalecimiento</a:t>
            </a:r>
            <a:r>
              <a:rPr lang="es-MX" sz="7200" b="1" dirty="0">
                <a:solidFill>
                  <a:schemeClr val="tx2">
                    <a:lumMod val="75000"/>
                  </a:schemeClr>
                </a:solidFill>
                <a:latin typeface="Corbel" panose="020B0503020204020204" pitchFamily="34" charset="0"/>
              </a:rPr>
              <a:t> de la economía y administración de proyectos</a:t>
            </a:r>
            <a:endParaRPr lang="es-MX" sz="7200" dirty="0">
              <a:solidFill>
                <a:schemeClr val="tx2">
                  <a:lumMod val="75000"/>
                </a:schemeClr>
              </a:solidFill>
              <a:latin typeface="Corbel" panose="020B0503020204020204" pitchFamily="34" charset="0"/>
            </a:endParaRPr>
          </a:p>
          <a:p>
            <a:pPr marL="0" indent="0">
              <a:buNone/>
            </a:pPr>
            <a:r>
              <a:rPr lang="es-MX" sz="7200" dirty="0">
                <a:solidFill>
                  <a:schemeClr val="tx2">
                    <a:lumMod val="75000"/>
                  </a:schemeClr>
                </a:solidFill>
                <a:latin typeface="Corbel" panose="020B0503020204020204" pitchFamily="34" charset="0"/>
              </a:rPr>
              <a:t>a) Talleres de oficios para fomento del autoempleo, y</a:t>
            </a:r>
          </a:p>
          <a:p>
            <a:pPr marL="0" indent="0">
              <a:buNone/>
            </a:pPr>
            <a:r>
              <a:rPr lang="es-MX" sz="7200" dirty="0">
                <a:solidFill>
                  <a:schemeClr val="tx2">
                    <a:lumMod val="75000"/>
                  </a:schemeClr>
                </a:solidFill>
                <a:latin typeface="Corbel" panose="020B0503020204020204" pitchFamily="34" charset="0"/>
              </a:rPr>
              <a:t>b) Desarrollo y fortalecimiento de actividades productivas;</a:t>
            </a:r>
          </a:p>
          <a:p>
            <a:pPr marL="0" indent="0">
              <a:buNone/>
            </a:pPr>
            <a:r>
              <a:rPr lang="es-MX" sz="7200" dirty="0">
                <a:solidFill>
                  <a:schemeClr val="tx2">
                    <a:lumMod val="75000"/>
                  </a:schemeClr>
                </a:solidFill>
                <a:latin typeface="Corbel" panose="020B0503020204020204" pitchFamily="34" charset="0"/>
              </a:rPr>
              <a:t>c) Administración y contabilidad básica, y</a:t>
            </a:r>
          </a:p>
          <a:p>
            <a:pPr marL="0" indent="0">
              <a:buNone/>
            </a:pPr>
            <a:r>
              <a:rPr lang="es-MX" sz="7200" dirty="0">
                <a:solidFill>
                  <a:schemeClr val="tx2">
                    <a:lumMod val="75000"/>
                  </a:schemeClr>
                </a:solidFill>
                <a:latin typeface="Corbel" panose="020B0503020204020204" pitchFamily="34" charset="0"/>
              </a:rPr>
              <a:t>d) Constitución de figuras jurídicas;</a:t>
            </a:r>
            <a:endParaRPr lang="es-MX" sz="5600" dirty="0">
              <a:solidFill>
                <a:schemeClr val="tx2">
                  <a:lumMod val="75000"/>
                </a:schemeClr>
              </a:solidFill>
              <a:latin typeface="Corbel" panose="020B0503020204020204" pitchFamily="34" charset="0"/>
            </a:endParaRPr>
          </a:p>
          <a:p>
            <a:pPr marL="0" indent="0">
              <a:buNone/>
            </a:pPr>
            <a:endParaRPr lang="es-MX" dirty="0">
              <a:solidFill>
                <a:schemeClr val="tx2">
                  <a:lumMod val="75000"/>
                </a:schemeClr>
              </a:solidFill>
            </a:endParaRPr>
          </a:p>
          <a:p>
            <a:pPr marL="0" indent="0">
              <a:buNone/>
            </a:pPr>
            <a:endParaRPr lang="es-MX" sz="5600" b="1" dirty="0" smtClean="0">
              <a:solidFill>
                <a:schemeClr val="tx2">
                  <a:lumMod val="75000"/>
                </a:schemeClr>
              </a:solidFill>
              <a:latin typeface="Corbel" panose="020B0503020204020204" pitchFamily="34" charset="0"/>
            </a:endParaRPr>
          </a:p>
          <a:p>
            <a:pPr marL="0" indent="0">
              <a:buNone/>
            </a:pPr>
            <a:r>
              <a:rPr lang="es-MX" sz="7200" b="1" dirty="0" smtClean="0">
                <a:solidFill>
                  <a:schemeClr val="tx2">
                    <a:lumMod val="75000"/>
                  </a:schemeClr>
                </a:solidFill>
                <a:latin typeface="Corbel" panose="020B0503020204020204" pitchFamily="34" charset="0"/>
              </a:rPr>
              <a:t>V</a:t>
            </a:r>
            <a:r>
              <a:rPr lang="es-MX" sz="7200" b="1" dirty="0">
                <a:solidFill>
                  <a:schemeClr val="tx2">
                    <a:lumMod val="75000"/>
                  </a:schemeClr>
                </a:solidFill>
                <a:latin typeface="Corbel" panose="020B0503020204020204" pitchFamily="34" charset="0"/>
              </a:rPr>
              <a:t>. Educación para la salud</a:t>
            </a:r>
            <a:endParaRPr lang="es-MX" sz="7200" dirty="0">
              <a:solidFill>
                <a:schemeClr val="tx2">
                  <a:lumMod val="75000"/>
                </a:schemeClr>
              </a:solidFill>
              <a:latin typeface="Corbel" panose="020B0503020204020204" pitchFamily="34" charset="0"/>
            </a:endParaRPr>
          </a:p>
          <a:p>
            <a:pPr marL="0" indent="0">
              <a:buNone/>
            </a:pPr>
            <a:r>
              <a:rPr lang="es-MX" sz="7200" dirty="0">
                <a:solidFill>
                  <a:schemeClr val="tx2">
                    <a:lumMod val="75000"/>
                  </a:schemeClr>
                </a:solidFill>
                <a:latin typeface="Corbel" panose="020B0503020204020204" pitchFamily="34" charset="0"/>
              </a:rPr>
              <a:t>a) Prácticas de higiene </a:t>
            </a:r>
          </a:p>
          <a:p>
            <a:pPr marL="0" indent="0">
              <a:buNone/>
            </a:pPr>
            <a:r>
              <a:rPr lang="es-MX" sz="7200" dirty="0">
                <a:solidFill>
                  <a:schemeClr val="tx2">
                    <a:lumMod val="75000"/>
                  </a:schemeClr>
                </a:solidFill>
                <a:latin typeface="Corbel" panose="020B0503020204020204" pitchFamily="34" charset="0"/>
              </a:rPr>
              <a:t>b) Prevención de adicciones </a:t>
            </a:r>
          </a:p>
          <a:p>
            <a:pPr marL="0" indent="0">
              <a:buNone/>
            </a:pPr>
            <a:r>
              <a:rPr lang="es-MX" sz="7200" dirty="0">
                <a:solidFill>
                  <a:schemeClr val="tx2">
                    <a:lumMod val="75000"/>
                  </a:schemeClr>
                </a:solidFill>
                <a:latin typeface="Corbel" panose="020B0503020204020204" pitchFamily="34" charset="0"/>
              </a:rPr>
              <a:t>c) Hábitos alimenticios para la prevención de enfermedades crónico degenerativas e infecciosas</a:t>
            </a:r>
          </a:p>
          <a:p>
            <a:pPr marL="0" indent="0">
              <a:buNone/>
            </a:pPr>
            <a:r>
              <a:rPr lang="es-MX" sz="7200" dirty="0">
                <a:solidFill>
                  <a:schemeClr val="tx2">
                    <a:lumMod val="75000"/>
                  </a:schemeClr>
                </a:solidFill>
                <a:latin typeface="Corbel" panose="020B0503020204020204" pitchFamily="34" charset="0"/>
              </a:rPr>
              <a:t>d) Educación sexual y reproductiva </a:t>
            </a:r>
          </a:p>
          <a:p>
            <a:pPr marL="0" indent="0">
              <a:buNone/>
            </a:pPr>
            <a:r>
              <a:rPr lang="es-MX" sz="7200" dirty="0">
                <a:solidFill>
                  <a:schemeClr val="tx2">
                    <a:lumMod val="75000"/>
                  </a:schemeClr>
                </a:solidFill>
                <a:latin typeface="Corbel" panose="020B0503020204020204" pitchFamily="34" charset="0"/>
              </a:rPr>
              <a:t>e) Relaciones humanas saludables </a:t>
            </a:r>
          </a:p>
          <a:p>
            <a:pPr marL="0" indent="0">
              <a:buNone/>
            </a:pPr>
            <a:r>
              <a:rPr lang="es-MX" sz="7200" dirty="0">
                <a:solidFill>
                  <a:schemeClr val="tx2">
                    <a:lumMod val="75000"/>
                  </a:schemeClr>
                </a:solidFill>
                <a:latin typeface="Corbel" panose="020B0503020204020204" pitchFamily="34" charset="0"/>
              </a:rPr>
              <a:t>f)  Fortalecimiento de la autoestima </a:t>
            </a:r>
          </a:p>
          <a:p>
            <a:pPr marL="0" indent="0">
              <a:buNone/>
            </a:pPr>
            <a:r>
              <a:rPr lang="es-MX" sz="7200" dirty="0">
                <a:solidFill>
                  <a:schemeClr val="tx2">
                    <a:lumMod val="75000"/>
                  </a:schemeClr>
                </a:solidFill>
                <a:latin typeface="Corbel" panose="020B0503020204020204" pitchFamily="34" charset="0"/>
              </a:rPr>
              <a:t>g) Medicina tradicional o alternativa </a:t>
            </a:r>
          </a:p>
          <a:p>
            <a:pPr marL="0" indent="0">
              <a:buNone/>
            </a:pPr>
            <a:r>
              <a:rPr lang="es-MX" sz="7200" dirty="0">
                <a:solidFill>
                  <a:schemeClr val="tx2">
                    <a:lumMod val="75000"/>
                  </a:schemeClr>
                </a:solidFill>
                <a:latin typeface="Corbel" panose="020B0503020204020204" pitchFamily="34" charset="0"/>
              </a:rPr>
              <a:t>h) Prevención de enfermedades de temporada </a:t>
            </a:r>
          </a:p>
          <a:p>
            <a:pPr marL="0" indent="0">
              <a:buNone/>
            </a:pPr>
            <a:r>
              <a:rPr lang="es-MX" sz="5600" dirty="0">
                <a:latin typeface="Corbel" panose="020B0503020204020204" pitchFamily="34" charset="0"/>
              </a:rPr>
              <a:t> </a:t>
            </a:r>
          </a:p>
          <a:p>
            <a:pPr marL="0" indent="0">
              <a:buNone/>
            </a:pPr>
            <a:endParaRPr lang="es-MX" sz="5600" dirty="0">
              <a:latin typeface="Corbel" panose="020B0503020204020204" pitchFamily="34" charset="0"/>
            </a:endParaRPr>
          </a:p>
        </p:txBody>
      </p:sp>
    </p:spTree>
    <p:extLst>
      <p:ext uri="{BB962C8B-B14F-4D97-AF65-F5344CB8AC3E}">
        <p14:creationId xmlns:p14="http://schemas.microsoft.com/office/powerpoint/2010/main" val="1528572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81617"/>
            <a:ext cx="8229600" cy="464288"/>
          </a:xfrm>
        </p:spPr>
        <p:txBody>
          <a:bodyPr>
            <a:noAutofit/>
          </a:bodyPr>
          <a:lstStyle/>
          <a:p>
            <a:r>
              <a:rPr lang="es-MX" sz="2800" dirty="0">
                <a:solidFill>
                  <a:schemeClr val="tx2">
                    <a:lumMod val="75000"/>
                  </a:schemeClr>
                </a:solidFill>
                <a:latin typeface="Corbel" panose="020B0503020204020204" pitchFamily="34" charset="0"/>
              </a:rPr>
              <a:t>Vertientes de capacitación Ramo 12</a:t>
            </a:r>
            <a:br>
              <a:rPr lang="es-MX" sz="2800" dirty="0">
                <a:solidFill>
                  <a:schemeClr val="tx2">
                    <a:lumMod val="75000"/>
                  </a:schemeClr>
                </a:solidFill>
                <a:latin typeface="Corbel" panose="020B0503020204020204" pitchFamily="34" charset="0"/>
              </a:rPr>
            </a:br>
            <a:endParaRPr lang="es-MX" sz="2800" dirty="0">
              <a:solidFill>
                <a:schemeClr val="tx2">
                  <a:lumMod val="75000"/>
                </a:schemeClr>
              </a:solidFill>
            </a:endParaRPr>
          </a:p>
        </p:txBody>
      </p:sp>
      <p:sp>
        <p:nvSpPr>
          <p:cNvPr id="3" name="Marcador de contenido 2"/>
          <p:cNvSpPr>
            <a:spLocks noGrp="1"/>
          </p:cNvSpPr>
          <p:nvPr>
            <p:ph idx="1"/>
          </p:nvPr>
        </p:nvSpPr>
        <p:spPr>
          <a:xfrm>
            <a:off x="457200" y="1280650"/>
            <a:ext cx="8229600" cy="4525963"/>
          </a:xfrm>
        </p:spPr>
        <p:txBody>
          <a:bodyPr>
            <a:noAutofit/>
          </a:bodyPr>
          <a:lstStyle/>
          <a:p>
            <a:pPr marL="0" indent="0">
              <a:buNone/>
            </a:pPr>
            <a:r>
              <a:rPr lang="es-MX" sz="1800" dirty="0">
                <a:solidFill>
                  <a:schemeClr val="tx2">
                    <a:lumMod val="75000"/>
                  </a:schemeClr>
                </a:solidFill>
                <a:latin typeface="Corbel" panose="020B0503020204020204" pitchFamily="34" charset="0"/>
              </a:rPr>
              <a:t>VI. Gestión Integral del </a:t>
            </a:r>
            <a:r>
              <a:rPr lang="es-MX" sz="1800" dirty="0" smtClean="0">
                <a:solidFill>
                  <a:schemeClr val="tx2">
                    <a:lumMod val="75000"/>
                  </a:schemeClr>
                </a:solidFill>
                <a:latin typeface="Corbel" panose="020B0503020204020204" pitchFamily="34" charset="0"/>
              </a:rPr>
              <a:t>riesgo:</a:t>
            </a:r>
          </a:p>
          <a:p>
            <a:pPr marL="0" indent="0">
              <a:buNone/>
            </a:pPr>
            <a:r>
              <a:rPr lang="es-MX" sz="1800" dirty="0" smtClean="0">
                <a:solidFill>
                  <a:schemeClr val="tx2">
                    <a:lumMod val="75000"/>
                  </a:schemeClr>
                </a:solidFill>
                <a:latin typeface="Corbel" panose="020B0503020204020204" pitchFamily="34" charset="0"/>
              </a:rPr>
              <a:t>a</a:t>
            </a:r>
            <a:r>
              <a:rPr lang="es-MX" sz="1800" dirty="0">
                <a:solidFill>
                  <a:schemeClr val="tx2">
                    <a:lumMod val="75000"/>
                  </a:schemeClr>
                </a:solidFill>
                <a:latin typeface="Corbel" panose="020B0503020204020204" pitchFamily="34" charset="0"/>
              </a:rPr>
              <a:t>) Mitigación de riesgos y atención a desastres, y</a:t>
            </a:r>
          </a:p>
          <a:p>
            <a:pPr marL="0" indent="0">
              <a:buNone/>
            </a:pPr>
            <a:r>
              <a:rPr lang="es-MX" sz="1800" dirty="0">
                <a:solidFill>
                  <a:schemeClr val="tx2">
                    <a:lumMod val="75000"/>
                  </a:schemeClr>
                </a:solidFill>
                <a:latin typeface="Corbel" panose="020B0503020204020204" pitchFamily="34" charset="0"/>
              </a:rPr>
              <a:t>b) Elaboración de Diagnósticos de riesgo.</a:t>
            </a:r>
          </a:p>
          <a:p>
            <a:pPr marL="0" indent="0">
              <a:buNone/>
            </a:pPr>
            <a:r>
              <a:rPr lang="es-MX" sz="1800" dirty="0">
                <a:solidFill>
                  <a:schemeClr val="tx2">
                    <a:lumMod val="75000"/>
                  </a:schemeClr>
                </a:solidFill>
                <a:latin typeface="Corbel" panose="020B0503020204020204" pitchFamily="34" charset="0"/>
              </a:rPr>
              <a:t>c) Primeros auxilios</a:t>
            </a:r>
          </a:p>
          <a:p>
            <a:pPr marL="0" indent="0">
              <a:buNone/>
            </a:pPr>
            <a:r>
              <a:rPr lang="es-MX" sz="1800" dirty="0">
                <a:solidFill>
                  <a:schemeClr val="tx2">
                    <a:lumMod val="75000"/>
                  </a:schemeClr>
                </a:solidFill>
                <a:latin typeface="Corbel" panose="020B0503020204020204" pitchFamily="34" charset="0"/>
              </a:rPr>
              <a:t> </a:t>
            </a:r>
            <a:endParaRPr lang="es-MX" sz="1800" dirty="0" smtClean="0">
              <a:solidFill>
                <a:schemeClr val="tx2">
                  <a:lumMod val="75000"/>
                </a:schemeClr>
              </a:solidFill>
              <a:latin typeface="Corbel" panose="020B0503020204020204" pitchFamily="34" charset="0"/>
            </a:endParaRPr>
          </a:p>
          <a:p>
            <a:pPr marL="0" indent="0">
              <a:buNone/>
            </a:pPr>
            <a:r>
              <a:rPr lang="es-MX" sz="1800" dirty="0" smtClean="0">
                <a:solidFill>
                  <a:schemeClr val="tx2">
                    <a:lumMod val="75000"/>
                  </a:schemeClr>
                </a:solidFill>
                <a:latin typeface="Corbel" panose="020B0503020204020204" pitchFamily="34" charset="0"/>
              </a:rPr>
              <a:t>VII</a:t>
            </a:r>
            <a:r>
              <a:rPr lang="es-MX" sz="1800" dirty="0">
                <a:solidFill>
                  <a:schemeClr val="tx2">
                    <a:lumMod val="75000"/>
                  </a:schemeClr>
                </a:solidFill>
                <a:latin typeface="Corbel" panose="020B0503020204020204" pitchFamily="34" charset="0"/>
              </a:rPr>
              <a:t>. Sustentabilidad</a:t>
            </a:r>
          </a:p>
          <a:p>
            <a:pPr marL="0" indent="0">
              <a:buNone/>
            </a:pPr>
            <a:r>
              <a:rPr lang="es-MX" sz="1800" dirty="0" smtClean="0">
                <a:solidFill>
                  <a:schemeClr val="tx2">
                    <a:lumMod val="75000"/>
                  </a:schemeClr>
                </a:solidFill>
                <a:latin typeface="Corbel" panose="020B0503020204020204" pitchFamily="34" charset="0"/>
              </a:rPr>
              <a:t>a)Educación </a:t>
            </a:r>
            <a:r>
              <a:rPr lang="es-MX" sz="1800" dirty="0">
                <a:solidFill>
                  <a:schemeClr val="tx2">
                    <a:lumMod val="75000"/>
                  </a:schemeClr>
                </a:solidFill>
                <a:latin typeface="Corbel" panose="020B0503020204020204" pitchFamily="34" charset="0"/>
              </a:rPr>
              <a:t>para la reducción de la huella ecológica y cuidado del </a:t>
            </a:r>
            <a:r>
              <a:rPr lang="es-MX" sz="1800" dirty="0" smtClean="0">
                <a:solidFill>
                  <a:schemeClr val="tx2">
                    <a:lumMod val="75000"/>
                  </a:schemeClr>
                </a:solidFill>
                <a:latin typeface="Corbel" panose="020B0503020204020204" pitchFamily="34" charset="0"/>
              </a:rPr>
              <a:t>medio ambiente</a:t>
            </a:r>
            <a:endParaRPr lang="es-MX" sz="1800" dirty="0">
              <a:solidFill>
                <a:schemeClr val="tx2">
                  <a:lumMod val="75000"/>
                </a:schemeClr>
              </a:solidFill>
              <a:latin typeface="Corbel" panose="020B0503020204020204" pitchFamily="34" charset="0"/>
            </a:endParaRPr>
          </a:p>
          <a:p>
            <a:pPr marL="0" indent="0">
              <a:buNone/>
            </a:pPr>
            <a:r>
              <a:rPr lang="es-MX" sz="1800" dirty="0" smtClean="0">
                <a:solidFill>
                  <a:schemeClr val="tx2">
                    <a:lumMod val="75000"/>
                  </a:schemeClr>
                </a:solidFill>
                <a:latin typeface="Corbel" panose="020B0503020204020204" pitchFamily="34" charset="0"/>
              </a:rPr>
              <a:t>b)Producción </a:t>
            </a:r>
            <a:r>
              <a:rPr lang="es-MX" sz="1800" dirty="0">
                <a:solidFill>
                  <a:schemeClr val="tx2">
                    <a:lumMod val="75000"/>
                  </a:schemeClr>
                </a:solidFill>
                <a:latin typeface="Corbel" panose="020B0503020204020204" pitchFamily="34" charset="0"/>
              </a:rPr>
              <a:t>de alimentos para el autoconsumo </a:t>
            </a:r>
          </a:p>
          <a:p>
            <a:pPr marL="0" indent="0">
              <a:buNone/>
            </a:pPr>
            <a:r>
              <a:rPr lang="es-MX" sz="1800" dirty="0" smtClean="0">
                <a:solidFill>
                  <a:schemeClr val="tx2">
                    <a:lumMod val="75000"/>
                  </a:schemeClr>
                </a:solidFill>
                <a:latin typeface="Corbel" panose="020B0503020204020204" pitchFamily="34" charset="0"/>
              </a:rPr>
              <a:t>c)Agricultura </a:t>
            </a:r>
            <a:r>
              <a:rPr lang="es-MX" sz="1800" dirty="0">
                <a:solidFill>
                  <a:schemeClr val="tx2">
                    <a:lumMod val="75000"/>
                  </a:schemeClr>
                </a:solidFill>
                <a:latin typeface="Corbel" panose="020B0503020204020204" pitchFamily="34" charset="0"/>
              </a:rPr>
              <a:t>orgánica</a:t>
            </a:r>
          </a:p>
          <a:p>
            <a:pPr marL="0" indent="0">
              <a:buNone/>
            </a:pPr>
            <a:r>
              <a:rPr lang="es-MX" sz="1800" dirty="0" smtClean="0">
                <a:solidFill>
                  <a:schemeClr val="tx2">
                    <a:lumMod val="75000"/>
                  </a:schemeClr>
                </a:solidFill>
                <a:latin typeface="Corbel" panose="020B0503020204020204" pitchFamily="34" charset="0"/>
              </a:rPr>
              <a:t>d)</a:t>
            </a:r>
            <a:r>
              <a:rPr lang="es-MX" sz="1800" dirty="0" err="1" smtClean="0">
                <a:solidFill>
                  <a:schemeClr val="tx2">
                    <a:lumMod val="75000"/>
                  </a:schemeClr>
                </a:solidFill>
                <a:latin typeface="Corbel" panose="020B0503020204020204" pitchFamily="34" charset="0"/>
              </a:rPr>
              <a:t>Ecotecnias</a:t>
            </a:r>
            <a:r>
              <a:rPr lang="es-MX" sz="1800" dirty="0" smtClean="0">
                <a:solidFill>
                  <a:schemeClr val="tx2">
                    <a:lumMod val="75000"/>
                  </a:schemeClr>
                </a:solidFill>
                <a:latin typeface="Corbel" panose="020B0503020204020204" pitchFamily="34" charset="0"/>
              </a:rPr>
              <a:t> </a:t>
            </a:r>
            <a:endParaRPr lang="es-MX" sz="1800" dirty="0">
              <a:solidFill>
                <a:schemeClr val="tx2">
                  <a:lumMod val="75000"/>
                </a:schemeClr>
              </a:solidFill>
              <a:latin typeface="Corbel" panose="020B0503020204020204" pitchFamily="34" charset="0"/>
            </a:endParaRPr>
          </a:p>
          <a:p>
            <a:pPr marL="0" indent="0">
              <a:buNone/>
            </a:pPr>
            <a:r>
              <a:rPr lang="es-MX" sz="1800" dirty="0" smtClean="0">
                <a:solidFill>
                  <a:schemeClr val="tx2">
                    <a:lumMod val="75000"/>
                  </a:schemeClr>
                </a:solidFill>
                <a:latin typeface="Corbel" panose="020B0503020204020204" pitchFamily="34" charset="0"/>
              </a:rPr>
              <a:t>c)Separación </a:t>
            </a:r>
            <a:r>
              <a:rPr lang="es-MX" sz="1800" dirty="0">
                <a:solidFill>
                  <a:schemeClr val="tx2">
                    <a:lumMod val="75000"/>
                  </a:schemeClr>
                </a:solidFill>
                <a:latin typeface="Corbel" panose="020B0503020204020204" pitchFamily="34" charset="0"/>
              </a:rPr>
              <a:t>de basura y reciclado</a:t>
            </a:r>
          </a:p>
          <a:p>
            <a:pPr marL="0" indent="0">
              <a:buNone/>
            </a:pPr>
            <a:r>
              <a:rPr lang="es-MX" sz="1800" dirty="0">
                <a:solidFill>
                  <a:schemeClr val="tx2">
                    <a:lumMod val="75000"/>
                  </a:schemeClr>
                </a:solidFill>
                <a:latin typeface="Corbel" panose="020B0503020204020204" pitchFamily="34" charset="0"/>
              </a:rPr>
              <a:t> </a:t>
            </a:r>
          </a:p>
          <a:p>
            <a:pPr marL="0" indent="0">
              <a:buNone/>
            </a:pPr>
            <a:r>
              <a:rPr lang="es-MX" sz="1800" dirty="0">
                <a:solidFill>
                  <a:schemeClr val="tx2">
                    <a:lumMod val="75000"/>
                  </a:schemeClr>
                </a:solidFill>
                <a:latin typeface="Corbel" panose="020B0503020204020204" pitchFamily="34" charset="0"/>
              </a:rPr>
              <a:t>VIII. Planeación y uso efectivo del tiempo libre</a:t>
            </a:r>
          </a:p>
          <a:p>
            <a:pPr marL="0" indent="0">
              <a:buNone/>
            </a:pPr>
            <a:r>
              <a:rPr lang="es-MX" sz="1800" dirty="0">
                <a:solidFill>
                  <a:schemeClr val="tx2">
                    <a:lumMod val="75000"/>
                  </a:schemeClr>
                </a:solidFill>
                <a:latin typeface="Corbel" panose="020B0503020204020204" pitchFamily="34" charset="0"/>
              </a:rPr>
              <a:t>a) Talleres lúdicos y/o deportivos</a:t>
            </a:r>
          </a:p>
          <a:p>
            <a:pPr marL="0" indent="0">
              <a:buNone/>
            </a:pPr>
            <a:r>
              <a:rPr lang="es-MX" sz="1800" dirty="0">
                <a:solidFill>
                  <a:schemeClr val="tx2">
                    <a:lumMod val="75000"/>
                  </a:schemeClr>
                </a:solidFill>
                <a:latin typeface="Corbel" panose="020B0503020204020204" pitchFamily="34" charset="0"/>
              </a:rPr>
              <a:t>b)  Talleres artísticas y/o culturales</a:t>
            </a:r>
          </a:p>
          <a:p>
            <a:pPr marL="0" indent="0">
              <a:buNone/>
            </a:pPr>
            <a:r>
              <a:rPr lang="es-MX" sz="1800" dirty="0">
                <a:solidFill>
                  <a:schemeClr val="tx2">
                    <a:lumMod val="75000"/>
                  </a:schemeClr>
                </a:solidFill>
                <a:latin typeface="Corbel" panose="020B0503020204020204" pitchFamily="34" charset="0"/>
              </a:rPr>
              <a:t>c) Desarrollo de la creatividad (Pláticas, talleres o conferencias relacionadas con la importancia del tiempo libre)</a:t>
            </a:r>
          </a:p>
          <a:p>
            <a:endParaRPr lang="es-MX" sz="1400" dirty="0"/>
          </a:p>
        </p:txBody>
      </p:sp>
    </p:spTree>
    <p:extLst>
      <p:ext uri="{BB962C8B-B14F-4D97-AF65-F5344CB8AC3E}">
        <p14:creationId xmlns:p14="http://schemas.microsoft.com/office/powerpoint/2010/main" val="3241813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97011" y="1217727"/>
            <a:ext cx="5474541" cy="428999"/>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s-MX" sz="2400" i="1" dirty="0" smtClean="0">
                <a:solidFill>
                  <a:schemeClr val="accent2">
                    <a:lumMod val="75000"/>
                  </a:schemeClr>
                </a:solidFill>
                <a:latin typeface="Corbel" panose="020B0503020204020204" pitchFamily="34" charset="0"/>
              </a:rPr>
              <a:t>Evolución</a:t>
            </a:r>
            <a:r>
              <a:rPr lang="es-MX" sz="2400" dirty="0" smtClean="0">
                <a:solidFill>
                  <a:schemeClr val="accent2">
                    <a:lumMod val="75000"/>
                  </a:schemeClr>
                </a:solidFill>
                <a:latin typeface="Corbel" panose="020B0503020204020204" pitchFamily="34" charset="0"/>
              </a:rPr>
              <a:t> Comunidad </a:t>
            </a:r>
            <a:r>
              <a:rPr lang="es-MX" sz="2400" dirty="0" err="1" smtClean="0">
                <a:solidFill>
                  <a:schemeClr val="accent2">
                    <a:lumMod val="75000"/>
                  </a:schemeClr>
                </a:solidFill>
                <a:latin typeface="Corbel" panose="020B0503020204020204" pitchFamily="34" charset="0"/>
              </a:rPr>
              <a:t>DIFerente</a:t>
            </a:r>
            <a:endParaRPr lang="es-MX" sz="2400" dirty="0">
              <a:solidFill>
                <a:schemeClr val="accent2">
                  <a:lumMod val="75000"/>
                </a:schemeClr>
              </a:solidFill>
              <a:latin typeface="Corbel" panose="020B0503020204020204" pitchFamily="34" charset="0"/>
            </a:endParaRPr>
          </a:p>
        </p:txBody>
      </p:sp>
      <p:cxnSp>
        <p:nvCxnSpPr>
          <p:cNvPr id="6" name="Conector recto 5"/>
          <p:cNvCxnSpPr/>
          <p:nvPr/>
        </p:nvCxnSpPr>
        <p:spPr>
          <a:xfrm flipV="1">
            <a:off x="916700" y="4192784"/>
            <a:ext cx="0" cy="679964"/>
          </a:xfrm>
          <a:prstGeom prst="line">
            <a:avLst/>
          </a:prstGeom>
          <a:ln w="38100">
            <a:solidFill>
              <a:schemeClr val="bg1">
                <a:lumMod val="75000"/>
              </a:schemeClr>
            </a:solidFill>
            <a:prstDash val="dash"/>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234249" y="3988130"/>
            <a:ext cx="682451" cy="300082"/>
          </a:xfrm>
          <a:prstGeom prst="rect">
            <a:avLst/>
          </a:prstGeom>
          <a:noFill/>
        </p:spPr>
        <p:txBody>
          <a:bodyPr wrap="square" rtlCol="0">
            <a:spAutoFit/>
          </a:bodyPr>
          <a:lstStyle/>
          <a:p>
            <a:r>
              <a:rPr lang="es-MX" sz="1350" b="1" dirty="0">
                <a:solidFill>
                  <a:schemeClr val="bg1">
                    <a:lumMod val="50000"/>
                  </a:schemeClr>
                </a:solidFill>
              </a:rPr>
              <a:t>2000</a:t>
            </a:r>
          </a:p>
        </p:txBody>
      </p:sp>
      <p:sp>
        <p:nvSpPr>
          <p:cNvPr id="8" name="CuadroTexto 7"/>
          <p:cNvSpPr txBox="1"/>
          <p:nvPr/>
        </p:nvSpPr>
        <p:spPr>
          <a:xfrm>
            <a:off x="0" y="5005426"/>
            <a:ext cx="2005785" cy="1131079"/>
          </a:xfrm>
          <a:prstGeom prst="rect">
            <a:avLst/>
          </a:prstGeom>
          <a:noFill/>
        </p:spPr>
        <p:txBody>
          <a:bodyPr wrap="square" rtlCol="0">
            <a:spAutoFit/>
          </a:bodyPr>
          <a:lstStyle/>
          <a:p>
            <a:pPr marL="214313" indent="-214313">
              <a:buFont typeface="Wingdings" panose="05000000000000000000" pitchFamily="2" charset="2"/>
              <a:buChar char="Ø"/>
            </a:pPr>
            <a:r>
              <a:rPr lang="es-MX" sz="1350" dirty="0">
                <a:solidFill>
                  <a:schemeClr val="bg1">
                    <a:lumMod val="50000"/>
                  </a:schemeClr>
                </a:solidFill>
                <a:latin typeface="Corbel" panose="020B0503020204020204" pitchFamily="34" charset="0"/>
              </a:rPr>
              <a:t>SEDIF y SNDIF forman comisiones de trabajo y se crea el modelo de Comunidad DIFerente, 2000-2006.</a:t>
            </a:r>
          </a:p>
        </p:txBody>
      </p:sp>
      <p:cxnSp>
        <p:nvCxnSpPr>
          <p:cNvPr id="10" name="Conector recto 9"/>
          <p:cNvCxnSpPr/>
          <p:nvPr/>
        </p:nvCxnSpPr>
        <p:spPr>
          <a:xfrm flipH="1" flipV="1">
            <a:off x="1662819" y="3128260"/>
            <a:ext cx="1" cy="938830"/>
          </a:xfrm>
          <a:prstGeom prst="line">
            <a:avLst/>
          </a:prstGeom>
          <a:ln w="38100">
            <a:solidFill>
              <a:schemeClr val="bg1">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H="1">
            <a:off x="3874176" y="3319547"/>
            <a:ext cx="3491" cy="828455"/>
          </a:xfrm>
          <a:prstGeom prst="line">
            <a:avLst/>
          </a:prstGeom>
          <a:ln w="38100">
            <a:solidFill>
              <a:schemeClr val="bg1">
                <a:lumMod val="75000"/>
              </a:schemeClr>
            </a:solidFill>
            <a:prstDash val="dash"/>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4733043" y="4133513"/>
            <a:ext cx="0" cy="776037"/>
          </a:xfrm>
          <a:prstGeom prst="line">
            <a:avLst/>
          </a:prstGeom>
          <a:ln w="38100">
            <a:solidFill>
              <a:schemeClr val="bg1">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1405180" y="4116214"/>
            <a:ext cx="620239" cy="300082"/>
          </a:xfrm>
          <a:prstGeom prst="rect">
            <a:avLst/>
          </a:prstGeom>
          <a:noFill/>
        </p:spPr>
        <p:txBody>
          <a:bodyPr wrap="square" rtlCol="0">
            <a:spAutoFit/>
          </a:bodyPr>
          <a:lstStyle/>
          <a:p>
            <a:r>
              <a:rPr lang="es-MX" sz="1350" b="1" dirty="0">
                <a:solidFill>
                  <a:schemeClr val="bg1">
                    <a:lumMod val="50000"/>
                  </a:schemeClr>
                </a:solidFill>
              </a:rPr>
              <a:t>2003</a:t>
            </a:r>
          </a:p>
        </p:txBody>
      </p:sp>
      <p:sp>
        <p:nvSpPr>
          <p:cNvPr id="14" name="CuadroTexto 13"/>
          <p:cNvSpPr txBox="1"/>
          <p:nvPr/>
        </p:nvSpPr>
        <p:spPr>
          <a:xfrm>
            <a:off x="3671060" y="4228429"/>
            <a:ext cx="767559" cy="300082"/>
          </a:xfrm>
          <a:prstGeom prst="rect">
            <a:avLst/>
          </a:prstGeom>
          <a:noFill/>
        </p:spPr>
        <p:txBody>
          <a:bodyPr wrap="square" rtlCol="0">
            <a:spAutoFit/>
          </a:bodyPr>
          <a:lstStyle/>
          <a:p>
            <a:r>
              <a:rPr lang="es-MX" sz="1350" b="1" dirty="0">
                <a:solidFill>
                  <a:schemeClr val="bg1">
                    <a:lumMod val="50000"/>
                  </a:schemeClr>
                </a:solidFill>
              </a:rPr>
              <a:t>2009</a:t>
            </a:r>
          </a:p>
        </p:txBody>
      </p:sp>
      <p:sp>
        <p:nvSpPr>
          <p:cNvPr id="15" name="CuadroTexto 14"/>
          <p:cNvSpPr txBox="1"/>
          <p:nvPr/>
        </p:nvSpPr>
        <p:spPr>
          <a:xfrm>
            <a:off x="4498046" y="3826656"/>
            <a:ext cx="644224" cy="300082"/>
          </a:xfrm>
          <a:prstGeom prst="rect">
            <a:avLst/>
          </a:prstGeom>
          <a:noFill/>
        </p:spPr>
        <p:txBody>
          <a:bodyPr wrap="square" rtlCol="0">
            <a:spAutoFit/>
          </a:bodyPr>
          <a:lstStyle/>
          <a:p>
            <a:r>
              <a:rPr lang="es-MX" sz="1350" b="1" dirty="0">
                <a:solidFill>
                  <a:schemeClr val="bg1">
                    <a:lumMod val="50000"/>
                  </a:schemeClr>
                </a:solidFill>
              </a:rPr>
              <a:t>2015</a:t>
            </a:r>
          </a:p>
        </p:txBody>
      </p:sp>
      <p:sp>
        <p:nvSpPr>
          <p:cNvPr id="18" name="CuadroTexto 17"/>
          <p:cNvSpPr txBox="1"/>
          <p:nvPr/>
        </p:nvSpPr>
        <p:spPr>
          <a:xfrm>
            <a:off x="2095603" y="5031027"/>
            <a:ext cx="1941732" cy="1131079"/>
          </a:xfrm>
          <a:prstGeom prst="rect">
            <a:avLst/>
          </a:prstGeom>
          <a:noFill/>
        </p:spPr>
        <p:txBody>
          <a:bodyPr wrap="square" rtlCol="0">
            <a:spAutoFit/>
          </a:bodyPr>
          <a:lstStyle/>
          <a:p>
            <a:pPr marL="257175" indent="-257175">
              <a:buFont typeface="Wingdings" panose="05000000000000000000" pitchFamily="2" charset="2"/>
              <a:buChar char="Ø"/>
            </a:pPr>
            <a:r>
              <a:rPr lang="es-MX" sz="1350" dirty="0">
                <a:solidFill>
                  <a:schemeClr val="bg1">
                    <a:lumMod val="50000"/>
                  </a:schemeClr>
                </a:solidFill>
                <a:latin typeface="Corbel" panose="020B0503020204020204" pitchFamily="34" charset="0"/>
              </a:rPr>
              <a:t>Estrategia Integral de Desarrollo Comunitario</a:t>
            </a:r>
          </a:p>
          <a:p>
            <a:pPr marL="257175" indent="-257175">
              <a:buFont typeface="Wingdings" panose="05000000000000000000" pitchFamily="2" charset="2"/>
              <a:buChar char="Ø"/>
            </a:pPr>
            <a:r>
              <a:rPr lang="es-MX" sz="1350" dirty="0">
                <a:solidFill>
                  <a:schemeClr val="bg1">
                    <a:lumMod val="50000"/>
                  </a:schemeClr>
                </a:solidFill>
                <a:latin typeface="Corbel" panose="020B0503020204020204" pitchFamily="34" charset="0"/>
              </a:rPr>
              <a:t>Equipos estratégicos  Ramo 12</a:t>
            </a:r>
          </a:p>
        </p:txBody>
      </p:sp>
      <p:sp>
        <p:nvSpPr>
          <p:cNvPr id="16" name="CuadroTexto 15"/>
          <p:cNvSpPr txBox="1"/>
          <p:nvPr/>
        </p:nvSpPr>
        <p:spPr>
          <a:xfrm>
            <a:off x="3146706" y="2306707"/>
            <a:ext cx="1816266" cy="923330"/>
          </a:xfrm>
          <a:prstGeom prst="rect">
            <a:avLst/>
          </a:prstGeom>
          <a:noFill/>
        </p:spPr>
        <p:txBody>
          <a:bodyPr wrap="square" rtlCol="0">
            <a:spAutoFit/>
          </a:bodyPr>
          <a:lstStyle/>
          <a:p>
            <a:pPr marL="214313" indent="-214313">
              <a:buFont typeface="Wingdings" panose="05000000000000000000" pitchFamily="2" charset="2"/>
              <a:buChar char="Ø"/>
            </a:pPr>
            <a:r>
              <a:rPr lang="es-MX" sz="1350" dirty="0">
                <a:solidFill>
                  <a:schemeClr val="bg1">
                    <a:lumMod val="50000"/>
                  </a:schemeClr>
                </a:solidFill>
                <a:latin typeface="Corbel" panose="020B0503020204020204" pitchFamily="34" charset="0"/>
              </a:rPr>
              <a:t>Reglas de operación recurso de ramo 12-capacitaciones</a:t>
            </a:r>
          </a:p>
        </p:txBody>
      </p:sp>
      <p:sp>
        <p:nvSpPr>
          <p:cNvPr id="17" name="CuadroTexto 16"/>
          <p:cNvSpPr txBox="1"/>
          <p:nvPr/>
        </p:nvSpPr>
        <p:spPr>
          <a:xfrm>
            <a:off x="4054839" y="5073294"/>
            <a:ext cx="2627651" cy="1338828"/>
          </a:xfrm>
          <a:prstGeom prst="rect">
            <a:avLst/>
          </a:prstGeom>
          <a:noFill/>
        </p:spPr>
        <p:txBody>
          <a:bodyPr wrap="square" rtlCol="0">
            <a:spAutoFit/>
          </a:bodyPr>
          <a:lstStyle/>
          <a:p>
            <a:pPr marL="214313" indent="-214313">
              <a:buFont typeface="Wingdings" panose="05000000000000000000" pitchFamily="2" charset="2"/>
              <a:buChar char="Ø"/>
            </a:pPr>
            <a:r>
              <a:rPr lang="es-MX" sz="1350" dirty="0">
                <a:solidFill>
                  <a:schemeClr val="bg1">
                    <a:lumMod val="50000"/>
                  </a:schemeClr>
                </a:solidFill>
                <a:latin typeface="Corbel" panose="020B0503020204020204" pitchFamily="34" charset="0"/>
              </a:rPr>
              <a:t>Se manifiesta la necesidad de actualizar y </a:t>
            </a:r>
            <a:r>
              <a:rPr lang="es-MX" sz="1350" dirty="0" smtClean="0">
                <a:solidFill>
                  <a:schemeClr val="bg1">
                    <a:lumMod val="50000"/>
                  </a:schemeClr>
                </a:solidFill>
                <a:latin typeface="Corbel" panose="020B0503020204020204" pitchFamily="34" charset="0"/>
              </a:rPr>
              <a:t>evaluar (SEDIF)  </a:t>
            </a:r>
            <a:r>
              <a:rPr lang="es-MX" sz="1350" dirty="0">
                <a:solidFill>
                  <a:schemeClr val="bg1">
                    <a:lumMod val="50000"/>
                  </a:schemeClr>
                </a:solidFill>
                <a:latin typeface="Corbel" panose="020B0503020204020204" pitchFamily="34" charset="0"/>
              </a:rPr>
              <a:t>el modelo de Comunidad DIFerente</a:t>
            </a:r>
          </a:p>
          <a:p>
            <a:pPr marL="214313" indent="-214313">
              <a:buFont typeface="Wingdings" panose="05000000000000000000" pitchFamily="2" charset="2"/>
              <a:buChar char="Ø"/>
            </a:pPr>
            <a:r>
              <a:rPr lang="es-MX" sz="1350" b="1" dirty="0">
                <a:solidFill>
                  <a:schemeClr val="bg1">
                    <a:lumMod val="50000"/>
                  </a:schemeClr>
                </a:solidFill>
                <a:latin typeface="Corbel" panose="020B0503020204020204" pitchFamily="34" charset="0"/>
              </a:rPr>
              <a:t>Se conforma la Comisión e inician los trabajos</a:t>
            </a:r>
          </a:p>
        </p:txBody>
      </p:sp>
      <p:sp>
        <p:nvSpPr>
          <p:cNvPr id="19" name="CuadroTexto 18"/>
          <p:cNvSpPr txBox="1"/>
          <p:nvPr/>
        </p:nvSpPr>
        <p:spPr>
          <a:xfrm>
            <a:off x="7173845" y="3897600"/>
            <a:ext cx="652326" cy="300082"/>
          </a:xfrm>
          <a:prstGeom prst="rect">
            <a:avLst/>
          </a:prstGeom>
          <a:noFill/>
        </p:spPr>
        <p:txBody>
          <a:bodyPr wrap="square" rtlCol="0">
            <a:spAutoFit/>
          </a:bodyPr>
          <a:lstStyle/>
          <a:p>
            <a:r>
              <a:rPr lang="es-MX" sz="1350" b="1" dirty="0">
                <a:solidFill>
                  <a:schemeClr val="bg1">
                    <a:lumMod val="50000"/>
                  </a:schemeClr>
                </a:solidFill>
              </a:rPr>
              <a:t>2017</a:t>
            </a:r>
          </a:p>
        </p:txBody>
      </p:sp>
      <p:cxnSp>
        <p:nvCxnSpPr>
          <p:cNvPr id="20" name="Conector recto 19"/>
          <p:cNvCxnSpPr/>
          <p:nvPr/>
        </p:nvCxnSpPr>
        <p:spPr>
          <a:xfrm flipV="1">
            <a:off x="7412546" y="4207377"/>
            <a:ext cx="0" cy="744807"/>
          </a:xfrm>
          <a:prstGeom prst="line">
            <a:avLst/>
          </a:prstGeom>
          <a:ln w="38100">
            <a:solidFill>
              <a:schemeClr val="bg1">
                <a:lumMod val="65000"/>
              </a:schemeClr>
            </a:solidFill>
            <a:prstDash val="dash"/>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CuadroTexto 20"/>
          <p:cNvSpPr txBox="1"/>
          <p:nvPr/>
        </p:nvSpPr>
        <p:spPr>
          <a:xfrm>
            <a:off x="6900740" y="5113506"/>
            <a:ext cx="1701350" cy="1338828"/>
          </a:xfrm>
          <a:prstGeom prst="rect">
            <a:avLst/>
          </a:prstGeom>
          <a:noFill/>
        </p:spPr>
        <p:txBody>
          <a:bodyPr wrap="square" rtlCol="0">
            <a:spAutoFit/>
          </a:bodyPr>
          <a:lstStyle/>
          <a:p>
            <a:pPr marL="214313" indent="-214313">
              <a:buFont typeface="Wingdings" panose="05000000000000000000" pitchFamily="2" charset="2"/>
              <a:buChar char="Ø"/>
            </a:pPr>
            <a:r>
              <a:rPr lang="es-MX" sz="1350" dirty="0">
                <a:solidFill>
                  <a:schemeClr val="bg1">
                    <a:lumMod val="50000"/>
                  </a:schemeClr>
                </a:solidFill>
                <a:latin typeface="Corbel" panose="020B0503020204020204" pitchFamily="34" charset="0"/>
              </a:rPr>
              <a:t>“Ampliar la mirada” Desarrollo de necesidades y capacidades.</a:t>
            </a:r>
          </a:p>
          <a:p>
            <a:pPr marL="214313" indent="-214313">
              <a:buFont typeface="Wingdings" panose="05000000000000000000" pitchFamily="2" charset="2"/>
              <a:buChar char="Ø"/>
            </a:pPr>
            <a:r>
              <a:rPr lang="es-MX" sz="1350" b="1" i="1" dirty="0">
                <a:solidFill>
                  <a:schemeClr val="bg1">
                    <a:lumMod val="50000"/>
                  </a:schemeClr>
                </a:solidFill>
                <a:latin typeface="Corbel" panose="020B0503020204020204" pitchFamily="34" charset="0"/>
              </a:rPr>
              <a:t>Empoderamiento</a:t>
            </a:r>
          </a:p>
        </p:txBody>
      </p:sp>
      <p:cxnSp>
        <p:nvCxnSpPr>
          <p:cNvPr id="4" name="Conector recto 3"/>
          <p:cNvCxnSpPr/>
          <p:nvPr/>
        </p:nvCxnSpPr>
        <p:spPr>
          <a:xfrm>
            <a:off x="916700" y="4148002"/>
            <a:ext cx="8054852" cy="0"/>
          </a:xfrm>
          <a:prstGeom prst="line">
            <a:avLst/>
          </a:prstGeom>
          <a:ln w="57150">
            <a:solidFill>
              <a:schemeClr val="tx2">
                <a:lumMod val="50000"/>
                <a:lumOff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844663" y="2465755"/>
            <a:ext cx="1647062" cy="715581"/>
          </a:xfrm>
          <a:prstGeom prst="rect">
            <a:avLst/>
          </a:prstGeom>
        </p:spPr>
        <p:txBody>
          <a:bodyPr wrap="square">
            <a:spAutoFit/>
          </a:bodyPr>
          <a:lstStyle/>
          <a:p>
            <a:pPr marL="214313" indent="-214313">
              <a:buFont typeface="Wingdings" panose="05000000000000000000" pitchFamily="2" charset="2"/>
              <a:buChar char="Ø"/>
            </a:pPr>
            <a:r>
              <a:rPr lang="es-MX" sz="1350" dirty="0">
                <a:solidFill>
                  <a:schemeClr val="bg1">
                    <a:lumMod val="50000"/>
                  </a:schemeClr>
                </a:solidFill>
                <a:latin typeface="Corbel" panose="020B0503020204020204" pitchFamily="34" charset="0"/>
              </a:rPr>
              <a:t>Piloto en Atzayancatl, Tlax.</a:t>
            </a:r>
          </a:p>
        </p:txBody>
      </p:sp>
      <p:cxnSp>
        <p:nvCxnSpPr>
          <p:cNvPr id="22" name="Conector recto 21"/>
          <p:cNvCxnSpPr/>
          <p:nvPr/>
        </p:nvCxnSpPr>
        <p:spPr>
          <a:xfrm>
            <a:off x="2676712" y="4133513"/>
            <a:ext cx="1896" cy="759296"/>
          </a:xfrm>
          <a:prstGeom prst="line">
            <a:avLst/>
          </a:prstGeom>
          <a:ln w="38100">
            <a:solidFill>
              <a:schemeClr val="bg1">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3" name="CuadroTexto 22"/>
          <p:cNvSpPr txBox="1"/>
          <p:nvPr/>
        </p:nvSpPr>
        <p:spPr>
          <a:xfrm>
            <a:off x="2437173" y="3791067"/>
            <a:ext cx="725140" cy="300082"/>
          </a:xfrm>
          <a:prstGeom prst="rect">
            <a:avLst/>
          </a:prstGeom>
          <a:noFill/>
        </p:spPr>
        <p:txBody>
          <a:bodyPr wrap="square" rtlCol="0">
            <a:spAutoFit/>
          </a:bodyPr>
          <a:lstStyle/>
          <a:p>
            <a:r>
              <a:rPr lang="es-MX" sz="1350" b="1" dirty="0">
                <a:solidFill>
                  <a:schemeClr val="bg1">
                    <a:lumMod val="50000"/>
                  </a:schemeClr>
                </a:solidFill>
              </a:rPr>
              <a:t>2004</a:t>
            </a:r>
          </a:p>
        </p:txBody>
      </p:sp>
      <p:sp>
        <p:nvSpPr>
          <p:cNvPr id="30" name="CuadroTexto 29"/>
          <p:cNvSpPr txBox="1"/>
          <p:nvPr/>
        </p:nvSpPr>
        <p:spPr>
          <a:xfrm>
            <a:off x="5545530" y="2440292"/>
            <a:ext cx="1802655" cy="923330"/>
          </a:xfrm>
          <a:prstGeom prst="rect">
            <a:avLst/>
          </a:prstGeom>
          <a:noFill/>
        </p:spPr>
        <p:txBody>
          <a:bodyPr wrap="square" rtlCol="0">
            <a:spAutoFit/>
          </a:bodyPr>
          <a:lstStyle/>
          <a:p>
            <a:pPr marL="214313" indent="-214313">
              <a:buFont typeface="Wingdings" panose="05000000000000000000" pitchFamily="2" charset="2"/>
              <a:buChar char="Ø"/>
            </a:pPr>
            <a:r>
              <a:rPr lang="es-MX" sz="1350" dirty="0" smtClean="0">
                <a:solidFill>
                  <a:schemeClr val="bg1">
                    <a:lumMod val="50000"/>
                  </a:schemeClr>
                </a:solidFill>
                <a:latin typeface="Corbel" panose="020B0503020204020204" pitchFamily="34" charset="0"/>
              </a:rPr>
              <a:t>Diagnóstico del  </a:t>
            </a:r>
            <a:r>
              <a:rPr lang="es-MX" sz="1350" dirty="0">
                <a:solidFill>
                  <a:schemeClr val="bg1">
                    <a:lumMod val="50000"/>
                  </a:schemeClr>
                </a:solidFill>
                <a:latin typeface="Corbel" panose="020B0503020204020204" pitchFamily="34" charset="0"/>
              </a:rPr>
              <a:t>Modelo </a:t>
            </a:r>
            <a:r>
              <a:rPr lang="es-MX" sz="1350" dirty="0" smtClean="0">
                <a:solidFill>
                  <a:schemeClr val="bg1">
                    <a:lumMod val="50000"/>
                  </a:schemeClr>
                </a:solidFill>
                <a:latin typeface="Corbel" panose="020B0503020204020204" pitchFamily="34" charset="0"/>
              </a:rPr>
              <a:t>Comunidad Diferente (SNDIF-SEEDIF)</a:t>
            </a:r>
            <a:endParaRPr lang="es-MX" sz="1350" dirty="0">
              <a:solidFill>
                <a:schemeClr val="bg1">
                  <a:lumMod val="50000"/>
                </a:schemeClr>
              </a:solidFill>
              <a:latin typeface="Corbel" panose="020B0503020204020204" pitchFamily="34" charset="0"/>
            </a:endParaRPr>
          </a:p>
        </p:txBody>
      </p:sp>
      <p:cxnSp>
        <p:nvCxnSpPr>
          <p:cNvPr id="31" name="Conector recto 30"/>
          <p:cNvCxnSpPr/>
          <p:nvPr/>
        </p:nvCxnSpPr>
        <p:spPr>
          <a:xfrm flipV="1">
            <a:off x="6346014" y="3467117"/>
            <a:ext cx="6779" cy="709613"/>
          </a:xfrm>
          <a:prstGeom prst="line">
            <a:avLst/>
          </a:prstGeom>
          <a:ln w="38100">
            <a:solidFill>
              <a:schemeClr val="bg1">
                <a:lumMod val="6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2" name="CuadroTexto 31"/>
          <p:cNvSpPr txBox="1"/>
          <p:nvPr/>
        </p:nvSpPr>
        <p:spPr>
          <a:xfrm rot="10800000" flipV="1">
            <a:off x="6103591" y="4282483"/>
            <a:ext cx="557233" cy="300082"/>
          </a:xfrm>
          <a:prstGeom prst="rect">
            <a:avLst/>
          </a:prstGeom>
          <a:noFill/>
        </p:spPr>
        <p:txBody>
          <a:bodyPr wrap="square" rtlCol="0">
            <a:spAutoFit/>
          </a:bodyPr>
          <a:lstStyle/>
          <a:p>
            <a:r>
              <a:rPr lang="es-MX" sz="1350" b="1" dirty="0">
                <a:solidFill>
                  <a:schemeClr val="bg1">
                    <a:lumMod val="50000"/>
                  </a:schemeClr>
                </a:solidFill>
              </a:rPr>
              <a:t>2016</a:t>
            </a:r>
          </a:p>
        </p:txBody>
      </p:sp>
      <p:cxnSp>
        <p:nvCxnSpPr>
          <p:cNvPr id="26" name="Conector recto 25"/>
          <p:cNvCxnSpPr/>
          <p:nvPr/>
        </p:nvCxnSpPr>
        <p:spPr>
          <a:xfrm flipV="1">
            <a:off x="8230923" y="3500558"/>
            <a:ext cx="10796" cy="585580"/>
          </a:xfrm>
          <a:prstGeom prst="line">
            <a:avLst/>
          </a:prstGeom>
          <a:ln w="38100">
            <a:solidFill>
              <a:srgbClr val="00B050"/>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28" name="CuadroTexto 27"/>
          <p:cNvSpPr txBox="1"/>
          <p:nvPr/>
        </p:nvSpPr>
        <p:spPr>
          <a:xfrm>
            <a:off x="7972035" y="4217757"/>
            <a:ext cx="652326" cy="300082"/>
          </a:xfrm>
          <a:prstGeom prst="rect">
            <a:avLst/>
          </a:prstGeom>
          <a:noFill/>
        </p:spPr>
        <p:txBody>
          <a:bodyPr wrap="square" rtlCol="0">
            <a:spAutoFit/>
          </a:bodyPr>
          <a:lstStyle/>
          <a:p>
            <a:r>
              <a:rPr lang="es-MX" sz="1350" b="1" dirty="0" smtClean="0"/>
              <a:t>2018</a:t>
            </a:r>
            <a:endParaRPr lang="es-MX" sz="1350" b="1" dirty="0"/>
          </a:p>
        </p:txBody>
      </p:sp>
      <p:sp>
        <p:nvSpPr>
          <p:cNvPr id="29" name="CuadroTexto 28"/>
          <p:cNvSpPr txBox="1"/>
          <p:nvPr/>
        </p:nvSpPr>
        <p:spPr>
          <a:xfrm>
            <a:off x="7432470" y="2652521"/>
            <a:ext cx="1731455" cy="507831"/>
          </a:xfrm>
          <a:prstGeom prst="rect">
            <a:avLst/>
          </a:prstGeom>
          <a:noFill/>
        </p:spPr>
        <p:txBody>
          <a:bodyPr wrap="square" rtlCol="0">
            <a:spAutoFit/>
          </a:bodyPr>
          <a:lstStyle/>
          <a:p>
            <a:pPr marL="214313" indent="-214313">
              <a:buFont typeface="Wingdings" panose="05000000000000000000" pitchFamily="2" charset="2"/>
              <a:buChar char="Ø"/>
            </a:pPr>
            <a:r>
              <a:rPr lang="es-MX" sz="1350" b="1" dirty="0" smtClean="0">
                <a:latin typeface="Corbel" panose="020B0503020204020204" pitchFamily="34" charset="0"/>
              </a:rPr>
              <a:t>Promoción de la salud comunitaria</a:t>
            </a:r>
            <a:endParaRPr lang="es-MX" sz="1350" b="1" dirty="0">
              <a:latin typeface="Corbel" panose="020B0503020204020204" pitchFamily="34" charset="0"/>
            </a:endParaRPr>
          </a:p>
        </p:txBody>
      </p:sp>
    </p:spTree>
    <p:extLst>
      <p:ext uri="{BB962C8B-B14F-4D97-AF65-F5344CB8AC3E}">
        <p14:creationId xmlns:p14="http://schemas.microsoft.com/office/powerpoint/2010/main" val="13058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1000"/>
                                        <p:tgtEl>
                                          <p:spTgt spid="6"/>
                                        </p:tgtEl>
                                      </p:cBhvr>
                                    </p:animEffect>
                                  </p:childTnLst>
                                </p:cTn>
                              </p:par>
                              <p:par>
                                <p:cTn id="15" presetID="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0-#ppt_w/2"/>
                                          </p:val>
                                        </p:tav>
                                        <p:tav tm="100000">
                                          <p:val>
                                            <p:strVal val="#ppt_x"/>
                                          </p:val>
                                        </p:tav>
                                      </p:tavLst>
                                    </p:anim>
                                    <p:anim calcmode="lin" valueType="num">
                                      <p:cBhvr additive="base">
                                        <p:cTn id="18" dur="1000" fill="hold"/>
                                        <p:tgtEl>
                                          <p:spTgt spid="7"/>
                                        </p:tgtEl>
                                        <p:attrNameLst>
                                          <p:attrName>ppt_y</p:attrName>
                                        </p:attrNameLst>
                                      </p:cBhvr>
                                      <p:tavLst>
                                        <p:tav tm="0">
                                          <p:val>
                                            <p:strVal val="#ppt_y"/>
                                          </p:val>
                                        </p:tav>
                                        <p:tav tm="100000">
                                          <p:val>
                                            <p:strVal val="#ppt_y"/>
                                          </p:val>
                                        </p:tav>
                                      </p:tavLst>
                                    </p:anim>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1000"/>
                                        <p:tgtEl>
                                          <p:spTgt spid="8"/>
                                        </p:tgtEl>
                                      </p:cBhvr>
                                    </p:animEffect>
                                  </p:childTnLst>
                                </p:cTn>
                              </p:par>
                              <p:par>
                                <p:cTn id="22" presetID="22" presetClass="entr" presetSubtype="1"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up)">
                                      <p:cBhvr>
                                        <p:cTn id="24" dur="1000"/>
                                        <p:tgtEl>
                                          <p:spTgt spid="10"/>
                                        </p:tgtEl>
                                      </p:cBhvr>
                                    </p:animEffect>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1000" fill="hold"/>
                                        <p:tgtEl>
                                          <p:spTgt spid="13"/>
                                        </p:tgtEl>
                                        <p:attrNameLst>
                                          <p:attrName>ppt_x</p:attrName>
                                        </p:attrNameLst>
                                      </p:cBhvr>
                                      <p:tavLst>
                                        <p:tav tm="0">
                                          <p:val>
                                            <p:strVal val="#ppt_x"/>
                                          </p:val>
                                        </p:tav>
                                        <p:tav tm="100000">
                                          <p:val>
                                            <p:strVal val="#ppt_x"/>
                                          </p:val>
                                        </p:tav>
                                      </p:tavLst>
                                    </p:anim>
                                    <p:anim calcmode="lin" valueType="num">
                                      <p:cBhvr additive="base">
                                        <p:cTn id="28" dur="1000" fill="hold"/>
                                        <p:tgtEl>
                                          <p:spTgt spid="13"/>
                                        </p:tgtEl>
                                        <p:attrNameLst>
                                          <p:attrName>ppt_y</p:attrName>
                                        </p:attrNameLst>
                                      </p:cBhvr>
                                      <p:tavLst>
                                        <p:tav tm="0">
                                          <p:val>
                                            <p:strVal val="1+#ppt_h/2"/>
                                          </p:val>
                                        </p:tav>
                                        <p:tav tm="100000">
                                          <p:val>
                                            <p:strVal val="#ppt_y"/>
                                          </p:val>
                                        </p:tav>
                                      </p:tavLst>
                                    </p:anim>
                                  </p:childTnLst>
                                </p:cTn>
                              </p:par>
                              <p:par>
                                <p:cTn id="29" presetID="22" presetClass="entr" presetSubtype="1"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up)">
                                      <p:cBhvr>
                                        <p:cTn id="31" dur="1000"/>
                                        <p:tgtEl>
                                          <p:spTgt spid="18"/>
                                        </p:tgtEl>
                                      </p:cBhvr>
                                    </p:animEffect>
                                  </p:childTnLst>
                                </p:cTn>
                              </p:par>
                              <p:par>
                                <p:cTn id="32" presetID="22" presetClass="entr" presetSubtype="4"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1000"/>
                                        <p:tgtEl>
                                          <p:spTgt spid="11"/>
                                        </p:tgtEl>
                                      </p:cBhvr>
                                    </p:animEffect>
                                  </p:childTnLst>
                                </p:cTn>
                              </p:par>
                              <p:par>
                                <p:cTn id="35" presetID="2" presetClass="entr" presetSubtype="1"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1000" fill="hold"/>
                                        <p:tgtEl>
                                          <p:spTgt spid="14"/>
                                        </p:tgtEl>
                                        <p:attrNameLst>
                                          <p:attrName>ppt_x</p:attrName>
                                        </p:attrNameLst>
                                      </p:cBhvr>
                                      <p:tavLst>
                                        <p:tav tm="0">
                                          <p:val>
                                            <p:strVal val="#ppt_x"/>
                                          </p:val>
                                        </p:tav>
                                        <p:tav tm="100000">
                                          <p:val>
                                            <p:strVal val="#ppt_x"/>
                                          </p:val>
                                        </p:tav>
                                      </p:tavLst>
                                    </p:anim>
                                    <p:anim calcmode="lin" valueType="num">
                                      <p:cBhvr additive="base">
                                        <p:cTn id="38" dur="1000" fill="hold"/>
                                        <p:tgtEl>
                                          <p:spTgt spid="14"/>
                                        </p:tgtEl>
                                        <p:attrNameLst>
                                          <p:attrName>ppt_y</p:attrName>
                                        </p:attrNameLst>
                                      </p:cBhvr>
                                      <p:tavLst>
                                        <p:tav tm="0">
                                          <p:val>
                                            <p:strVal val="0-#ppt_h/2"/>
                                          </p:val>
                                        </p:tav>
                                        <p:tav tm="100000">
                                          <p:val>
                                            <p:strVal val="#ppt_y"/>
                                          </p:val>
                                        </p:tav>
                                      </p:tavLst>
                                    </p:anim>
                                  </p:childTnLst>
                                </p:cTn>
                              </p:par>
                              <p:par>
                                <p:cTn id="39" presetID="2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1000"/>
                                        <p:tgtEl>
                                          <p:spTgt spid="16"/>
                                        </p:tgtEl>
                                      </p:cBhvr>
                                    </p:animEffect>
                                  </p:childTnLst>
                                </p:cTn>
                              </p:par>
                              <p:par>
                                <p:cTn id="42" presetID="22" presetClass="entr" presetSubtype="1"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1000"/>
                                        <p:tgtEl>
                                          <p:spTgt spid="12"/>
                                        </p:tgtEl>
                                      </p:cBhvr>
                                    </p:animEffect>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1000" fill="hold"/>
                                        <p:tgtEl>
                                          <p:spTgt spid="15"/>
                                        </p:tgtEl>
                                        <p:attrNameLst>
                                          <p:attrName>ppt_x</p:attrName>
                                        </p:attrNameLst>
                                      </p:cBhvr>
                                      <p:tavLst>
                                        <p:tav tm="0">
                                          <p:val>
                                            <p:strVal val="#ppt_x"/>
                                          </p:val>
                                        </p:tav>
                                        <p:tav tm="100000">
                                          <p:val>
                                            <p:strVal val="#ppt_x"/>
                                          </p:val>
                                        </p:tav>
                                      </p:tavLst>
                                    </p:anim>
                                    <p:anim calcmode="lin" valueType="num">
                                      <p:cBhvr additive="base">
                                        <p:cTn id="48" dur="1000" fill="hold"/>
                                        <p:tgtEl>
                                          <p:spTgt spid="15"/>
                                        </p:tgtEl>
                                        <p:attrNameLst>
                                          <p:attrName>ppt_y</p:attrName>
                                        </p:attrNameLst>
                                      </p:cBhvr>
                                      <p:tavLst>
                                        <p:tav tm="0">
                                          <p:val>
                                            <p:strVal val="1+#ppt_h/2"/>
                                          </p:val>
                                        </p:tav>
                                        <p:tav tm="100000">
                                          <p:val>
                                            <p:strVal val="#ppt_y"/>
                                          </p:val>
                                        </p:tav>
                                      </p:tavLst>
                                    </p:anim>
                                  </p:childTnLst>
                                </p:cTn>
                              </p:par>
                              <p:par>
                                <p:cTn id="49" presetID="2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down)">
                                      <p:cBhvr>
                                        <p:cTn id="51" dur="1000"/>
                                        <p:tgtEl>
                                          <p:spTgt spid="17"/>
                                        </p:tgtEl>
                                      </p:cBhvr>
                                    </p:animEffect>
                                  </p:childTnLst>
                                </p:cTn>
                              </p:par>
                              <p:par>
                                <p:cTn id="52" presetID="22" presetClass="entr" presetSubtype="4"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down)">
                                      <p:cBhvr>
                                        <p:cTn id="54" dur="1000"/>
                                        <p:tgtEl>
                                          <p:spTgt spid="20"/>
                                        </p:tgtEl>
                                      </p:cBhvr>
                                    </p:animEffect>
                                  </p:childTnLst>
                                </p:cTn>
                              </p:par>
                              <p:par>
                                <p:cTn id="55" presetID="2" presetClass="entr" presetSubtype="2"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1000" fill="hold"/>
                                        <p:tgtEl>
                                          <p:spTgt spid="19"/>
                                        </p:tgtEl>
                                        <p:attrNameLst>
                                          <p:attrName>ppt_x</p:attrName>
                                        </p:attrNameLst>
                                      </p:cBhvr>
                                      <p:tavLst>
                                        <p:tav tm="0">
                                          <p:val>
                                            <p:strVal val="1+#ppt_w/2"/>
                                          </p:val>
                                        </p:tav>
                                        <p:tav tm="100000">
                                          <p:val>
                                            <p:strVal val="#ppt_x"/>
                                          </p:val>
                                        </p:tav>
                                      </p:tavLst>
                                    </p:anim>
                                    <p:anim calcmode="lin" valueType="num">
                                      <p:cBhvr additive="base">
                                        <p:cTn id="58" dur="1000" fill="hold"/>
                                        <p:tgtEl>
                                          <p:spTgt spid="19"/>
                                        </p:tgtEl>
                                        <p:attrNameLst>
                                          <p:attrName>ppt_y</p:attrName>
                                        </p:attrNameLst>
                                      </p:cBhvr>
                                      <p:tavLst>
                                        <p:tav tm="0">
                                          <p:val>
                                            <p:strVal val="#ppt_y"/>
                                          </p:val>
                                        </p:tav>
                                        <p:tav tm="100000">
                                          <p:val>
                                            <p:strVal val="#ppt_y"/>
                                          </p:val>
                                        </p:tav>
                                      </p:tavLst>
                                    </p:anim>
                                  </p:childTnLst>
                                </p:cTn>
                              </p:par>
                              <p:par>
                                <p:cTn id="59" presetID="22" presetClass="entr" presetSubtype="4"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down)">
                                      <p:cBhvr>
                                        <p:cTn id="61" dur="1000"/>
                                        <p:tgtEl>
                                          <p:spTgt spid="21"/>
                                        </p:tgtEl>
                                      </p:cBhvr>
                                    </p:animEffect>
                                  </p:childTnLst>
                                </p:cTn>
                              </p:par>
                              <p:par>
                                <p:cTn id="62" presetID="22" presetClass="entr" presetSubtype="1"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1000"/>
                                        <p:tgtEl>
                                          <p:spTgt spid="22"/>
                                        </p:tgtEl>
                                      </p:cBhvr>
                                    </p:animEffect>
                                  </p:childTnLst>
                                </p:cTn>
                              </p:par>
                              <p:par>
                                <p:cTn id="65" presetID="2" presetClass="entr" presetSubtype="4"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 calcmode="lin" valueType="num">
                                      <p:cBhvr additive="base">
                                        <p:cTn id="67" dur="1000" fill="hold"/>
                                        <p:tgtEl>
                                          <p:spTgt spid="23"/>
                                        </p:tgtEl>
                                        <p:attrNameLst>
                                          <p:attrName>ppt_x</p:attrName>
                                        </p:attrNameLst>
                                      </p:cBhvr>
                                      <p:tavLst>
                                        <p:tav tm="0">
                                          <p:val>
                                            <p:strVal val="#ppt_x"/>
                                          </p:val>
                                        </p:tav>
                                        <p:tav tm="100000">
                                          <p:val>
                                            <p:strVal val="#ppt_x"/>
                                          </p:val>
                                        </p:tav>
                                      </p:tavLst>
                                    </p:anim>
                                    <p:anim calcmode="lin" valueType="num">
                                      <p:cBhvr additive="base">
                                        <p:cTn id="68" dur="1000" fill="hold"/>
                                        <p:tgtEl>
                                          <p:spTgt spid="23"/>
                                        </p:tgtEl>
                                        <p:attrNameLst>
                                          <p:attrName>ppt_y</p:attrName>
                                        </p:attrNameLst>
                                      </p:cBhvr>
                                      <p:tavLst>
                                        <p:tav tm="0">
                                          <p:val>
                                            <p:strVal val="1+#ppt_h/2"/>
                                          </p:val>
                                        </p:tav>
                                        <p:tav tm="100000">
                                          <p:val>
                                            <p:strVal val="#ppt_y"/>
                                          </p:val>
                                        </p:tav>
                                      </p:tavLst>
                                    </p:anim>
                                  </p:childTnLst>
                                </p:cTn>
                              </p:par>
                              <p:par>
                                <p:cTn id="69" presetID="22" presetClass="entr" presetSubtype="4" fill="hold" grpId="0" nodeType="with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down)">
                                      <p:cBhvr>
                                        <p:cTn id="71" dur="1000"/>
                                        <p:tgtEl>
                                          <p:spTgt spid="30"/>
                                        </p:tgtEl>
                                      </p:cBhvr>
                                    </p:animEffect>
                                  </p:childTnLst>
                                </p:cTn>
                              </p:par>
                              <p:par>
                                <p:cTn id="72" presetID="22" presetClass="entr" presetSubtype="1" fill="hold" nodeType="withEffect">
                                  <p:stCondLst>
                                    <p:cond delay="0"/>
                                  </p:stCondLst>
                                  <p:childTnLst>
                                    <p:set>
                                      <p:cBhvr>
                                        <p:cTn id="73" dur="1" fill="hold">
                                          <p:stCondLst>
                                            <p:cond delay="0"/>
                                          </p:stCondLst>
                                        </p:cTn>
                                        <p:tgtEl>
                                          <p:spTgt spid="31"/>
                                        </p:tgtEl>
                                        <p:attrNameLst>
                                          <p:attrName>style.visibility</p:attrName>
                                        </p:attrNameLst>
                                      </p:cBhvr>
                                      <p:to>
                                        <p:strVal val="visible"/>
                                      </p:to>
                                    </p:set>
                                    <p:animEffect transition="in" filter="wipe(up)">
                                      <p:cBhvr>
                                        <p:cTn id="74" dur="1000"/>
                                        <p:tgtEl>
                                          <p:spTgt spid="31"/>
                                        </p:tgtEl>
                                      </p:cBhvr>
                                    </p:animEffect>
                                  </p:childTnLst>
                                </p:cTn>
                              </p:par>
                              <p:par>
                                <p:cTn id="75" presetID="2" presetClass="entr" presetSubtype="4"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 calcmode="lin" valueType="num">
                                      <p:cBhvr additive="base">
                                        <p:cTn id="77" dur="1000" fill="hold"/>
                                        <p:tgtEl>
                                          <p:spTgt spid="32"/>
                                        </p:tgtEl>
                                        <p:attrNameLst>
                                          <p:attrName>ppt_x</p:attrName>
                                        </p:attrNameLst>
                                      </p:cBhvr>
                                      <p:tavLst>
                                        <p:tav tm="0">
                                          <p:val>
                                            <p:strVal val="#ppt_x"/>
                                          </p:val>
                                        </p:tav>
                                        <p:tav tm="100000">
                                          <p:val>
                                            <p:strVal val="#ppt_x"/>
                                          </p:val>
                                        </p:tav>
                                      </p:tavLst>
                                    </p:anim>
                                    <p:anim calcmode="lin" valueType="num">
                                      <p:cBhvr additive="base">
                                        <p:cTn id="78" dur="10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wipe(up)">
                                      <p:cBhvr>
                                        <p:cTn id="83" dur="1000"/>
                                        <p:tgtEl>
                                          <p:spTgt spid="26"/>
                                        </p:tgtEl>
                                      </p:cBhvr>
                                    </p:animEffect>
                                  </p:childTnLst>
                                </p:cTn>
                              </p:par>
                              <p:par>
                                <p:cTn id="84" presetID="2" presetClass="entr" presetSubtype="2"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additive="base">
                                        <p:cTn id="86" dur="1000" fill="hold"/>
                                        <p:tgtEl>
                                          <p:spTgt spid="28"/>
                                        </p:tgtEl>
                                        <p:attrNameLst>
                                          <p:attrName>ppt_x</p:attrName>
                                        </p:attrNameLst>
                                      </p:cBhvr>
                                      <p:tavLst>
                                        <p:tav tm="0">
                                          <p:val>
                                            <p:strVal val="1+#ppt_w/2"/>
                                          </p:val>
                                        </p:tav>
                                        <p:tav tm="100000">
                                          <p:val>
                                            <p:strVal val="#ppt_x"/>
                                          </p:val>
                                        </p:tav>
                                      </p:tavLst>
                                    </p:anim>
                                    <p:anim calcmode="lin" valueType="num">
                                      <p:cBhvr additive="base">
                                        <p:cTn id="87" dur="1000" fill="hold"/>
                                        <p:tgtEl>
                                          <p:spTgt spid="28"/>
                                        </p:tgtEl>
                                        <p:attrNameLst>
                                          <p:attrName>ppt_y</p:attrName>
                                        </p:attrNameLst>
                                      </p:cBhvr>
                                      <p:tavLst>
                                        <p:tav tm="0">
                                          <p:val>
                                            <p:strVal val="#ppt_y"/>
                                          </p:val>
                                        </p:tav>
                                        <p:tav tm="100000">
                                          <p:val>
                                            <p:strVal val="#ppt_y"/>
                                          </p:val>
                                        </p:tav>
                                      </p:tavLst>
                                    </p:anim>
                                  </p:childTnLst>
                                </p:cTn>
                              </p:par>
                              <p:par>
                                <p:cTn id="88" presetID="22" presetClass="entr" presetSubtype="4" fill="hold" grpId="0" nodeType="with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down)">
                                      <p:cBhvr>
                                        <p:cTn id="90"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P spid="14" grpId="0"/>
      <p:bldP spid="15" grpId="0"/>
      <p:bldP spid="18" grpId="0"/>
      <p:bldP spid="16" grpId="0"/>
      <p:bldP spid="17" grpId="0"/>
      <p:bldP spid="19" grpId="0"/>
      <p:bldP spid="21" grpId="0"/>
      <p:bldP spid="23" grpId="0"/>
      <p:bldP spid="30" grpId="0"/>
      <p:bldP spid="32" grpId="0"/>
      <p:bldP spid="28"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97011" y="1217727"/>
            <a:ext cx="5474541" cy="428999"/>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s-MX" sz="2400" dirty="0" smtClean="0">
                <a:solidFill>
                  <a:schemeClr val="accent2">
                    <a:lumMod val="75000"/>
                  </a:schemeClr>
                </a:solidFill>
                <a:latin typeface="Corbel" panose="020B0503020204020204" pitchFamily="34" charset="0"/>
              </a:rPr>
              <a:t>Perspectiva de trabajo</a:t>
            </a:r>
            <a:endParaRPr lang="es-MX" sz="2400" dirty="0">
              <a:solidFill>
                <a:schemeClr val="accent2">
                  <a:lumMod val="75000"/>
                </a:schemeClr>
              </a:solidFill>
              <a:latin typeface="Corbel" panose="020B0503020204020204" pitchFamily="34" charset="0"/>
            </a:endParaRPr>
          </a:p>
        </p:txBody>
      </p:sp>
      <p:sp>
        <p:nvSpPr>
          <p:cNvPr id="7" name="CuadroTexto 6"/>
          <p:cNvSpPr txBox="1"/>
          <p:nvPr/>
        </p:nvSpPr>
        <p:spPr>
          <a:xfrm>
            <a:off x="622277" y="4310566"/>
            <a:ext cx="724638" cy="338554"/>
          </a:xfrm>
          <a:prstGeom prst="rect">
            <a:avLst/>
          </a:prstGeom>
          <a:noFill/>
        </p:spPr>
        <p:txBody>
          <a:bodyPr wrap="square" rtlCol="0">
            <a:spAutoFit/>
          </a:bodyPr>
          <a:lstStyle/>
          <a:p>
            <a:r>
              <a:rPr lang="es-MX" sz="1600" b="1" dirty="0" smtClean="0"/>
              <a:t>2019</a:t>
            </a:r>
            <a:endParaRPr lang="es-MX" sz="1600" b="1" dirty="0"/>
          </a:p>
        </p:txBody>
      </p:sp>
      <p:cxnSp>
        <p:nvCxnSpPr>
          <p:cNvPr id="10" name="Conector recto 9"/>
          <p:cNvCxnSpPr/>
          <p:nvPr/>
        </p:nvCxnSpPr>
        <p:spPr>
          <a:xfrm flipH="1" flipV="1">
            <a:off x="1791608" y="3185481"/>
            <a:ext cx="1" cy="938830"/>
          </a:xfrm>
          <a:prstGeom prst="line">
            <a:avLst/>
          </a:prstGeom>
          <a:ln w="38100">
            <a:solidFill>
              <a:schemeClr val="accent3">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H="1">
            <a:off x="4276356" y="3249179"/>
            <a:ext cx="3491" cy="828455"/>
          </a:xfrm>
          <a:prstGeom prst="line">
            <a:avLst/>
          </a:prstGeom>
          <a:ln w="38100">
            <a:solidFill>
              <a:schemeClr val="accent4">
                <a:lumMod val="75000"/>
              </a:schemeClr>
            </a:solidFill>
            <a:prstDash val="dash"/>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a:off x="5671642" y="4310566"/>
            <a:ext cx="0" cy="776037"/>
          </a:xfrm>
          <a:prstGeom prst="line">
            <a:avLst/>
          </a:prstGeom>
          <a:ln w="38100">
            <a:solidFill>
              <a:schemeClr val="accent5">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2080387" y="5040556"/>
            <a:ext cx="1941732" cy="584775"/>
          </a:xfrm>
          <a:prstGeom prst="rect">
            <a:avLst/>
          </a:prstGeom>
          <a:noFill/>
        </p:spPr>
        <p:txBody>
          <a:bodyPr wrap="square" rtlCol="0">
            <a:spAutoFit/>
          </a:bodyPr>
          <a:lstStyle/>
          <a:p>
            <a:r>
              <a:rPr lang="es-MX" sz="1600" dirty="0" smtClean="0">
                <a:latin typeface="Corbel" panose="020B0503020204020204" pitchFamily="34" charset="0"/>
              </a:rPr>
              <a:t>Elaboración de Material de difusión</a:t>
            </a:r>
            <a:endParaRPr lang="es-MX" sz="1600" dirty="0">
              <a:latin typeface="Corbel" panose="020B0503020204020204" pitchFamily="34" charset="0"/>
            </a:endParaRPr>
          </a:p>
        </p:txBody>
      </p:sp>
      <p:sp>
        <p:nvSpPr>
          <p:cNvPr id="16" name="CuadroTexto 15"/>
          <p:cNvSpPr txBox="1"/>
          <p:nvPr/>
        </p:nvSpPr>
        <p:spPr>
          <a:xfrm>
            <a:off x="3518689" y="2221378"/>
            <a:ext cx="1835048" cy="830997"/>
          </a:xfrm>
          <a:prstGeom prst="rect">
            <a:avLst/>
          </a:prstGeom>
          <a:noFill/>
        </p:spPr>
        <p:txBody>
          <a:bodyPr wrap="square" rtlCol="0">
            <a:spAutoFit/>
          </a:bodyPr>
          <a:lstStyle/>
          <a:p>
            <a:r>
              <a:rPr lang="es-MX" sz="1600" dirty="0" smtClean="0">
                <a:latin typeface="Corbel" panose="020B0503020204020204" pitchFamily="34" charset="0"/>
              </a:rPr>
              <a:t>Programa de capacitación al Personal Operativo</a:t>
            </a:r>
            <a:endParaRPr lang="es-MX" sz="1600" dirty="0">
              <a:latin typeface="Corbel" panose="020B0503020204020204" pitchFamily="34" charset="0"/>
            </a:endParaRPr>
          </a:p>
        </p:txBody>
      </p:sp>
      <p:sp>
        <p:nvSpPr>
          <p:cNvPr id="17" name="CuadroTexto 16"/>
          <p:cNvSpPr txBox="1"/>
          <p:nvPr/>
        </p:nvSpPr>
        <p:spPr>
          <a:xfrm>
            <a:off x="4854439" y="5121508"/>
            <a:ext cx="3080057" cy="1323439"/>
          </a:xfrm>
          <a:prstGeom prst="rect">
            <a:avLst/>
          </a:prstGeom>
          <a:noFill/>
        </p:spPr>
        <p:txBody>
          <a:bodyPr wrap="square" rtlCol="0">
            <a:spAutoFit/>
          </a:bodyPr>
          <a:lstStyle/>
          <a:p>
            <a:r>
              <a:rPr lang="es-MX" sz="1600" b="1" dirty="0" smtClean="0">
                <a:latin typeface="Corbel" panose="020B0503020204020204" pitchFamily="34" charset="0"/>
              </a:rPr>
              <a:t>Sistema de  Evaluación</a:t>
            </a:r>
          </a:p>
          <a:p>
            <a:endParaRPr lang="es-MX" sz="1600" b="1" dirty="0">
              <a:latin typeface="Corbel" panose="020B0503020204020204" pitchFamily="34" charset="0"/>
            </a:endParaRPr>
          </a:p>
          <a:p>
            <a:pPr marL="285750" indent="-285750">
              <a:buFont typeface="Arial" panose="020B0604020202020204" pitchFamily="34" charset="0"/>
              <a:buChar char="•"/>
            </a:pPr>
            <a:r>
              <a:rPr lang="es-MX" sz="1600" dirty="0" smtClean="0">
                <a:latin typeface="Corbel" panose="020B0503020204020204" pitchFamily="34" charset="0"/>
              </a:rPr>
              <a:t>Indicadores de  proceso</a:t>
            </a:r>
          </a:p>
          <a:p>
            <a:pPr marL="285750" indent="-285750">
              <a:buFont typeface="Arial" panose="020B0604020202020204" pitchFamily="34" charset="0"/>
              <a:buChar char="•"/>
            </a:pPr>
            <a:r>
              <a:rPr lang="es-MX" sz="1600" dirty="0" smtClean="0">
                <a:latin typeface="Corbel" panose="020B0503020204020204" pitchFamily="34" charset="0"/>
              </a:rPr>
              <a:t>Indicadores de resultado</a:t>
            </a:r>
          </a:p>
          <a:p>
            <a:pPr marL="285750" indent="-285750">
              <a:buFont typeface="Arial" panose="020B0604020202020204" pitchFamily="34" charset="0"/>
              <a:buChar char="•"/>
            </a:pPr>
            <a:r>
              <a:rPr lang="es-MX" sz="1600" dirty="0" smtClean="0">
                <a:latin typeface="Corbel" panose="020B0503020204020204" pitchFamily="34" charset="0"/>
              </a:rPr>
              <a:t>Indicadores de impacto</a:t>
            </a:r>
            <a:endParaRPr lang="es-MX" sz="1600" dirty="0">
              <a:latin typeface="Corbel" panose="020B0503020204020204" pitchFamily="34" charset="0"/>
            </a:endParaRPr>
          </a:p>
        </p:txBody>
      </p:sp>
      <p:cxnSp>
        <p:nvCxnSpPr>
          <p:cNvPr id="4" name="Conector recto 3"/>
          <p:cNvCxnSpPr/>
          <p:nvPr/>
        </p:nvCxnSpPr>
        <p:spPr>
          <a:xfrm>
            <a:off x="1051788" y="4176730"/>
            <a:ext cx="8054852" cy="0"/>
          </a:xfrm>
          <a:prstGeom prst="line">
            <a:avLst/>
          </a:prstGeom>
          <a:ln w="57150">
            <a:solidFill>
              <a:schemeClr val="tx2">
                <a:lumMod val="50000"/>
                <a:lumOff val="5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953037" y="2221378"/>
            <a:ext cx="1999053" cy="584775"/>
          </a:xfrm>
          <a:prstGeom prst="rect">
            <a:avLst/>
          </a:prstGeom>
        </p:spPr>
        <p:txBody>
          <a:bodyPr wrap="square">
            <a:spAutoFit/>
          </a:bodyPr>
          <a:lstStyle/>
          <a:p>
            <a:r>
              <a:rPr lang="es-MX" sz="1600" dirty="0" smtClean="0">
                <a:latin typeface="Corbel" panose="020B0503020204020204" pitchFamily="34" charset="0"/>
              </a:rPr>
              <a:t>Elaboración del Manual de Operación</a:t>
            </a:r>
            <a:endParaRPr lang="es-MX" sz="1600" dirty="0">
              <a:latin typeface="Corbel" panose="020B0503020204020204" pitchFamily="34" charset="0"/>
            </a:endParaRPr>
          </a:p>
        </p:txBody>
      </p:sp>
      <p:cxnSp>
        <p:nvCxnSpPr>
          <p:cNvPr id="22" name="Conector recto 21"/>
          <p:cNvCxnSpPr/>
          <p:nvPr/>
        </p:nvCxnSpPr>
        <p:spPr>
          <a:xfrm>
            <a:off x="2676712" y="4133513"/>
            <a:ext cx="1896" cy="759296"/>
          </a:xfrm>
          <a:prstGeom prst="line">
            <a:avLst/>
          </a:prstGeom>
          <a:ln w="38100">
            <a:solidFill>
              <a:schemeClr val="accent2">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flipV="1">
            <a:off x="6744706" y="3382747"/>
            <a:ext cx="6779" cy="709613"/>
          </a:xfrm>
          <a:prstGeom prst="line">
            <a:avLst/>
          </a:prstGeom>
          <a:ln w="38100">
            <a:solidFill>
              <a:schemeClr val="accent6">
                <a:lumMod val="75000"/>
              </a:schemeClr>
            </a:solidFill>
            <a:prstDash val="dash"/>
            <a:headEnd type="none"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CuadroTexto 32"/>
          <p:cNvSpPr txBox="1"/>
          <p:nvPr/>
        </p:nvSpPr>
        <p:spPr>
          <a:xfrm>
            <a:off x="6006991" y="2244946"/>
            <a:ext cx="1927505" cy="830997"/>
          </a:xfrm>
          <a:prstGeom prst="rect">
            <a:avLst/>
          </a:prstGeom>
          <a:noFill/>
        </p:spPr>
        <p:txBody>
          <a:bodyPr wrap="square" rtlCol="0">
            <a:spAutoFit/>
          </a:bodyPr>
          <a:lstStyle/>
          <a:p>
            <a:r>
              <a:rPr lang="es-MX" sz="1600" dirty="0" smtClean="0">
                <a:latin typeface="Corbel" panose="020B0503020204020204" pitchFamily="34" charset="0"/>
              </a:rPr>
              <a:t>Diseño y aplicación de instrumentos de evaluación</a:t>
            </a:r>
            <a:endParaRPr lang="es-MX" sz="1600" dirty="0">
              <a:latin typeface="Corbel" panose="020B0503020204020204" pitchFamily="34" charset="0"/>
            </a:endParaRPr>
          </a:p>
        </p:txBody>
      </p:sp>
    </p:spTree>
    <p:extLst>
      <p:ext uri="{BB962C8B-B14F-4D97-AF65-F5344CB8AC3E}">
        <p14:creationId xmlns:p14="http://schemas.microsoft.com/office/powerpoint/2010/main" val="119105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2" presetClass="entr" presetSubtype="8"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0-#ppt_w/2"/>
                                          </p:val>
                                        </p:tav>
                                        <p:tav tm="100000">
                                          <p:val>
                                            <p:strVal val="#ppt_x"/>
                                          </p:val>
                                        </p:tav>
                                      </p:tavLst>
                                    </p:anim>
                                    <p:anim calcmode="lin" valueType="num">
                                      <p:cBhvr additive="base">
                                        <p:cTn id="13" dur="1000" fill="hold"/>
                                        <p:tgtEl>
                                          <p:spTgt spid="7"/>
                                        </p:tgtEl>
                                        <p:attrNameLst>
                                          <p:attrName>ppt_y</p:attrName>
                                        </p:attrNameLst>
                                      </p:cBhvr>
                                      <p:tavLst>
                                        <p:tav tm="0">
                                          <p:val>
                                            <p:strVal val="#ppt_y"/>
                                          </p:val>
                                        </p:tav>
                                        <p:tav tm="100000">
                                          <p:val>
                                            <p:strVal val="#ppt_y"/>
                                          </p:val>
                                        </p:tav>
                                      </p:tavLst>
                                    </p:anim>
                                  </p:childTnLst>
                                </p:cTn>
                              </p:par>
                              <p:par>
                                <p:cTn id="14" presetID="22" presetClass="entr" presetSubtype="1"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1000"/>
                                        <p:tgtEl>
                                          <p:spTgt spid="1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1000"/>
                                        <p:tgtEl>
                                          <p:spTgt spid="18"/>
                                        </p:tgtEl>
                                      </p:cBhvr>
                                    </p:animEffect>
                                  </p:childTnLst>
                                </p:cTn>
                              </p:par>
                              <p:par>
                                <p:cTn id="20" presetID="22" presetClass="entr" presetSubtype="4"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1000"/>
                                        <p:tgtEl>
                                          <p:spTgt spid="1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down)">
                                      <p:cBhvr>
                                        <p:cTn id="25" dur="1000"/>
                                        <p:tgtEl>
                                          <p:spTgt spid="16"/>
                                        </p:tgtEl>
                                      </p:cBhvr>
                                    </p:animEffect>
                                  </p:childTnLst>
                                </p:cTn>
                              </p:par>
                              <p:par>
                                <p:cTn id="26" presetID="22" presetClass="entr" presetSubtype="1"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1000"/>
                                        <p:tgtEl>
                                          <p:spTgt spid="12"/>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1000"/>
                                        <p:tgtEl>
                                          <p:spTgt spid="17"/>
                                        </p:tgtEl>
                                      </p:cBhvr>
                                    </p:animEffect>
                                  </p:childTnLst>
                                </p:cTn>
                              </p:par>
                              <p:par>
                                <p:cTn id="32" presetID="22" presetClass="entr" presetSubtype="1"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up)">
                                      <p:cBhvr>
                                        <p:cTn id="34" dur="1000"/>
                                        <p:tgtEl>
                                          <p:spTgt spid="22"/>
                                        </p:tgtEl>
                                      </p:cBhvr>
                                    </p:animEffect>
                                  </p:childTnLst>
                                </p:cTn>
                              </p:par>
                              <p:par>
                                <p:cTn id="35" presetID="22" presetClass="entr" presetSubtype="1"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wipe(up)">
                                      <p:cBhvr>
                                        <p:cTn id="37" dur="1000"/>
                                        <p:tgtEl>
                                          <p:spTgt spid="31"/>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16" grpId="0"/>
      <p:bldP spid="17"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870657"/>
            <a:ext cx="8229600" cy="4525963"/>
          </a:xfrm>
        </p:spPr>
        <p:txBody>
          <a:bodyPr>
            <a:normAutofit fontScale="92500"/>
          </a:bodyPr>
          <a:lstStyle/>
          <a:p>
            <a:pPr marL="0" indent="0">
              <a:buNone/>
            </a:pPr>
            <a:r>
              <a:rPr lang="es-MX" dirty="0"/>
              <a:t>¿</a:t>
            </a:r>
            <a:r>
              <a:rPr lang="es-MX" sz="3000" dirty="0" smtClean="0"/>
              <a:t>Cómo te sientes cuando no desayunas y que por algún motivo no te puedes bañar? </a:t>
            </a:r>
          </a:p>
          <a:p>
            <a:pPr marL="0" indent="0">
              <a:buNone/>
            </a:pPr>
            <a:endParaRPr lang="es-MX" sz="3000" dirty="0"/>
          </a:p>
          <a:p>
            <a:pPr marL="0" indent="0">
              <a:buNone/>
            </a:pPr>
            <a:r>
              <a:rPr lang="es-MX" sz="3000" dirty="0"/>
              <a:t>¿</a:t>
            </a:r>
            <a:r>
              <a:rPr lang="es-MX" sz="3000" dirty="0" smtClean="0"/>
              <a:t>Cómo te </a:t>
            </a:r>
            <a:r>
              <a:rPr lang="es-MX" sz="3000" dirty="0"/>
              <a:t>sentirías sin </a:t>
            </a:r>
            <a:r>
              <a:rPr lang="es-MX" sz="3000" dirty="0" smtClean="0"/>
              <a:t>empleo….si tu casa estuviera en un lugar inseguro…sin oportunidades para tus hijos… sin acceso a servicios básicos… sin servicios de salud?</a:t>
            </a:r>
            <a:endParaRPr lang="es-MX" sz="3000" dirty="0"/>
          </a:p>
          <a:p>
            <a:pPr marL="0" indent="0">
              <a:buNone/>
            </a:pPr>
            <a:endParaRPr lang="es-MX" sz="3000" dirty="0" smtClean="0"/>
          </a:p>
          <a:p>
            <a:pPr marL="0" indent="0">
              <a:buNone/>
            </a:pPr>
            <a:r>
              <a:rPr lang="es-MX" sz="3000" dirty="0" smtClean="0"/>
              <a:t>Imagínate… cuántas personas en nuestro país, viven en estas condiciones … adversas para su salud…..</a:t>
            </a:r>
          </a:p>
          <a:p>
            <a:pPr marL="0" indent="0">
              <a:buNone/>
            </a:pPr>
            <a:endParaRPr lang="es-MX" dirty="0"/>
          </a:p>
        </p:txBody>
      </p:sp>
      <p:sp>
        <p:nvSpPr>
          <p:cNvPr id="4" name="CuadroTexto 3"/>
          <p:cNvSpPr txBox="1"/>
          <p:nvPr/>
        </p:nvSpPr>
        <p:spPr>
          <a:xfrm>
            <a:off x="5698901" y="1107583"/>
            <a:ext cx="2987899" cy="400110"/>
          </a:xfrm>
          <a:prstGeom prst="rect">
            <a:avLst/>
          </a:prstGeom>
          <a:noFill/>
        </p:spPr>
        <p:txBody>
          <a:bodyPr wrap="square" rtlCol="0">
            <a:spAutoFit/>
          </a:bodyPr>
          <a:lstStyle/>
          <a:p>
            <a:r>
              <a:rPr lang="es-MX" sz="2000" dirty="0" smtClean="0">
                <a:latin typeface="Corbel" panose="020B0503020204020204" pitchFamily="34" charset="0"/>
              </a:rPr>
              <a:t>Cierra tus ojos y reflexiona</a:t>
            </a:r>
            <a:endParaRPr lang="es-MX" sz="2000" dirty="0">
              <a:latin typeface="Corbel" panose="020B0503020204020204" pitchFamily="34" charset="0"/>
            </a:endParaRPr>
          </a:p>
        </p:txBody>
      </p:sp>
    </p:spTree>
    <p:extLst>
      <p:ext uri="{BB962C8B-B14F-4D97-AF65-F5344CB8AC3E}">
        <p14:creationId xmlns:p14="http://schemas.microsoft.com/office/powerpoint/2010/main" val="2964478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3262" y="1667813"/>
            <a:ext cx="8229600" cy="3255135"/>
          </a:xfrm>
        </p:spPr>
        <p:txBody>
          <a:bodyPr>
            <a:normAutofit/>
          </a:bodyPr>
          <a:lstStyle/>
          <a:p>
            <a:pPr marL="0" indent="0">
              <a:buNone/>
            </a:pPr>
            <a:endParaRPr lang="es-MX" dirty="0"/>
          </a:p>
          <a:p>
            <a:pPr marL="0" indent="0">
              <a:buNone/>
            </a:pPr>
            <a:r>
              <a:rPr lang="es-MX" sz="2800" dirty="0" smtClean="0">
                <a:latin typeface="Corbel" panose="020B0503020204020204" pitchFamily="34" charset="0"/>
              </a:rPr>
              <a:t>Desde tu espacio de trabajo  </a:t>
            </a:r>
            <a:r>
              <a:rPr lang="es-MX" sz="2800" dirty="0">
                <a:latin typeface="Corbel" panose="020B0503020204020204" pitchFamily="34" charset="0"/>
              </a:rPr>
              <a:t>y desde el Programa de </a:t>
            </a:r>
            <a:endParaRPr lang="es-MX" sz="2800" dirty="0" smtClean="0">
              <a:latin typeface="Corbel" panose="020B0503020204020204" pitchFamily="34" charset="0"/>
            </a:endParaRPr>
          </a:p>
          <a:p>
            <a:pPr marL="0" indent="0">
              <a:buNone/>
            </a:pPr>
            <a:r>
              <a:rPr lang="es-MX" sz="2800" dirty="0">
                <a:latin typeface="Corbel" panose="020B0503020204020204" pitchFamily="34" charset="0"/>
              </a:rPr>
              <a:t> </a:t>
            </a:r>
            <a:r>
              <a:rPr lang="es-MX" sz="2800" dirty="0" smtClean="0">
                <a:latin typeface="Corbel" panose="020B0503020204020204" pitchFamily="34" charset="0"/>
              </a:rPr>
              <a:t>                 Desarrollo </a:t>
            </a:r>
            <a:r>
              <a:rPr lang="es-MX" sz="2800" dirty="0">
                <a:latin typeface="Corbel" panose="020B0503020204020204" pitchFamily="34" charset="0"/>
              </a:rPr>
              <a:t>Comunitario Comunidad </a:t>
            </a:r>
            <a:r>
              <a:rPr lang="es-MX" sz="2800" dirty="0" err="1" smtClean="0">
                <a:latin typeface="Corbel" panose="020B0503020204020204" pitchFamily="34" charset="0"/>
              </a:rPr>
              <a:t>DIFerente</a:t>
            </a:r>
            <a:endParaRPr lang="es-MX" sz="2800" dirty="0">
              <a:latin typeface="Corbel" panose="020B0503020204020204" pitchFamily="34" charset="0"/>
            </a:endParaRPr>
          </a:p>
          <a:p>
            <a:pPr marL="0" indent="0">
              <a:buNone/>
            </a:pPr>
            <a:r>
              <a:rPr lang="es-MX" sz="2800" dirty="0" smtClean="0">
                <a:latin typeface="Corbel" panose="020B0503020204020204" pitchFamily="34" charset="0"/>
              </a:rPr>
              <a:t>que puedes hacer para contribuir al cambio…</a:t>
            </a:r>
            <a:endParaRPr lang="es-MX" dirty="0" smtClean="0">
              <a:latin typeface="Corbel" panose="020B0503020204020204" pitchFamily="34" charset="0"/>
            </a:endParaRPr>
          </a:p>
        </p:txBody>
      </p:sp>
      <p:sp>
        <p:nvSpPr>
          <p:cNvPr id="2" name="Rectángulo 1"/>
          <p:cNvSpPr/>
          <p:nvPr/>
        </p:nvSpPr>
        <p:spPr>
          <a:xfrm>
            <a:off x="4042849" y="4402290"/>
            <a:ext cx="1058302" cy="369332"/>
          </a:xfrm>
          <a:prstGeom prst="rect">
            <a:avLst/>
          </a:prstGeom>
        </p:spPr>
        <p:txBody>
          <a:bodyPr wrap="none">
            <a:spAutoFit/>
          </a:bodyPr>
          <a:lstStyle/>
          <a:p>
            <a:pPr algn="ctr"/>
            <a:r>
              <a:rPr lang="es-MX" dirty="0">
                <a:latin typeface="Corbel" panose="020B0503020204020204" pitchFamily="34" charset="0"/>
              </a:rPr>
              <a:t>¡Gracias !</a:t>
            </a:r>
          </a:p>
        </p:txBody>
      </p:sp>
      <p:sp>
        <p:nvSpPr>
          <p:cNvPr id="4" name="Rectángulo 3"/>
          <p:cNvSpPr/>
          <p:nvPr/>
        </p:nvSpPr>
        <p:spPr>
          <a:xfrm>
            <a:off x="4946159" y="5091516"/>
            <a:ext cx="3836563" cy="369332"/>
          </a:xfrm>
          <a:prstGeom prst="rect">
            <a:avLst/>
          </a:prstGeom>
        </p:spPr>
        <p:txBody>
          <a:bodyPr wrap="none">
            <a:spAutoFit/>
          </a:bodyPr>
          <a:lstStyle/>
          <a:p>
            <a:pPr algn="r"/>
            <a:r>
              <a:rPr lang="es-MX" dirty="0">
                <a:latin typeface="Corbel" panose="020B0503020204020204" pitchFamily="34" charset="0"/>
              </a:rPr>
              <a:t>Héctor, Marisa, Marina, Román y Karla</a:t>
            </a:r>
          </a:p>
        </p:txBody>
      </p:sp>
    </p:spTree>
    <p:extLst>
      <p:ext uri="{BB962C8B-B14F-4D97-AF65-F5344CB8AC3E}">
        <p14:creationId xmlns:p14="http://schemas.microsoft.com/office/powerpoint/2010/main" val="4270966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2295837"/>
            <a:ext cx="2685245" cy="2535267"/>
          </a:xfrm>
        </p:spPr>
        <p:style>
          <a:lnRef idx="1">
            <a:schemeClr val="accent5"/>
          </a:lnRef>
          <a:fillRef idx="2">
            <a:schemeClr val="accent5"/>
          </a:fillRef>
          <a:effectRef idx="1">
            <a:schemeClr val="accent5"/>
          </a:effectRef>
          <a:fontRef idx="minor">
            <a:schemeClr val="dk1"/>
          </a:fontRef>
        </p:style>
        <p:txBody>
          <a:bodyPr>
            <a:noAutofit/>
          </a:bodyPr>
          <a:lstStyle/>
          <a:p>
            <a:pPr marL="0" lvl="0" indent="0">
              <a:buNone/>
            </a:pPr>
            <a:r>
              <a:rPr lang="es-MX" altLang="es-MX" sz="1600" dirty="0" smtClean="0">
                <a:solidFill>
                  <a:schemeClr val="tx2">
                    <a:lumMod val="75000"/>
                  </a:schemeClr>
                </a:solidFill>
                <a:latin typeface="Corbel" panose="020B0503020204020204" pitchFamily="34" charset="0"/>
              </a:rPr>
              <a:t>Necesidad </a:t>
            </a:r>
            <a:r>
              <a:rPr lang="es-MX" altLang="es-MX" sz="1600" dirty="0">
                <a:solidFill>
                  <a:schemeClr val="tx2">
                    <a:lumMod val="75000"/>
                  </a:schemeClr>
                </a:solidFill>
                <a:latin typeface="Corbel" panose="020B0503020204020204" pitchFamily="34" charset="0"/>
              </a:rPr>
              <a:t>de contar con:</a:t>
            </a:r>
          </a:p>
          <a:p>
            <a:pPr lvl="0"/>
            <a:r>
              <a:rPr lang="es-MX" altLang="es-MX" sz="1600" dirty="0">
                <a:solidFill>
                  <a:schemeClr val="tx2">
                    <a:lumMod val="75000"/>
                  </a:schemeClr>
                </a:solidFill>
                <a:latin typeface="Corbel" panose="020B0503020204020204" pitchFamily="34" charset="0"/>
              </a:rPr>
              <a:t>1.Evidencias objetivas logros (gestión de </a:t>
            </a:r>
            <a:r>
              <a:rPr lang="es-MX" altLang="es-MX" sz="1600" dirty="0" smtClean="0">
                <a:solidFill>
                  <a:schemeClr val="tx2">
                    <a:lumMod val="75000"/>
                  </a:schemeClr>
                </a:solidFill>
                <a:latin typeface="Corbel" panose="020B0503020204020204" pitchFamily="34" charset="0"/>
              </a:rPr>
              <a:t>recursos y fortalecer la operación)  </a:t>
            </a:r>
            <a:endParaRPr lang="es-MX" altLang="es-MX" sz="1600" dirty="0">
              <a:solidFill>
                <a:schemeClr val="tx2">
                  <a:lumMod val="75000"/>
                </a:schemeClr>
              </a:solidFill>
              <a:latin typeface="Corbel" panose="020B0503020204020204" pitchFamily="34" charset="0"/>
            </a:endParaRPr>
          </a:p>
          <a:p>
            <a:pPr lvl="0"/>
            <a:r>
              <a:rPr lang="es-MX" sz="1600" dirty="0">
                <a:solidFill>
                  <a:schemeClr val="tx2">
                    <a:lumMod val="75000"/>
                  </a:schemeClr>
                </a:solidFill>
                <a:latin typeface="Corbel" panose="020B0503020204020204" pitchFamily="34" charset="0"/>
              </a:rPr>
              <a:t>2.Sistema de indicadores de resultados e impacto </a:t>
            </a:r>
            <a:r>
              <a:rPr lang="es-MX" sz="1600" dirty="0" smtClean="0">
                <a:solidFill>
                  <a:schemeClr val="tx2">
                    <a:lumMod val="75000"/>
                  </a:schemeClr>
                </a:solidFill>
                <a:latin typeface="Corbel" panose="020B0503020204020204" pitchFamily="34" charset="0"/>
              </a:rPr>
              <a:t>social  </a:t>
            </a:r>
          </a:p>
          <a:p>
            <a:pPr marL="0" lvl="0" indent="0" algn="r">
              <a:buNone/>
            </a:pPr>
            <a:r>
              <a:rPr lang="es-MX" sz="1600" dirty="0" smtClean="0">
                <a:solidFill>
                  <a:schemeClr val="tx2">
                    <a:lumMod val="75000"/>
                  </a:schemeClr>
                </a:solidFill>
                <a:latin typeface="Corbel" panose="020B0503020204020204" pitchFamily="34" charset="0"/>
              </a:rPr>
              <a:t>SEDIF enero 2015</a:t>
            </a:r>
            <a:endParaRPr lang="es-MX" sz="1600" dirty="0">
              <a:solidFill>
                <a:schemeClr val="tx2">
                  <a:lumMod val="75000"/>
                </a:schemeClr>
              </a:solidFill>
              <a:latin typeface="Corbel" panose="020B0503020204020204" pitchFamily="34" charset="0"/>
            </a:endParaRPr>
          </a:p>
          <a:p>
            <a:pPr marL="0" indent="0">
              <a:buNone/>
            </a:pPr>
            <a:endParaRPr lang="es-MX" sz="1400" dirty="0"/>
          </a:p>
        </p:txBody>
      </p:sp>
      <p:sp>
        <p:nvSpPr>
          <p:cNvPr id="4" name="CuadroTexto 2"/>
          <p:cNvSpPr txBox="1">
            <a:spLocks noGrp="1" noChangeArrowheads="1"/>
          </p:cNvSpPr>
          <p:nvPr>
            <p:ph type="title"/>
          </p:nvPr>
        </p:nvSpPr>
        <p:spPr bwMode="auto">
          <a:xfrm>
            <a:off x="457198" y="946055"/>
            <a:ext cx="8229600" cy="910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defPPr>
              <a:defRPr lang="es-MX"/>
            </a:defPPr>
            <a:lvl1pPr defTabSz="457200">
              <a:defRPr sz="2800" b="1">
                <a:solidFill>
                  <a:schemeClr val="accent1"/>
                </a:solidFill>
                <a:latin typeface="+mj-lt"/>
                <a:ea typeface="+mj-ea"/>
                <a:cs typeface="+mj-cs"/>
              </a:defRPr>
            </a:lvl1pPr>
          </a:lstStyle>
          <a:p>
            <a:r>
              <a:rPr lang="es-MX" altLang="es-MX" sz="2400" dirty="0" smtClean="0">
                <a:solidFill>
                  <a:schemeClr val="tx2">
                    <a:lumMod val="75000"/>
                  </a:schemeClr>
                </a:solidFill>
                <a:latin typeface="Corbel" panose="020B0503020204020204" pitchFamily="34" charset="0"/>
              </a:rPr>
              <a:t>¿</a:t>
            </a:r>
            <a:r>
              <a:rPr lang="es-MX" altLang="es-MX" sz="2400" dirty="0">
                <a:solidFill>
                  <a:schemeClr val="tx2">
                    <a:lumMod val="75000"/>
                  </a:schemeClr>
                </a:solidFill>
                <a:latin typeface="Corbel" panose="020B0503020204020204" pitchFamily="34" charset="0"/>
              </a:rPr>
              <a:t>A qué obedece la iniciativa de actualizar el Modelo Comunidad Diferente? </a:t>
            </a:r>
          </a:p>
        </p:txBody>
      </p:sp>
      <p:sp>
        <p:nvSpPr>
          <p:cNvPr id="8" name="Marcador de contenido 2"/>
          <p:cNvSpPr txBox="1">
            <a:spLocks/>
          </p:cNvSpPr>
          <p:nvPr/>
        </p:nvSpPr>
        <p:spPr>
          <a:xfrm>
            <a:off x="457199" y="5176678"/>
            <a:ext cx="2685245" cy="117473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buFont typeface="Arial"/>
              <a:buNone/>
            </a:pPr>
            <a:endParaRPr lang="es-MX" sz="1600" dirty="0" smtClean="0">
              <a:solidFill>
                <a:schemeClr val="accent5">
                  <a:lumMod val="75000"/>
                </a:schemeClr>
              </a:solidFill>
              <a:latin typeface="Corbel" panose="020B0503020204020204" pitchFamily="34" charset="0"/>
            </a:endParaRPr>
          </a:p>
          <a:p>
            <a:pPr marL="0" indent="0">
              <a:buFont typeface="Arial"/>
              <a:buNone/>
            </a:pPr>
            <a:r>
              <a:rPr lang="es-MX" sz="1600" dirty="0" smtClean="0">
                <a:solidFill>
                  <a:schemeClr val="tx2">
                    <a:lumMod val="75000"/>
                  </a:schemeClr>
                </a:solidFill>
                <a:latin typeface="Corbel" panose="020B0503020204020204" pitchFamily="34" charset="0"/>
              </a:rPr>
              <a:t>Fortalecimiento del Modelo de Comunidad </a:t>
            </a:r>
            <a:r>
              <a:rPr lang="es-MX" sz="1600" dirty="0" err="1" smtClean="0">
                <a:solidFill>
                  <a:schemeClr val="tx2">
                    <a:lumMod val="75000"/>
                  </a:schemeClr>
                </a:solidFill>
                <a:latin typeface="Corbel" panose="020B0503020204020204" pitchFamily="34" charset="0"/>
              </a:rPr>
              <a:t>DIFerente</a:t>
            </a:r>
            <a:endParaRPr lang="es-MX" sz="1600" dirty="0" smtClean="0">
              <a:solidFill>
                <a:schemeClr val="tx2">
                  <a:lumMod val="75000"/>
                </a:schemeClr>
              </a:solidFill>
              <a:latin typeface="Corbel" panose="020B0503020204020204" pitchFamily="34" charset="0"/>
            </a:endParaRPr>
          </a:p>
          <a:p>
            <a:pPr marL="0" indent="0">
              <a:buFont typeface="Arial"/>
              <a:buNone/>
            </a:pPr>
            <a:r>
              <a:rPr lang="es-MX" sz="1600" dirty="0">
                <a:solidFill>
                  <a:schemeClr val="tx2">
                    <a:lumMod val="75000"/>
                  </a:schemeClr>
                </a:solidFill>
                <a:latin typeface="Corbel" panose="020B0503020204020204" pitchFamily="34" charset="0"/>
              </a:rPr>
              <a:t> </a:t>
            </a:r>
            <a:r>
              <a:rPr lang="es-MX" sz="1600" dirty="0" smtClean="0">
                <a:solidFill>
                  <a:schemeClr val="tx2">
                    <a:lumMod val="75000"/>
                  </a:schemeClr>
                </a:solidFill>
                <a:latin typeface="Corbel" panose="020B0503020204020204" pitchFamily="34" charset="0"/>
              </a:rPr>
              <a:t>                           SNDIF    2015</a:t>
            </a:r>
            <a:endParaRPr lang="es-MX" sz="1600" dirty="0">
              <a:solidFill>
                <a:schemeClr val="tx2">
                  <a:lumMod val="75000"/>
                </a:schemeClr>
              </a:solidFill>
              <a:latin typeface="Corbel" panose="020B0503020204020204" pitchFamily="34" charset="0"/>
            </a:endParaRPr>
          </a:p>
        </p:txBody>
      </p:sp>
      <p:sp>
        <p:nvSpPr>
          <p:cNvPr id="9" name="Marcador de contenido 2"/>
          <p:cNvSpPr txBox="1">
            <a:spLocks/>
          </p:cNvSpPr>
          <p:nvPr/>
        </p:nvSpPr>
        <p:spPr>
          <a:xfrm>
            <a:off x="3554568" y="1844339"/>
            <a:ext cx="5312535" cy="1719132"/>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buNone/>
            </a:pPr>
            <a:r>
              <a:rPr lang="es-MX" sz="1600" dirty="0" smtClean="0">
                <a:solidFill>
                  <a:schemeClr val="tx2">
                    <a:lumMod val="75000"/>
                  </a:schemeClr>
                </a:solidFill>
                <a:latin typeface="Corbel" panose="020B0503020204020204" pitchFamily="34" charset="0"/>
              </a:rPr>
              <a:t>Evaluaciones externas (</a:t>
            </a:r>
            <a:r>
              <a:rPr lang="es-MX" sz="1600" dirty="0">
                <a:solidFill>
                  <a:schemeClr val="tx2">
                    <a:lumMod val="75000"/>
                  </a:schemeClr>
                </a:solidFill>
                <a:latin typeface="Corbel" panose="020B0503020204020204" pitchFamily="34" charset="0"/>
              </a:rPr>
              <a:t>CONEVAL </a:t>
            </a:r>
            <a:r>
              <a:rPr lang="es-MX" sz="1600" dirty="0" smtClean="0">
                <a:solidFill>
                  <a:schemeClr val="tx2">
                    <a:lumMod val="75000"/>
                  </a:schemeClr>
                </a:solidFill>
                <a:latin typeface="Corbel" panose="020B0503020204020204" pitchFamily="34" charset="0"/>
              </a:rPr>
              <a:t>2017-2018, </a:t>
            </a:r>
            <a:r>
              <a:rPr lang="es-ES_tradnl" altLang="es-MX" sz="1600" dirty="0">
                <a:solidFill>
                  <a:schemeClr val="tx2">
                    <a:lumMod val="75000"/>
                  </a:schemeClr>
                </a:solidFill>
                <a:latin typeface="Corbel" panose="020B0503020204020204" pitchFamily="34" charset="0"/>
              </a:rPr>
              <a:t>Evaluación de Consistencia y </a:t>
            </a:r>
            <a:r>
              <a:rPr lang="es-ES_tradnl" altLang="es-MX" sz="1600" dirty="0" smtClean="0">
                <a:solidFill>
                  <a:schemeClr val="tx2">
                    <a:lumMod val="75000"/>
                  </a:schemeClr>
                </a:solidFill>
                <a:latin typeface="Corbel" panose="020B0503020204020204" pitchFamily="34" charset="0"/>
              </a:rPr>
              <a:t>Resultados, </a:t>
            </a:r>
            <a:r>
              <a:rPr lang="es-MX" sz="1600" dirty="0">
                <a:solidFill>
                  <a:schemeClr val="tx2">
                    <a:lumMod val="75000"/>
                  </a:schemeClr>
                </a:solidFill>
                <a:latin typeface="Corbel" panose="020B0503020204020204" pitchFamily="34" charset="0"/>
              </a:rPr>
              <a:t>Auditoría 2018: Órgano Interno de Control en el SNDIF (SFP</a:t>
            </a:r>
            <a:r>
              <a:rPr lang="es-MX" sz="1600" dirty="0" smtClean="0">
                <a:solidFill>
                  <a:schemeClr val="tx2">
                    <a:lumMod val="75000"/>
                  </a:schemeClr>
                </a:solidFill>
                <a:latin typeface="Corbel" panose="020B0503020204020204" pitchFamily="34" charset="0"/>
              </a:rPr>
              <a:t>)</a:t>
            </a:r>
            <a:endParaRPr lang="es-MX" altLang="es-MX" sz="1600" dirty="0">
              <a:solidFill>
                <a:schemeClr val="tx2">
                  <a:lumMod val="75000"/>
                </a:schemeClr>
              </a:solidFill>
            </a:endParaRPr>
          </a:p>
          <a:p>
            <a:pPr marL="0" indent="0">
              <a:buNone/>
            </a:pPr>
            <a:endParaRPr lang="es-MX" altLang="es-MX" sz="1600" dirty="0" smtClean="0">
              <a:solidFill>
                <a:schemeClr val="tx2">
                  <a:lumMod val="75000"/>
                </a:schemeClr>
              </a:solidFill>
            </a:endParaRPr>
          </a:p>
          <a:p>
            <a:pPr marL="0" indent="0">
              <a:buNone/>
            </a:pPr>
            <a:r>
              <a:rPr lang="es-MX" altLang="es-MX" sz="1600" dirty="0" smtClean="0">
                <a:solidFill>
                  <a:schemeClr val="tx2">
                    <a:lumMod val="75000"/>
                  </a:schemeClr>
                </a:solidFill>
              </a:rPr>
              <a:t>La </a:t>
            </a:r>
            <a:r>
              <a:rPr lang="es-MX" altLang="es-MX" sz="1600" dirty="0">
                <a:solidFill>
                  <a:schemeClr val="tx2">
                    <a:lumMod val="75000"/>
                  </a:schemeClr>
                </a:solidFill>
              </a:rPr>
              <a:t>necesidad de </a:t>
            </a:r>
            <a:r>
              <a:rPr lang="es-MX" altLang="es-MX" sz="1600" b="1" dirty="0">
                <a:solidFill>
                  <a:schemeClr val="tx2">
                    <a:lumMod val="75000"/>
                  </a:schemeClr>
                </a:solidFill>
              </a:rPr>
              <a:t>definir de manera precisa los resultados esperados </a:t>
            </a:r>
            <a:r>
              <a:rPr lang="es-MX" altLang="es-MX" sz="1600" dirty="0">
                <a:solidFill>
                  <a:schemeClr val="tx2">
                    <a:lumMod val="75000"/>
                  </a:schemeClr>
                </a:solidFill>
              </a:rPr>
              <a:t>de la intervención institucional.</a:t>
            </a:r>
          </a:p>
          <a:p>
            <a:pPr marL="0" indent="0">
              <a:buNone/>
            </a:pPr>
            <a:endParaRPr lang="es-MX" sz="1600" dirty="0" smtClean="0">
              <a:solidFill>
                <a:schemeClr val="accent5">
                  <a:lumMod val="75000"/>
                </a:schemeClr>
              </a:solidFill>
              <a:latin typeface="Corbel" panose="020B0503020204020204" pitchFamily="34" charset="0"/>
            </a:endParaRPr>
          </a:p>
          <a:p>
            <a:pPr marL="0" indent="0">
              <a:buNone/>
            </a:pPr>
            <a:endParaRPr lang="es-MX" sz="1600" dirty="0">
              <a:solidFill>
                <a:schemeClr val="accent5">
                  <a:lumMod val="75000"/>
                </a:schemeClr>
              </a:solidFill>
              <a:latin typeface="Corbel" panose="020B0503020204020204" pitchFamily="34" charset="0"/>
            </a:endParaRPr>
          </a:p>
          <a:p>
            <a:pPr marL="0" indent="0" algn="r">
              <a:buFont typeface="Arial"/>
              <a:buNone/>
            </a:pPr>
            <a:endParaRPr lang="es-MX" sz="1600" dirty="0">
              <a:solidFill>
                <a:schemeClr val="accent5">
                  <a:lumMod val="75000"/>
                </a:schemeClr>
              </a:solidFill>
              <a:latin typeface="Corbel" panose="020B0503020204020204" pitchFamily="34" charset="0"/>
            </a:endParaRPr>
          </a:p>
          <a:p>
            <a:pPr marL="0" indent="0" algn="r">
              <a:buFont typeface="Arial"/>
              <a:buNone/>
            </a:pPr>
            <a:endParaRPr lang="es-MX" sz="1600" dirty="0" smtClean="0">
              <a:solidFill>
                <a:schemeClr val="accent5">
                  <a:lumMod val="75000"/>
                </a:schemeClr>
              </a:solidFill>
              <a:latin typeface="Corbel" panose="020B0503020204020204" pitchFamily="34" charset="0"/>
            </a:endParaRPr>
          </a:p>
          <a:p>
            <a:pPr marL="0" indent="0">
              <a:buFont typeface="Arial"/>
              <a:buNone/>
            </a:pPr>
            <a:endParaRPr lang="es-MX" sz="1400" dirty="0"/>
          </a:p>
        </p:txBody>
      </p:sp>
      <p:sp>
        <p:nvSpPr>
          <p:cNvPr id="7" name="Marcador de contenido 2"/>
          <p:cNvSpPr txBox="1">
            <a:spLocks/>
          </p:cNvSpPr>
          <p:nvPr/>
        </p:nvSpPr>
        <p:spPr>
          <a:xfrm>
            <a:off x="3554568" y="3775530"/>
            <a:ext cx="5312535" cy="2802295"/>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dk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dk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dk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dk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dk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dk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dk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dk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dk1"/>
                </a:solidFill>
                <a:latin typeface="+mn-lt"/>
                <a:ea typeface="+mn-ea"/>
                <a:cs typeface="+mn-cs"/>
              </a:defRPr>
            </a:lvl9pPr>
          </a:lstStyle>
          <a:p>
            <a:pPr marL="0" indent="0">
              <a:buNone/>
            </a:pPr>
            <a:r>
              <a:rPr lang="es-MX" sz="1600" b="1" dirty="0" smtClean="0">
                <a:solidFill>
                  <a:schemeClr val="tx2">
                    <a:lumMod val="75000"/>
                  </a:schemeClr>
                </a:solidFill>
                <a:latin typeface="Corbel" panose="020B0503020204020204" pitchFamily="34" charset="0"/>
              </a:rPr>
              <a:t>Taller Desarrollo Comunitario implementado desde la Política Pública y Metodología de la </a:t>
            </a:r>
            <a:r>
              <a:rPr lang="es-MX" sz="1600" b="1" i="1" dirty="0" smtClean="0">
                <a:solidFill>
                  <a:schemeClr val="tx2">
                    <a:lumMod val="75000"/>
                  </a:schemeClr>
                </a:solidFill>
                <a:latin typeface="Corbel" panose="020B0503020204020204" pitchFamily="34" charset="0"/>
              </a:rPr>
              <a:t>Teoría de Cambio  </a:t>
            </a:r>
            <a:r>
              <a:rPr lang="es-MX" sz="1600" dirty="0" smtClean="0">
                <a:solidFill>
                  <a:schemeClr val="tx2">
                    <a:lumMod val="75000"/>
                  </a:schemeClr>
                </a:solidFill>
                <a:latin typeface="Corbel" panose="020B0503020204020204" pitchFamily="34" charset="0"/>
              </a:rPr>
              <a:t>2017-2018</a:t>
            </a:r>
          </a:p>
          <a:p>
            <a:pPr marL="0" indent="0" algn="r">
              <a:buNone/>
            </a:pPr>
            <a:r>
              <a:rPr lang="es-MX" sz="1600" b="1" dirty="0" smtClean="0">
                <a:solidFill>
                  <a:schemeClr val="tx2">
                    <a:lumMod val="75000"/>
                  </a:schemeClr>
                </a:solidFill>
                <a:latin typeface="Corbel" panose="020B0503020204020204" pitchFamily="34" charset="0"/>
              </a:rPr>
              <a:t>Acciones para el Desarrollo Comunitario A.C.</a:t>
            </a:r>
          </a:p>
          <a:p>
            <a:pPr marL="0" indent="0">
              <a:buNone/>
            </a:pPr>
            <a:endParaRPr lang="es-MX" sz="1600" dirty="0">
              <a:solidFill>
                <a:schemeClr val="tx2">
                  <a:lumMod val="75000"/>
                </a:schemeClr>
              </a:solidFill>
              <a:latin typeface="Corbel" panose="020B0503020204020204" pitchFamily="34" charset="0"/>
            </a:endParaRPr>
          </a:p>
          <a:p>
            <a:pPr marL="0" indent="0">
              <a:buNone/>
            </a:pPr>
            <a:r>
              <a:rPr lang="es-MX" sz="1600" dirty="0" smtClean="0">
                <a:solidFill>
                  <a:schemeClr val="tx2">
                    <a:lumMod val="75000"/>
                  </a:schemeClr>
                </a:solidFill>
                <a:latin typeface="Corbel" panose="020B0503020204020204" pitchFamily="34" charset="0"/>
              </a:rPr>
              <a:t>Desde Sector Salud…</a:t>
            </a:r>
          </a:p>
          <a:p>
            <a:pPr marL="0" indent="0">
              <a:buNone/>
            </a:pPr>
            <a:r>
              <a:rPr lang="es-MX" sz="1600" dirty="0" smtClean="0">
                <a:solidFill>
                  <a:schemeClr val="tx2">
                    <a:lumMod val="75000"/>
                  </a:schemeClr>
                </a:solidFill>
                <a:latin typeface="Corbel" panose="020B0503020204020204" pitchFamily="34" charset="0"/>
              </a:rPr>
              <a:t>Desde el marco de la  Asistencia social …</a:t>
            </a:r>
          </a:p>
          <a:p>
            <a:pPr marL="0" indent="0">
              <a:buNone/>
            </a:pPr>
            <a:r>
              <a:rPr lang="es-MX" sz="1600" dirty="0" smtClean="0">
                <a:solidFill>
                  <a:schemeClr val="tx2">
                    <a:lumMod val="75000"/>
                  </a:schemeClr>
                </a:solidFill>
                <a:latin typeface="Corbel" panose="020B0503020204020204" pitchFamily="34" charset="0"/>
              </a:rPr>
              <a:t>Desde </a:t>
            </a:r>
            <a:r>
              <a:rPr lang="es-MX" sz="1600" dirty="0">
                <a:solidFill>
                  <a:schemeClr val="tx2">
                    <a:lumMod val="75000"/>
                  </a:schemeClr>
                </a:solidFill>
                <a:latin typeface="Corbel" panose="020B0503020204020204" pitchFamily="34" charset="0"/>
              </a:rPr>
              <a:t>el DIF</a:t>
            </a:r>
            <a:r>
              <a:rPr lang="es-MX" sz="1600" dirty="0" smtClean="0">
                <a:solidFill>
                  <a:schemeClr val="tx2">
                    <a:lumMod val="75000"/>
                  </a:schemeClr>
                </a:solidFill>
                <a:latin typeface="Corbel" panose="020B0503020204020204" pitchFamily="34" charset="0"/>
              </a:rPr>
              <a:t>…</a:t>
            </a:r>
          </a:p>
          <a:p>
            <a:pPr marL="0" indent="0" algn="ctr">
              <a:buNone/>
            </a:pPr>
            <a:r>
              <a:rPr lang="es-MX" sz="1600" dirty="0" smtClean="0">
                <a:solidFill>
                  <a:schemeClr val="tx2">
                    <a:lumMod val="75000"/>
                  </a:schemeClr>
                </a:solidFill>
                <a:effectLst>
                  <a:outerShdw blurRad="38100" dist="38100" dir="2700000" algn="tl">
                    <a:srgbClr val="000000">
                      <a:alpha val="43137"/>
                    </a:srgbClr>
                  </a:outerShdw>
                </a:effectLst>
                <a:latin typeface="Corbel" panose="020B0503020204020204" pitchFamily="34" charset="0"/>
              </a:rPr>
              <a:t>¿Que le corresponde  hacer a Comunidad </a:t>
            </a:r>
            <a:r>
              <a:rPr lang="es-MX" sz="1600" dirty="0" err="1" smtClean="0">
                <a:solidFill>
                  <a:schemeClr val="tx2">
                    <a:lumMod val="75000"/>
                  </a:schemeClr>
                </a:solidFill>
                <a:effectLst>
                  <a:outerShdw blurRad="38100" dist="38100" dir="2700000" algn="tl">
                    <a:srgbClr val="000000">
                      <a:alpha val="43137"/>
                    </a:srgbClr>
                  </a:outerShdw>
                </a:effectLst>
                <a:latin typeface="Corbel" panose="020B0503020204020204" pitchFamily="34" charset="0"/>
              </a:rPr>
              <a:t>DIFerente</a:t>
            </a:r>
            <a:r>
              <a:rPr lang="es-MX" sz="1600" dirty="0" smtClean="0">
                <a:solidFill>
                  <a:schemeClr val="tx2">
                    <a:lumMod val="75000"/>
                  </a:schemeClr>
                </a:solidFill>
                <a:effectLst>
                  <a:outerShdw blurRad="38100" dist="38100" dir="2700000" algn="tl">
                    <a:srgbClr val="000000">
                      <a:alpha val="43137"/>
                    </a:srgbClr>
                  </a:outerShdw>
                </a:effectLst>
                <a:latin typeface="Corbel" panose="020B0503020204020204" pitchFamily="34" charset="0"/>
              </a:rPr>
              <a:t>?</a:t>
            </a:r>
            <a:endParaRPr lang="es-MX" sz="1600" dirty="0">
              <a:solidFill>
                <a:schemeClr val="tx2">
                  <a:lumMod val="75000"/>
                </a:schemeClr>
              </a:solidFill>
              <a:effectLst>
                <a:outerShdw blurRad="38100" dist="38100" dir="2700000" algn="tl">
                  <a:srgbClr val="000000">
                    <a:alpha val="43137"/>
                  </a:srgbClr>
                </a:outerShdw>
              </a:effectLst>
              <a:latin typeface="Corbel" panose="020B0503020204020204" pitchFamily="34" charset="0"/>
            </a:endParaRPr>
          </a:p>
          <a:p>
            <a:pPr marL="0" indent="0" algn="r">
              <a:buFont typeface="Arial"/>
              <a:buNone/>
            </a:pPr>
            <a:endParaRPr lang="es-MX" sz="1600" dirty="0">
              <a:solidFill>
                <a:schemeClr val="accent5">
                  <a:lumMod val="75000"/>
                </a:schemeClr>
              </a:solidFill>
              <a:latin typeface="Corbel" panose="020B0503020204020204" pitchFamily="34" charset="0"/>
            </a:endParaRPr>
          </a:p>
          <a:p>
            <a:pPr marL="0" indent="0" algn="r">
              <a:buFont typeface="Arial"/>
              <a:buNone/>
            </a:pPr>
            <a:endParaRPr lang="es-MX" sz="1600" dirty="0" smtClean="0">
              <a:solidFill>
                <a:schemeClr val="accent5">
                  <a:lumMod val="75000"/>
                </a:schemeClr>
              </a:solidFill>
              <a:latin typeface="Corbel" panose="020B0503020204020204" pitchFamily="34" charset="0"/>
            </a:endParaRPr>
          </a:p>
          <a:p>
            <a:pPr marL="0" indent="0">
              <a:buFont typeface="Arial"/>
              <a:buNone/>
            </a:pPr>
            <a:r>
              <a:rPr lang="es-MX" sz="1400" dirty="0" smtClean="0"/>
              <a:t>     </a:t>
            </a:r>
            <a:endParaRPr lang="es-MX" sz="1400" dirty="0"/>
          </a:p>
        </p:txBody>
      </p:sp>
    </p:spTree>
    <p:extLst>
      <p:ext uri="{BB962C8B-B14F-4D97-AF65-F5344CB8AC3E}">
        <p14:creationId xmlns:p14="http://schemas.microsoft.com/office/powerpoint/2010/main" val="345241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nodeType="with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5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3559970975"/>
              </p:ext>
            </p:extLst>
          </p:nvPr>
        </p:nvGraphicFramePr>
        <p:xfrm>
          <a:off x="3278921" y="2379321"/>
          <a:ext cx="4880227" cy="3860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2771" name="CuadroTexto 9"/>
          <p:cNvSpPr txBox="1">
            <a:spLocks noChangeArrowheads="1"/>
          </p:cNvSpPr>
          <p:nvPr/>
        </p:nvSpPr>
        <p:spPr bwMode="auto">
          <a:xfrm>
            <a:off x="819151" y="1593510"/>
            <a:ext cx="3107531" cy="39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defPPr>
              <a:defRPr lang="es-MX"/>
            </a:defPPr>
            <a:lvl1pPr defTabSz="457200">
              <a:defRPr sz="2800" b="1">
                <a:solidFill>
                  <a:schemeClr val="accent1"/>
                </a:solidFill>
                <a:latin typeface="+mj-lt"/>
                <a:ea typeface="+mj-ea"/>
                <a:cs typeface="+mj-cs"/>
              </a:defRPr>
            </a:lvl1pPr>
          </a:lstStyle>
          <a:p>
            <a:r>
              <a:rPr lang="es-MX" altLang="es-MX" sz="2400" dirty="0">
                <a:solidFill>
                  <a:schemeClr val="tx2">
                    <a:lumMod val="75000"/>
                  </a:schemeClr>
                </a:solidFill>
                <a:latin typeface="Corbel" panose="020B0503020204020204" pitchFamily="34" charset="0"/>
              </a:rPr>
              <a:t>Ley General de Salud</a:t>
            </a:r>
          </a:p>
        </p:txBody>
      </p:sp>
      <p:sp>
        <p:nvSpPr>
          <p:cNvPr id="32772" name="Rectángulo 10"/>
          <p:cNvSpPr>
            <a:spLocks noChangeArrowheads="1"/>
          </p:cNvSpPr>
          <p:nvPr/>
        </p:nvSpPr>
        <p:spPr bwMode="auto">
          <a:xfrm>
            <a:off x="867302" y="3293997"/>
            <a:ext cx="241161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just" eaLnBrk="1" hangingPunct="1">
              <a:spcBef>
                <a:spcPct val="0"/>
              </a:spcBef>
              <a:buClrTx/>
              <a:buSzTx/>
              <a:buFontTx/>
              <a:buNone/>
            </a:pPr>
            <a:r>
              <a:rPr lang="es-MX" altLang="es-MX" sz="2000" b="1" dirty="0">
                <a:solidFill>
                  <a:schemeClr val="tx2">
                    <a:lumMod val="75000"/>
                  </a:schemeClr>
                </a:solidFill>
                <a:latin typeface="Corbel" panose="020B0503020204020204" pitchFamily="34" charset="0"/>
              </a:rPr>
              <a:t>ARTÍCULO 24</a:t>
            </a:r>
            <a:r>
              <a:rPr lang="es-MX" altLang="es-MX" sz="2000" dirty="0">
                <a:solidFill>
                  <a:schemeClr val="tx2">
                    <a:lumMod val="75000"/>
                  </a:schemeClr>
                </a:solidFill>
                <a:latin typeface="Corbel" panose="020B0503020204020204" pitchFamily="34" charset="0"/>
              </a:rPr>
              <a:t>. Los </a:t>
            </a:r>
            <a:r>
              <a:rPr lang="es-MX" altLang="es-MX" sz="2000" b="1" dirty="0">
                <a:solidFill>
                  <a:schemeClr val="tx2">
                    <a:lumMod val="75000"/>
                  </a:schemeClr>
                </a:solidFill>
                <a:latin typeface="Corbel" panose="020B0503020204020204" pitchFamily="34" charset="0"/>
              </a:rPr>
              <a:t>servicios de salud </a:t>
            </a:r>
            <a:r>
              <a:rPr lang="es-MX" altLang="es-MX" sz="2000" dirty="0">
                <a:solidFill>
                  <a:schemeClr val="tx2">
                    <a:lumMod val="75000"/>
                  </a:schemeClr>
                </a:solidFill>
                <a:latin typeface="Corbel" panose="020B0503020204020204" pitchFamily="34" charset="0"/>
              </a:rPr>
              <a:t>se clasifican en:</a:t>
            </a:r>
          </a:p>
        </p:txBody>
      </p:sp>
    </p:spTree>
    <p:extLst>
      <p:ext uri="{BB962C8B-B14F-4D97-AF65-F5344CB8AC3E}">
        <p14:creationId xmlns:p14="http://schemas.microsoft.com/office/powerpoint/2010/main" val="283120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upo 4"/>
          <p:cNvGrpSpPr>
            <a:grpSpLocks/>
          </p:cNvGrpSpPr>
          <p:nvPr/>
        </p:nvGrpSpPr>
        <p:grpSpPr bwMode="auto">
          <a:xfrm>
            <a:off x="289165" y="1555013"/>
            <a:ext cx="2867183" cy="4908307"/>
            <a:chOff x="1404435" y="760506"/>
            <a:chExt cx="4970617" cy="3548240"/>
          </a:xfrm>
        </p:grpSpPr>
        <p:sp>
          <p:nvSpPr>
            <p:cNvPr id="2" name="Shape 136"/>
            <p:cNvSpPr txBox="1">
              <a:spLocks/>
            </p:cNvSpPr>
            <p:nvPr/>
          </p:nvSpPr>
          <p:spPr>
            <a:xfrm>
              <a:off x="1404435" y="1305714"/>
              <a:ext cx="4893972" cy="3003032"/>
            </a:xfrm>
            <a:prstGeom prst="rect">
              <a:avLst/>
            </a:prstGeom>
            <a:solidFill>
              <a:schemeClr val="accent1">
                <a:lumMod val="40000"/>
                <a:lumOff val="60000"/>
              </a:schemeClr>
            </a:solidFill>
          </p:spPr>
          <p:style>
            <a:lnRef idx="1">
              <a:schemeClr val="accent5"/>
            </a:lnRef>
            <a:fillRef idx="2">
              <a:schemeClr val="accent5"/>
            </a:fillRef>
            <a:effectRef idx="1">
              <a:schemeClr val="accent5"/>
            </a:effectRef>
            <a:fontRef idx="minor">
              <a:schemeClr val="dk1"/>
            </a:fontRef>
          </p:style>
          <p:txBody>
            <a:bodyPr spcFirstLastPara="1" lIns="68569" tIns="68569" rIns="68569" bIns="68569"/>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es-MX" sz="1800" dirty="0">
                  <a:solidFill>
                    <a:schemeClr val="tx2">
                      <a:lumMod val="75000"/>
                    </a:schemeClr>
                  </a:solidFill>
                  <a:latin typeface="Corbel" panose="020B0503020204020204" pitchFamily="34" charset="0"/>
                </a:rPr>
                <a:t>La Ley General de Salud en su Artículo 3º, fracción XX, indica que la asistencia social es materia de </a:t>
              </a:r>
              <a:r>
                <a:rPr lang="es-MX" sz="1800" b="1" dirty="0">
                  <a:solidFill>
                    <a:schemeClr val="tx2">
                      <a:lumMod val="75000"/>
                    </a:schemeClr>
                  </a:solidFill>
                  <a:latin typeface="Corbel" panose="020B0503020204020204" pitchFamily="34" charset="0"/>
                </a:rPr>
                <a:t>salubridad genera</a:t>
              </a:r>
              <a:r>
                <a:rPr lang="es-MX" sz="1800" dirty="0">
                  <a:solidFill>
                    <a:schemeClr val="tx2">
                      <a:lumMod val="75000"/>
                    </a:schemeClr>
                  </a:solidFill>
                  <a:latin typeface="Corbel" panose="020B0503020204020204" pitchFamily="34" charset="0"/>
                </a:rPr>
                <a:t>l</a:t>
              </a:r>
            </a:p>
            <a:p>
              <a:pPr marL="0" indent="0" algn="just">
                <a:buNone/>
                <a:defRPr/>
              </a:pPr>
              <a:r>
                <a:rPr lang="es-MX" sz="1800" dirty="0">
                  <a:solidFill>
                    <a:schemeClr val="tx2">
                      <a:lumMod val="75000"/>
                    </a:schemeClr>
                  </a:solidFill>
                  <a:latin typeface="Corbel" panose="020B0503020204020204" pitchFamily="34" charset="0"/>
                </a:rPr>
                <a:t>… acciones tendientes a </a:t>
              </a:r>
              <a:r>
                <a:rPr lang="es-MX" sz="1800" b="1" dirty="0">
                  <a:solidFill>
                    <a:schemeClr val="tx2">
                      <a:lumMod val="75000"/>
                    </a:schemeClr>
                  </a:solidFill>
                  <a:latin typeface="Corbel" panose="020B0503020204020204" pitchFamily="34" charset="0"/>
                </a:rPr>
                <a:t>modificar y mejorar las circunstancias de carácter social</a:t>
              </a:r>
              <a:r>
                <a:rPr lang="es-MX" sz="1800" dirty="0">
                  <a:solidFill>
                    <a:schemeClr val="tx2">
                      <a:lumMod val="75000"/>
                    </a:schemeClr>
                  </a:solidFill>
                  <a:latin typeface="Corbel" panose="020B0503020204020204" pitchFamily="34" charset="0"/>
                </a:rPr>
                <a:t> que impidan el desarrollo integral del individuo.</a:t>
              </a:r>
            </a:p>
            <a:p>
              <a:pPr marL="0" indent="0" algn="just">
                <a:buNone/>
                <a:defRPr/>
              </a:pPr>
              <a:r>
                <a:rPr lang="es-MX" sz="1800" dirty="0">
                  <a:solidFill>
                    <a:schemeClr val="tx2">
                      <a:lumMod val="75000"/>
                    </a:schemeClr>
                  </a:solidFill>
                  <a:latin typeface="Corbel" panose="020B0503020204020204" pitchFamily="34" charset="0"/>
                </a:rPr>
                <a:t>… comprende acciones de </a:t>
              </a:r>
              <a:r>
                <a:rPr lang="es-MX" sz="1800" b="1" dirty="0">
                  <a:solidFill>
                    <a:schemeClr val="tx2">
                      <a:lumMod val="75000"/>
                    </a:schemeClr>
                  </a:solidFill>
                  <a:effectLst>
                    <a:outerShdw blurRad="38100" dist="38100" dir="2700000" algn="tl">
                      <a:srgbClr val="000000">
                        <a:alpha val="43137"/>
                      </a:srgbClr>
                    </a:outerShdw>
                  </a:effectLst>
                  <a:latin typeface="Corbel" panose="020B0503020204020204" pitchFamily="34" charset="0"/>
                </a:rPr>
                <a:t>promoción</a:t>
              </a:r>
              <a:r>
                <a:rPr lang="es-MX" sz="1800" dirty="0">
                  <a:solidFill>
                    <a:schemeClr val="tx2">
                      <a:lumMod val="75000"/>
                    </a:schemeClr>
                  </a:solidFill>
                  <a:latin typeface="Corbel" panose="020B0503020204020204" pitchFamily="34" charset="0"/>
                </a:rPr>
                <a:t>, previsión, prevención, protección y rehabilitación.</a:t>
              </a:r>
            </a:p>
          </p:txBody>
        </p:sp>
        <p:sp>
          <p:nvSpPr>
            <p:cNvPr id="3" name="CuadroTexto 2"/>
            <p:cNvSpPr txBox="1"/>
            <p:nvPr/>
          </p:nvSpPr>
          <p:spPr>
            <a:xfrm>
              <a:off x="1481080" y="760506"/>
              <a:ext cx="4893972" cy="266992"/>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s-MX" b="1" dirty="0">
                  <a:solidFill>
                    <a:schemeClr val="tx2">
                      <a:lumMod val="75000"/>
                    </a:schemeClr>
                  </a:solidFill>
                  <a:latin typeface="Corbel" panose="020B0503020204020204" pitchFamily="34" charset="0"/>
                </a:rPr>
                <a:t>ASISTENCIA SOCIAL</a:t>
              </a:r>
            </a:p>
          </p:txBody>
        </p:sp>
      </p:grpSp>
      <p:grpSp>
        <p:nvGrpSpPr>
          <p:cNvPr id="33795" name="Grupo 21"/>
          <p:cNvGrpSpPr>
            <a:grpSpLocks/>
          </p:cNvGrpSpPr>
          <p:nvPr/>
        </p:nvGrpSpPr>
        <p:grpSpPr bwMode="auto">
          <a:xfrm>
            <a:off x="3268935" y="2507443"/>
            <a:ext cx="5406860" cy="2969460"/>
            <a:chOff x="5623983" y="149714"/>
            <a:chExt cx="7085382" cy="3958163"/>
          </a:xfrm>
        </p:grpSpPr>
        <p:sp>
          <p:nvSpPr>
            <p:cNvPr id="33798" name="Rectángulo 5"/>
            <p:cNvSpPr>
              <a:spLocks noChangeArrowheads="1"/>
            </p:cNvSpPr>
            <p:nvPr/>
          </p:nvSpPr>
          <p:spPr bwMode="auto">
            <a:xfrm>
              <a:off x="5712105" y="149714"/>
              <a:ext cx="2762293" cy="451278"/>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s-MX" altLang="es-MX" sz="1600" b="1" dirty="0">
                  <a:solidFill>
                    <a:schemeClr val="tx2">
                      <a:lumMod val="75000"/>
                    </a:schemeClr>
                  </a:solidFill>
                  <a:latin typeface="Corbel" panose="020B0503020204020204" pitchFamily="34" charset="0"/>
                </a:rPr>
                <a:t>salubridad general</a:t>
              </a:r>
              <a:endParaRPr lang="es-MX" altLang="es-MX" sz="1600" dirty="0">
                <a:solidFill>
                  <a:schemeClr val="tx2">
                    <a:lumMod val="75000"/>
                  </a:schemeClr>
                </a:solidFill>
                <a:latin typeface="Corbel" panose="020B0503020204020204" pitchFamily="34" charset="0"/>
              </a:endParaRPr>
            </a:p>
          </p:txBody>
        </p:sp>
        <p:sp>
          <p:nvSpPr>
            <p:cNvPr id="7" name="Flecha arriba 6"/>
            <p:cNvSpPr/>
            <p:nvPr/>
          </p:nvSpPr>
          <p:spPr>
            <a:xfrm rot="5400000">
              <a:off x="8627018" y="214217"/>
              <a:ext cx="617364" cy="488358"/>
            </a:xfrm>
            <a:prstGeom prst="up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solidFill>
                  <a:schemeClr val="accent5">
                    <a:lumMod val="75000"/>
                  </a:schemeClr>
                </a:solidFill>
              </a:endParaRPr>
            </a:p>
          </p:txBody>
        </p:sp>
        <p:sp>
          <p:nvSpPr>
            <p:cNvPr id="33800" name="CuadroTexto 7"/>
            <p:cNvSpPr txBox="1">
              <a:spLocks noChangeArrowheads="1"/>
            </p:cNvSpPr>
            <p:nvPr/>
          </p:nvSpPr>
          <p:spPr bwMode="auto">
            <a:xfrm>
              <a:off x="9468215" y="149714"/>
              <a:ext cx="3122509" cy="77948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s-MX" altLang="es-MX" sz="1600" dirty="0">
                  <a:solidFill>
                    <a:schemeClr val="tx2">
                      <a:lumMod val="75000"/>
                    </a:schemeClr>
                  </a:solidFill>
                  <a:latin typeface="Corbel" panose="020B0503020204020204" pitchFamily="34" charset="0"/>
                </a:rPr>
                <a:t>Lo que es bueno para la </a:t>
              </a:r>
              <a:r>
                <a:rPr lang="es-MX" altLang="es-MX" sz="1600" b="1" dirty="0">
                  <a:solidFill>
                    <a:schemeClr val="tx2">
                      <a:lumMod val="75000"/>
                    </a:schemeClr>
                  </a:solidFill>
                  <a:latin typeface="Corbel" panose="020B0503020204020204" pitchFamily="34" charset="0"/>
                </a:rPr>
                <a:t>salud </a:t>
              </a:r>
            </a:p>
          </p:txBody>
        </p:sp>
        <p:sp>
          <p:nvSpPr>
            <p:cNvPr id="33801" name="Rectángulo 14"/>
            <p:cNvSpPr>
              <a:spLocks noChangeArrowheads="1"/>
            </p:cNvSpPr>
            <p:nvPr/>
          </p:nvSpPr>
          <p:spPr bwMode="auto">
            <a:xfrm>
              <a:off x="5623983" y="1575609"/>
              <a:ext cx="2762295" cy="110768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s-MX" altLang="es-MX" sz="1600" b="1" dirty="0">
                  <a:solidFill>
                    <a:schemeClr val="tx2">
                      <a:lumMod val="75000"/>
                    </a:schemeClr>
                  </a:solidFill>
                  <a:latin typeface="Corbel" panose="020B0503020204020204" pitchFamily="34" charset="0"/>
                </a:rPr>
                <a:t>modificar y mejorar las circunstancias de carácter social </a:t>
              </a:r>
              <a:endParaRPr lang="es-MX" altLang="es-MX" sz="1600" dirty="0">
                <a:solidFill>
                  <a:schemeClr val="tx2">
                    <a:lumMod val="75000"/>
                  </a:schemeClr>
                </a:solidFill>
                <a:latin typeface="Corbel" panose="020B0503020204020204" pitchFamily="34" charset="0"/>
              </a:endParaRPr>
            </a:p>
          </p:txBody>
        </p:sp>
        <p:sp>
          <p:nvSpPr>
            <p:cNvPr id="16" name="Rectángulo 15"/>
            <p:cNvSpPr/>
            <p:nvPr/>
          </p:nvSpPr>
          <p:spPr>
            <a:xfrm>
              <a:off x="5727528" y="3328397"/>
              <a:ext cx="2761637" cy="779480"/>
            </a:xfrm>
            <a:prstGeom prst="rect">
              <a:avLst/>
            </a:prstGeom>
            <a:ln>
              <a:solidFill>
                <a:srgbClr val="00B0F0"/>
              </a:solidFill>
            </a:ln>
          </p:spPr>
          <p:txBody>
            <a:bodyPr>
              <a:spAutoFit/>
            </a:bodyPr>
            <a:lstStyle/>
            <a:p>
              <a:pPr>
                <a:defRPr/>
              </a:pPr>
              <a:r>
                <a:rPr lang="es-MX" sz="1600" dirty="0">
                  <a:solidFill>
                    <a:schemeClr val="tx2">
                      <a:lumMod val="75000"/>
                    </a:schemeClr>
                  </a:solidFill>
                  <a:latin typeface="Corbel" panose="020B0503020204020204" pitchFamily="34" charset="0"/>
                </a:rPr>
                <a:t>acciones de </a:t>
              </a:r>
              <a:r>
                <a:rPr lang="es-MX" sz="1600" b="1" dirty="0">
                  <a:solidFill>
                    <a:schemeClr val="tx2">
                      <a:lumMod val="75000"/>
                    </a:schemeClr>
                  </a:solidFill>
                  <a:effectLst>
                    <a:outerShdw blurRad="38100" dist="38100" dir="2700000" algn="tl">
                      <a:srgbClr val="000000">
                        <a:alpha val="43137"/>
                      </a:srgbClr>
                    </a:outerShdw>
                  </a:effectLst>
                  <a:latin typeface="Corbel" panose="020B0503020204020204" pitchFamily="34" charset="0"/>
                </a:rPr>
                <a:t>promoción</a:t>
              </a:r>
              <a:r>
                <a:rPr lang="es-MX" sz="1600" dirty="0">
                  <a:solidFill>
                    <a:schemeClr val="tx2">
                      <a:lumMod val="75000"/>
                    </a:schemeClr>
                  </a:solidFill>
                  <a:latin typeface="Corbel" panose="020B0503020204020204" pitchFamily="34" charset="0"/>
                </a:rPr>
                <a:t> </a:t>
              </a:r>
            </a:p>
          </p:txBody>
        </p:sp>
        <p:sp>
          <p:nvSpPr>
            <p:cNvPr id="18" name="Flecha arriba 17"/>
            <p:cNvSpPr/>
            <p:nvPr/>
          </p:nvSpPr>
          <p:spPr>
            <a:xfrm rot="5400000">
              <a:off x="8598684" y="1885271"/>
              <a:ext cx="617363" cy="488358"/>
            </a:xfrm>
            <a:prstGeom prst="up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solidFill>
                  <a:schemeClr val="accent5">
                    <a:lumMod val="75000"/>
                  </a:schemeClr>
                </a:solidFill>
              </a:endParaRPr>
            </a:p>
          </p:txBody>
        </p:sp>
        <p:sp>
          <p:nvSpPr>
            <p:cNvPr id="19" name="Flecha arriba 18"/>
            <p:cNvSpPr/>
            <p:nvPr/>
          </p:nvSpPr>
          <p:spPr>
            <a:xfrm rot="5400000">
              <a:off x="8598670" y="3553443"/>
              <a:ext cx="618951" cy="489917"/>
            </a:xfrm>
            <a:prstGeom prst="up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solidFill>
                  <a:schemeClr val="accent5">
                    <a:lumMod val="75000"/>
                  </a:schemeClr>
                </a:solidFill>
              </a:endParaRPr>
            </a:p>
          </p:txBody>
        </p:sp>
        <p:sp>
          <p:nvSpPr>
            <p:cNvPr id="33805" name="CuadroTexto 19"/>
            <p:cNvSpPr txBox="1">
              <a:spLocks noChangeArrowheads="1"/>
            </p:cNvSpPr>
            <p:nvPr/>
          </p:nvSpPr>
          <p:spPr bwMode="auto">
            <a:xfrm>
              <a:off x="9453128" y="1597453"/>
              <a:ext cx="3137596" cy="110768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s-MX" altLang="es-MX" sz="1600" dirty="0">
                  <a:solidFill>
                    <a:schemeClr val="tx2">
                      <a:lumMod val="75000"/>
                    </a:schemeClr>
                  </a:solidFill>
                  <a:latin typeface="Corbel" panose="020B0503020204020204" pitchFamily="34" charset="0"/>
                </a:rPr>
                <a:t>fortalecer las habilidades y capacidades de los individuos</a:t>
              </a:r>
            </a:p>
          </p:txBody>
        </p:sp>
        <p:sp>
          <p:nvSpPr>
            <p:cNvPr id="33806" name="CuadroTexto 20"/>
            <p:cNvSpPr txBox="1">
              <a:spLocks noChangeArrowheads="1"/>
            </p:cNvSpPr>
            <p:nvPr/>
          </p:nvSpPr>
          <p:spPr bwMode="auto">
            <a:xfrm>
              <a:off x="9546956" y="3328397"/>
              <a:ext cx="3162409" cy="77948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SzTx/>
                <a:buFontTx/>
                <a:buNone/>
              </a:pPr>
              <a:r>
                <a:rPr lang="es-MX" altLang="es-MX" sz="1600" dirty="0">
                  <a:solidFill>
                    <a:schemeClr val="tx2">
                      <a:lumMod val="75000"/>
                    </a:schemeClr>
                  </a:solidFill>
                  <a:latin typeface="Corbel" panose="020B0503020204020204" pitchFamily="34" charset="0"/>
                </a:rPr>
                <a:t>control sobre los determinantes de la salud</a:t>
              </a:r>
            </a:p>
          </p:txBody>
        </p:sp>
      </p:grpSp>
      <p:sp>
        <p:nvSpPr>
          <p:cNvPr id="9" name="Flecha abajo 8"/>
          <p:cNvSpPr/>
          <p:nvPr/>
        </p:nvSpPr>
        <p:spPr>
          <a:xfrm>
            <a:off x="7184555" y="5581061"/>
            <a:ext cx="386954" cy="5191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a:p>
        </p:txBody>
      </p:sp>
      <p:sp>
        <p:nvSpPr>
          <p:cNvPr id="10" name="Rectángulo 9"/>
          <p:cNvSpPr/>
          <p:nvPr/>
        </p:nvSpPr>
        <p:spPr>
          <a:xfrm>
            <a:off x="6262497" y="6204332"/>
            <a:ext cx="2403222" cy="369332"/>
          </a:xfrm>
          <a:prstGeom prst="rect">
            <a:avLst/>
          </a:prstGeom>
        </p:spPr>
        <p:txBody>
          <a:bodyPr wrap="none">
            <a:spAutoFit/>
          </a:bodyPr>
          <a:lstStyle/>
          <a:p>
            <a:pPr>
              <a:defRPr/>
            </a:pPr>
            <a:r>
              <a:rPr lang="es-MX" b="1" dirty="0">
                <a:ln/>
                <a:solidFill>
                  <a:schemeClr val="tx2">
                    <a:lumMod val="75000"/>
                  </a:schemeClr>
                </a:solidFill>
                <a:effectLst>
                  <a:outerShdw blurRad="38100" dist="19050" dir="2700000" algn="tl" rotWithShape="0">
                    <a:schemeClr val="dk1">
                      <a:lumMod val="50000"/>
                      <a:alpha val="40000"/>
                    </a:schemeClr>
                  </a:outerShdw>
                </a:effectLst>
                <a:latin typeface="Corbel" panose="020B0503020204020204" pitchFamily="34" charset="0"/>
              </a:rPr>
              <a:t>promoción de la salud </a:t>
            </a:r>
          </a:p>
        </p:txBody>
      </p:sp>
    </p:spTree>
    <p:extLst>
      <p:ext uri="{BB962C8B-B14F-4D97-AF65-F5344CB8AC3E}">
        <p14:creationId xmlns:p14="http://schemas.microsoft.com/office/powerpoint/2010/main" val="1330030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9890" y="1517216"/>
            <a:ext cx="5106473" cy="2031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dirty="0">
                <a:solidFill>
                  <a:schemeClr val="tx2">
                    <a:lumMod val="75000"/>
                  </a:schemeClr>
                </a:solidFill>
              </a:rPr>
              <a:t>La </a:t>
            </a:r>
            <a:r>
              <a:rPr lang="es-MX" b="1" dirty="0">
                <a:solidFill>
                  <a:schemeClr val="tx2">
                    <a:lumMod val="75000"/>
                  </a:schemeClr>
                </a:solidFill>
              </a:rPr>
              <a:t>promoción de la salud </a:t>
            </a:r>
            <a:r>
              <a:rPr lang="es-MX" dirty="0">
                <a:solidFill>
                  <a:schemeClr val="tx2">
                    <a:lumMod val="75000"/>
                  </a:schemeClr>
                </a:solidFill>
              </a:rPr>
              <a:t>es el proceso que </a:t>
            </a:r>
            <a:r>
              <a:rPr lang="es-MX" dirty="0" smtClean="0">
                <a:solidFill>
                  <a:schemeClr val="tx2">
                    <a:lumMod val="75000"/>
                  </a:schemeClr>
                </a:solidFill>
              </a:rPr>
              <a:t>permite a </a:t>
            </a:r>
            <a:r>
              <a:rPr lang="es-MX" dirty="0">
                <a:solidFill>
                  <a:schemeClr val="tx2">
                    <a:lumMod val="75000"/>
                  </a:schemeClr>
                </a:solidFill>
              </a:rPr>
              <a:t>las personas incrementar </a:t>
            </a:r>
            <a:r>
              <a:rPr lang="es-MX" dirty="0" smtClean="0">
                <a:solidFill>
                  <a:schemeClr val="tx2">
                    <a:lumMod val="75000"/>
                  </a:schemeClr>
                </a:solidFill>
              </a:rPr>
              <a:t>el control </a:t>
            </a:r>
            <a:r>
              <a:rPr lang="es-MX" dirty="0">
                <a:solidFill>
                  <a:schemeClr val="tx2">
                    <a:lumMod val="75000"/>
                  </a:schemeClr>
                </a:solidFill>
              </a:rPr>
              <a:t>sobre su salud para mejorarla</a:t>
            </a:r>
            <a:r>
              <a:rPr lang="es-MX" dirty="0" smtClean="0">
                <a:solidFill>
                  <a:schemeClr val="tx2">
                    <a:lumMod val="75000"/>
                  </a:schemeClr>
                </a:solidFill>
              </a:rPr>
              <a:t>.  </a:t>
            </a:r>
          </a:p>
          <a:p>
            <a:endParaRPr lang="es-MX" dirty="0">
              <a:solidFill>
                <a:schemeClr val="tx2">
                  <a:lumMod val="75000"/>
                </a:schemeClr>
              </a:solidFill>
            </a:endParaRPr>
          </a:p>
          <a:p>
            <a:r>
              <a:rPr lang="es-MX" dirty="0" smtClean="0">
                <a:solidFill>
                  <a:schemeClr val="tx2">
                    <a:lumMod val="75000"/>
                  </a:schemeClr>
                </a:solidFill>
              </a:rPr>
              <a:t>La </a:t>
            </a:r>
            <a:r>
              <a:rPr lang="es-MX" b="1" u="sng" dirty="0" smtClean="0">
                <a:solidFill>
                  <a:schemeClr val="tx2">
                    <a:lumMod val="75000"/>
                  </a:schemeClr>
                </a:solidFill>
              </a:rPr>
              <a:t>participación</a:t>
            </a:r>
            <a:r>
              <a:rPr lang="es-MX" b="1" dirty="0" smtClean="0">
                <a:solidFill>
                  <a:schemeClr val="tx2">
                    <a:lumMod val="75000"/>
                  </a:schemeClr>
                </a:solidFill>
              </a:rPr>
              <a:t> </a:t>
            </a:r>
            <a:r>
              <a:rPr lang="es-MX" dirty="0">
                <a:solidFill>
                  <a:schemeClr val="tx2">
                    <a:lumMod val="75000"/>
                  </a:schemeClr>
                </a:solidFill>
              </a:rPr>
              <a:t>es esencial para sostener la acción en materia de promoción de la salud</a:t>
            </a:r>
            <a:r>
              <a:rPr lang="es-MX" dirty="0" smtClean="0">
                <a:solidFill>
                  <a:schemeClr val="tx2">
                    <a:lumMod val="75000"/>
                  </a:schemeClr>
                </a:solidFill>
              </a:rPr>
              <a:t>.    </a:t>
            </a:r>
          </a:p>
          <a:p>
            <a:endParaRPr lang="es-MX" dirty="0"/>
          </a:p>
        </p:txBody>
      </p:sp>
      <p:sp>
        <p:nvSpPr>
          <p:cNvPr id="4" name="Rectángulo 3"/>
          <p:cNvSpPr/>
          <p:nvPr/>
        </p:nvSpPr>
        <p:spPr>
          <a:xfrm>
            <a:off x="5036444" y="3161070"/>
            <a:ext cx="639919" cy="369332"/>
          </a:xfrm>
          <a:prstGeom prst="rect">
            <a:avLst/>
          </a:prstGeom>
        </p:spPr>
        <p:txBody>
          <a:bodyPr wrap="square">
            <a:spAutoFit/>
          </a:bodyPr>
          <a:lstStyle/>
          <a:p>
            <a:r>
              <a:rPr lang="es-MX" dirty="0" smtClean="0">
                <a:solidFill>
                  <a:schemeClr val="tx2">
                    <a:lumMod val="75000"/>
                  </a:schemeClr>
                </a:solidFill>
              </a:rPr>
              <a:t>OMS</a:t>
            </a:r>
            <a:endParaRPr lang="es-MX" dirty="0">
              <a:solidFill>
                <a:schemeClr val="tx2">
                  <a:lumMod val="75000"/>
                </a:schemeClr>
              </a:solidFill>
            </a:endParaRPr>
          </a:p>
        </p:txBody>
      </p:sp>
      <p:sp>
        <p:nvSpPr>
          <p:cNvPr id="5" name="Rectángulo 4"/>
          <p:cNvSpPr/>
          <p:nvPr/>
        </p:nvSpPr>
        <p:spPr>
          <a:xfrm>
            <a:off x="2588964" y="4133398"/>
            <a:ext cx="629745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MX" dirty="0">
                <a:solidFill>
                  <a:schemeClr val="tx2">
                    <a:lumMod val="75000"/>
                  </a:schemeClr>
                </a:solidFill>
              </a:rPr>
              <a:t>La </a:t>
            </a:r>
            <a:r>
              <a:rPr lang="es-MX" b="1" dirty="0">
                <a:solidFill>
                  <a:schemeClr val="tx2">
                    <a:lumMod val="75000"/>
                  </a:schemeClr>
                </a:solidFill>
              </a:rPr>
              <a:t>salud</a:t>
            </a:r>
            <a:r>
              <a:rPr lang="es-MX" dirty="0">
                <a:solidFill>
                  <a:schemeClr val="tx2">
                    <a:lumMod val="75000"/>
                  </a:schemeClr>
                </a:solidFill>
              </a:rPr>
              <a:t> se produce cuando se devuelve a la gente el </a:t>
            </a:r>
            <a:r>
              <a:rPr lang="es-MX" b="1" dirty="0">
                <a:solidFill>
                  <a:schemeClr val="tx2">
                    <a:lumMod val="75000"/>
                  </a:schemeClr>
                </a:solidFill>
              </a:rPr>
              <a:t>poder</a:t>
            </a:r>
            <a:r>
              <a:rPr lang="es-MX" dirty="0">
                <a:solidFill>
                  <a:schemeClr val="tx2">
                    <a:lumMod val="75000"/>
                  </a:schemeClr>
                </a:solidFill>
              </a:rPr>
              <a:t> para efectuar las </a:t>
            </a:r>
            <a:r>
              <a:rPr lang="es-MX" b="1" dirty="0">
                <a:solidFill>
                  <a:schemeClr val="tx2">
                    <a:lumMod val="75000"/>
                  </a:schemeClr>
                </a:solidFill>
              </a:rPr>
              <a:t>transformaciones</a:t>
            </a:r>
            <a:r>
              <a:rPr lang="es-MX" dirty="0">
                <a:solidFill>
                  <a:schemeClr val="tx2">
                    <a:lumMod val="75000"/>
                  </a:schemeClr>
                </a:solidFill>
              </a:rPr>
              <a:t> necesarias que aseguren un buen vivir y se reduzcan las </a:t>
            </a:r>
            <a:r>
              <a:rPr lang="es-MX" b="1" dirty="0">
                <a:solidFill>
                  <a:schemeClr val="tx2">
                    <a:lumMod val="75000"/>
                  </a:schemeClr>
                </a:solidFill>
              </a:rPr>
              <a:t>causas</a:t>
            </a:r>
            <a:r>
              <a:rPr lang="es-MX" dirty="0">
                <a:solidFill>
                  <a:schemeClr val="tx2">
                    <a:lumMod val="75000"/>
                  </a:schemeClr>
                </a:solidFill>
              </a:rPr>
              <a:t> que atentan </a:t>
            </a:r>
            <a:r>
              <a:rPr lang="es-MX" b="1" dirty="0">
                <a:solidFill>
                  <a:schemeClr val="tx2">
                    <a:lumMod val="75000"/>
                  </a:schemeClr>
                </a:solidFill>
              </a:rPr>
              <a:t>contra la salud y el bienestar. </a:t>
            </a:r>
          </a:p>
        </p:txBody>
      </p:sp>
      <p:sp>
        <p:nvSpPr>
          <p:cNvPr id="6" name="Rectángulo 5"/>
          <p:cNvSpPr/>
          <p:nvPr/>
        </p:nvSpPr>
        <p:spPr>
          <a:xfrm>
            <a:off x="7892335" y="5095725"/>
            <a:ext cx="639919" cy="369332"/>
          </a:xfrm>
          <a:prstGeom prst="rect">
            <a:avLst/>
          </a:prstGeom>
        </p:spPr>
        <p:txBody>
          <a:bodyPr wrap="square">
            <a:spAutoFit/>
          </a:bodyPr>
          <a:lstStyle/>
          <a:p>
            <a:r>
              <a:rPr lang="es-MX" dirty="0" smtClean="0"/>
              <a:t>OMS</a:t>
            </a:r>
            <a:endParaRPr lang="es-MX" dirty="0"/>
          </a:p>
        </p:txBody>
      </p:sp>
    </p:spTree>
    <p:extLst>
      <p:ext uri="{BB962C8B-B14F-4D97-AF65-F5344CB8AC3E}">
        <p14:creationId xmlns:p14="http://schemas.microsoft.com/office/powerpoint/2010/main" val="3426855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937119" y="1072798"/>
            <a:ext cx="4026877" cy="55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rmAutofit/>
          </a:bodyPr>
          <a:lstStyle>
            <a:defPPr>
              <a:defRPr lang="es-MX"/>
            </a:defPPr>
            <a:lvl1pPr defTabSz="457200">
              <a:defRPr sz="2800" b="1">
                <a:solidFill>
                  <a:schemeClr val="accent1"/>
                </a:solidFill>
                <a:latin typeface="+mj-lt"/>
                <a:ea typeface="+mj-ea"/>
                <a:cs typeface="+mj-cs"/>
              </a:defRPr>
            </a:lvl1pPr>
          </a:lstStyle>
          <a:p>
            <a:r>
              <a:rPr lang="es-MX" sz="2100" dirty="0">
                <a:solidFill>
                  <a:schemeClr val="tx2">
                    <a:lumMod val="75000"/>
                  </a:schemeClr>
                </a:solidFill>
                <a:latin typeface="Corbel" panose="020B0503020204020204" pitchFamily="34" charset="0"/>
              </a:rPr>
              <a:t> </a:t>
            </a:r>
            <a:r>
              <a:rPr lang="es-MX" sz="2400" dirty="0">
                <a:solidFill>
                  <a:schemeClr val="tx2">
                    <a:lumMod val="75000"/>
                  </a:schemeClr>
                </a:solidFill>
                <a:latin typeface="Corbel" panose="020B0503020204020204" pitchFamily="34" charset="0"/>
              </a:rPr>
              <a:t>¿Qué determina la salud?</a:t>
            </a:r>
          </a:p>
        </p:txBody>
      </p:sp>
      <p:sp>
        <p:nvSpPr>
          <p:cNvPr id="3" name="Rectángulo 2"/>
          <p:cNvSpPr/>
          <p:nvPr/>
        </p:nvSpPr>
        <p:spPr>
          <a:xfrm>
            <a:off x="824249" y="4230291"/>
            <a:ext cx="3456050" cy="1938992"/>
          </a:xfrm>
          <a:prstGeom prst="rect">
            <a:avLst/>
          </a:prstGeom>
          <a:ln w="57150">
            <a:solidFill>
              <a:schemeClr val="tx2">
                <a:lumMod val="60000"/>
                <a:lumOff val="40000"/>
              </a:schemeClr>
            </a:solidFill>
          </a:ln>
        </p:spPr>
        <p:txBody>
          <a:bodyPr wrap="square">
            <a:spAutoFit/>
          </a:bodyPr>
          <a:lstStyle/>
          <a:p>
            <a:pPr algn="just">
              <a:defRPr/>
            </a:pPr>
            <a:r>
              <a:rPr lang="es-MX" sz="2000" dirty="0">
                <a:solidFill>
                  <a:schemeClr val="tx2">
                    <a:lumMod val="75000"/>
                  </a:schemeClr>
                </a:solidFill>
                <a:latin typeface="Corbel" panose="020B0503020204020204" pitchFamily="34" charset="0"/>
              </a:rPr>
              <a:t>… el resultado de la distribución del dinero, el poder y los recursos a nivel mundial, nacional y local, que depende a su vez de las políticas adoptadas. </a:t>
            </a:r>
          </a:p>
        </p:txBody>
      </p:sp>
      <p:sp>
        <p:nvSpPr>
          <p:cNvPr id="4" name="Rectángulo 3"/>
          <p:cNvSpPr/>
          <p:nvPr/>
        </p:nvSpPr>
        <p:spPr>
          <a:xfrm>
            <a:off x="5014588" y="4071746"/>
            <a:ext cx="3400436" cy="1323439"/>
          </a:xfrm>
          <a:prstGeom prst="rect">
            <a:avLst/>
          </a:prstGeom>
          <a:ln w="57150">
            <a:solidFill>
              <a:schemeClr val="accent6">
                <a:lumMod val="75000"/>
              </a:schemeClr>
            </a:solidFill>
          </a:ln>
        </p:spPr>
        <p:txBody>
          <a:bodyPr wrap="square">
            <a:spAutoFit/>
          </a:bodyPr>
          <a:lstStyle/>
          <a:p>
            <a:pPr algn="just">
              <a:defRPr/>
            </a:pPr>
            <a:r>
              <a:rPr lang="es-MX" sz="2000" dirty="0">
                <a:solidFill>
                  <a:schemeClr val="accent5">
                    <a:lumMod val="75000"/>
                  </a:schemeClr>
                </a:solidFill>
                <a:latin typeface="Corbel" panose="020B0503020204020204" pitchFamily="34" charset="0"/>
              </a:rPr>
              <a:t>…</a:t>
            </a:r>
            <a:r>
              <a:rPr lang="es-MX" sz="2000" dirty="0">
                <a:solidFill>
                  <a:schemeClr val="tx2">
                    <a:lumMod val="75000"/>
                  </a:schemeClr>
                </a:solidFill>
                <a:latin typeface="Corbel" panose="020B0503020204020204" pitchFamily="34" charset="0"/>
              </a:rPr>
              <a:t>las circunstancias en que las personas nacen, crecen, viven, trabajan y envejecen, incluido el sistema de salud.</a:t>
            </a:r>
          </a:p>
        </p:txBody>
      </p:sp>
      <p:sp>
        <p:nvSpPr>
          <p:cNvPr id="5" name="Flecha abajo 4"/>
          <p:cNvSpPr/>
          <p:nvPr/>
        </p:nvSpPr>
        <p:spPr>
          <a:xfrm>
            <a:off x="2393156" y="3662362"/>
            <a:ext cx="362923" cy="347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p>
        </p:txBody>
      </p:sp>
      <p:sp>
        <p:nvSpPr>
          <p:cNvPr id="7" name="CuadroTexto 6"/>
          <p:cNvSpPr txBox="1"/>
          <p:nvPr/>
        </p:nvSpPr>
        <p:spPr>
          <a:xfrm>
            <a:off x="906998" y="3082558"/>
            <a:ext cx="3290551" cy="400110"/>
          </a:xfrm>
          <a:prstGeom prst="rect">
            <a:avLst/>
          </a:prstGeom>
          <a:noFill/>
          <a:ln w="38100">
            <a:solidFill>
              <a:schemeClr val="accent5">
                <a:lumMod val="60000"/>
                <a:lumOff val="40000"/>
              </a:schemeClr>
            </a:solidFill>
          </a:ln>
        </p:spPr>
        <p:txBody>
          <a:bodyPr wrap="square">
            <a:spAutoFit/>
          </a:bodyPr>
          <a:lstStyle/>
          <a:p>
            <a:pPr>
              <a:defRPr/>
            </a:pPr>
            <a:r>
              <a:rPr lang="es-MX" sz="2000" dirty="0">
                <a:solidFill>
                  <a:schemeClr val="tx2">
                    <a:lumMod val="75000"/>
                  </a:schemeClr>
                </a:solidFill>
                <a:latin typeface="Corbel" panose="020B0503020204020204" pitchFamily="34" charset="0"/>
              </a:rPr>
              <a:t>Determinantes estructurales</a:t>
            </a:r>
          </a:p>
        </p:txBody>
      </p:sp>
      <p:sp>
        <p:nvSpPr>
          <p:cNvPr id="8" name="CuadroTexto 7"/>
          <p:cNvSpPr txBox="1"/>
          <p:nvPr/>
        </p:nvSpPr>
        <p:spPr>
          <a:xfrm>
            <a:off x="5032198" y="3076017"/>
            <a:ext cx="3399955" cy="400110"/>
          </a:xfrm>
          <a:prstGeom prst="rect">
            <a:avLst/>
          </a:prstGeom>
          <a:noFill/>
          <a:ln w="57150">
            <a:solidFill>
              <a:schemeClr val="accent6">
                <a:lumMod val="75000"/>
              </a:schemeClr>
            </a:solidFill>
          </a:ln>
        </p:spPr>
        <p:txBody>
          <a:bodyPr wrap="square">
            <a:spAutoFit/>
          </a:bodyPr>
          <a:lstStyle/>
          <a:p>
            <a:pPr>
              <a:defRPr/>
            </a:pPr>
            <a:r>
              <a:rPr lang="es-MX" sz="2000" dirty="0">
                <a:solidFill>
                  <a:schemeClr val="tx2">
                    <a:lumMod val="75000"/>
                  </a:schemeClr>
                </a:solidFill>
                <a:latin typeface="Corbel" panose="020B0503020204020204" pitchFamily="34" charset="0"/>
              </a:rPr>
              <a:t>Determinantes intermedios</a:t>
            </a:r>
          </a:p>
        </p:txBody>
      </p:sp>
      <p:sp>
        <p:nvSpPr>
          <p:cNvPr id="10" name="Flecha izquierda y arriba 9"/>
          <p:cNvSpPr/>
          <p:nvPr/>
        </p:nvSpPr>
        <p:spPr>
          <a:xfrm rot="13425809">
            <a:off x="4097146" y="1676473"/>
            <a:ext cx="1107027" cy="1077383"/>
          </a:xfrm>
          <a:prstGeom prst="leftUpArrow">
            <a:avLst>
              <a:gd name="adj1" fmla="val 11095"/>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latin typeface="Corbel" panose="020B0503020204020204" pitchFamily="34" charset="0"/>
            </a:endParaRPr>
          </a:p>
        </p:txBody>
      </p:sp>
      <p:sp>
        <p:nvSpPr>
          <p:cNvPr id="9" name="Flecha abajo 8"/>
          <p:cNvSpPr/>
          <p:nvPr/>
        </p:nvSpPr>
        <p:spPr>
          <a:xfrm>
            <a:off x="6534239" y="3634894"/>
            <a:ext cx="361133" cy="3559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dirty="0"/>
          </a:p>
        </p:txBody>
      </p:sp>
      <p:sp>
        <p:nvSpPr>
          <p:cNvPr id="11" name="Elipse 10"/>
          <p:cNvSpPr/>
          <p:nvPr/>
        </p:nvSpPr>
        <p:spPr>
          <a:xfrm>
            <a:off x="4546242" y="2215166"/>
            <a:ext cx="4371868" cy="4288665"/>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sz="1350"/>
          </a:p>
        </p:txBody>
      </p:sp>
    </p:spTree>
    <p:extLst>
      <p:ext uri="{BB962C8B-B14F-4D97-AF65-F5344CB8AC3E}">
        <p14:creationId xmlns:p14="http://schemas.microsoft.com/office/powerpoint/2010/main" val="220314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ángulo 1"/>
          <p:cNvSpPr>
            <a:spLocks noChangeArrowheads="1"/>
          </p:cNvSpPr>
          <p:nvPr/>
        </p:nvSpPr>
        <p:spPr bwMode="auto">
          <a:xfrm>
            <a:off x="632298" y="1122074"/>
            <a:ext cx="5395253" cy="39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Autofit/>
          </a:bodyPr>
          <a:lstStyle/>
          <a:p>
            <a:pPr defTabSz="342900"/>
            <a:r>
              <a:rPr lang="es-MX" altLang="es-MX" sz="2400" b="1" dirty="0">
                <a:solidFill>
                  <a:schemeClr val="tx2">
                    <a:lumMod val="75000"/>
                  </a:schemeClr>
                </a:solidFill>
                <a:latin typeface="Corbel" panose="020B0503020204020204" pitchFamily="34" charset="0"/>
                <a:ea typeface="+mj-ea"/>
                <a:cs typeface="+mj-cs"/>
              </a:rPr>
              <a:t>Determinantes intermedios de la salud</a:t>
            </a:r>
          </a:p>
        </p:txBody>
      </p:sp>
      <p:sp>
        <p:nvSpPr>
          <p:cNvPr id="37891" name="Rectángulo 2"/>
          <p:cNvSpPr>
            <a:spLocks noChangeArrowheads="1"/>
          </p:cNvSpPr>
          <p:nvPr/>
        </p:nvSpPr>
        <p:spPr bwMode="auto">
          <a:xfrm>
            <a:off x="409990" y="1798351"/>
            <a:ext cx="7755215"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ts val="1000"/>
              </a:spcBef>
              <a:buClr>
                <a:schemeClr val="accent1"/>
              </a:buClr>
              <a:buSzPct val="80000"/>
              <a:buFont typeface="Wingdings 3" panose="05040102010807070707" pitchFamily="18" charset="2"/>
              <a:buChar char=""/>
              <a:tabLst>
                <a:tab pos="225425" algn="l"/>
              </a:tabLst>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tabLst>
                <a:tab pos="225425" algn="l"/>
              </a:tabLst>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tabLst>
                <a:tab pos="225425" algn="l"/>
              </a:tabLst>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tabLst>
                <a:tab pos="225425" algn="l"/>
              </a:tabLst>
              <a:defRPr sz="1200">
                <a:solidFill>
                  <a:srgbClr val="404040"/>
                </a:solidFill>
                <a:latin typeface="Trebuchet MS" panose="020B0603020202020204" pitchFamily="34" charset="0"/>
              </a:defRPr>
            </a:lvl9pPr>
          </a:lstStyle>
          <a:p>
            <a:pPr algn="just" eaLnBrk="1" hangingPunct="1">
              <a:spcBef>
                <a:spcPct val="0"/>
              </a:spcBef>
              <a:buClrTx/>
              <a:buSzTx/>
              <a:buFont typeface="Symbol" panose="05050102010706020507" pitchFamily="18" charset="2"/>
              <a:buChar char=""/>
            </a:pPr>
            <a:r>
              <a:rPr lang="es-ES" altLang="es-MX" b="1" dirty="0">
                <a:solidFill>
                  <a:schemeClr val="tx2">
                    <a:lumMod val="75000"/>
                  </a:schemeClr>
                </a:solidFill>
                <a:latin typeface="Corbel" panose="020B0503020204020204" pitchFamily="34" charset="0"/>
                <a:ea typeface="Times New Roman" panose="02020603050405020304" pitchFamily="18" charset="0"/>
                <a:cs typeface="Helvetica" panose="020B0604020202020204" pitchFamily="34" charset="0"/>
              </a:rPr>
              <a:t>Las circunstancias materiales</a:t>
            </a:r>
            <a:r>
              <a:rPr lang="es-ES" altLang="es-MX" dirty="0">
                <a:solidFill>
                  <a:schemeClr val="tx2">
                    <a:lumMod val="75000"/>
                  </a:schemeClr>
                </a:solidFill>
                <a:latin typeface="Corbel" panose="020B0503020204020204" pitchFamily="34" charset="0"/>
                <a:ea typeface="Times New Roman" panose="02020603050405020304" pitchFamily="18" charset="0"/>
                <a:cs typeface="Helvetica" panose="020B0604020202020204" pitchFamily="34" charset="0"/>
              </a:rPr>
              <a:t> en las que las personas crecen,</a:t>
            </a:r>
            <a:r>
              <a:rPr lang="es-ES" altLang="es-MX" dirty="0">
                <a:solidFill>
                  <a:schemeClr val="tx2">
                    <a:lumMod val="75000"/>
                  </a:schemeClr>
                </a:solidFill>
                <a:latin typeface="Corbel" panose="020B0503020204020204" pitchFamily="34" charset="0"/>
                <a:ea typeface="Times New Roman" panose="02020603050405020304" pitchFamily="18" charset="0"/>
                <a:cs typeface="TimesNewRomanPSMT"/>
              </a:rPr>
              <a:t> viven, trabajan y envejecen</a:t>
            </a:r>
            <a:r>
              <a:rPr lang="es-ES" altLang="es-MX" dirty="0">
                <a:solidFill>
                  <a:schemeClr val="tx2">
                    <a:lumMod val="75000"/>
                  </a:schemeClr>
                </a:solidFill>
                <a:latin typeface="Corbel" panose="020B0503020204020204" pitchFamily="34" charset="0"/>
                <a:ea typeface="Times New Roman" panose="02020603050405020304" pitchFamily="18" charset="0"/>
                <a:cs typeface="Helvetica" panose="020B0604020202020204" pitchFamily="34" charset="0"/>
              </a:rPr>
              <a:t>, como la vivienda, el barrio de residencia, el nivel de ingresos percibidos y las condiciones de trabajo, medio ambiente, </a:t>
            </a:r>
            <a:r>
              <a:rPr lang="es-ES" altLang="es-MX" dirty="0">
                <a:solidFill>
                  <a:schemeClr val="tx2">
                    <a:lumMod val="75000"/>
                  </a:schemeClr>
                </a:solidFill>
                <a:latin typeface="Corbel" panose="020B0503020204020204" pitchFamily="34" charset="0"/>
                <a:cs typeface="Times New Roman" panose="02020603050405020304" pitchFamily="18" charset="0"/>
              </a:rPr>
              <a:t>entre otras. </a:t>
            </a:r>
            <a:endParaRPr lang="es-MX" altLang="es-MX" dirty="0">
              <a:solidFill>
                <a:schemeClr val="tx2">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Tx/>
              <a:buNone/>
            </a:pPr>
            <a:r>
              <a:rPr lang="es-ES" altLang="es-MX" dirty="0">
                <a:solidFill>
                  <a:schemeClr val="tx2">
                    <a:lumMod val="75000"/>
                  </a:schemeClr>
                </a:solidFill>
                <a:latin typeface="Corbel" panose="020B0503020204020204" pitchFamily="34" charset="0"/>
                <a:cs typeface="Times New Roman" panose="02020603050405020304" pitchFamily="18" charset="0"/>
              </a:rPr>
              <a:t> </a:t>
            </a:r>
            <a:endParaRPr lang="es-MX" altLang="es-MX" dirty="0">
              <a:solidFill>
                <a:schemeClr val="tx2">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 typeface="Symbol" panose="05050102010706020507" pitchFamily="18" charset="2"/>
              <a:buChar char=""/>
            </a:pPr>
            <a:r>
              <a:rPr lang="es-ES" altLang="es-MX" b="1" dirty="0">
                <a:solidFill>
                  <a:schemeClr val="tx2">
                    <a:lumMod val="75000"/>
                  </a:schemeClr>
                </a:solidFill>
                <a:latin typeface="Corbel" panose="020B0503020204020204" pitchFamily="34" charset="0"/>
                <a:cs typeface="Times New Roman" panose="02020603050405020304" pitchFamily="18" charset="0"/>
              </a:rPr>
              <a:t>Las circunstancias psicosociales</a:t>
            </a:r>
            <a:r>
              <a:rPr lang="es-ES" altLang="es-MX" dirty="0">
                <a:solidFill>
                  <a:schemeClr val="tx2">
                    <a:lumMod val="75000"/>
                  </a:schemeClr>
                </a:solidFill>
                <a:latin typeface="Corbel" panose="020B0503020204020204" pitchFamily="34" charset="0"/>
                <a:cs typeface="Times New Roman" panose="02020603050405020304" pitchFamily="18" charset="0"/>
              </a:rPr>
              <a:t> en las que las personas se desenvuelven, como la falta de apoyo social, las situaciones de estrés (acontecimientos vitales negativos), el poco control sobre la vida, los estilos de afrontamiento (o la falta del mismo), etc. </a:t>
            </a:r>
            <a:endParaRPr lang="es-MX" altLang="es-MX" dirty="0">
              <a:solidFill>
                <a:schemeClr val="tx2">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Tx/>
              <a:buNone/>
            </a:pPr>
            <a:r>
              <a:rPr lang="es-ES" altLang="es-MX" dirty="0">
                <a:solidFill>
                  <a:schemeClr val="tx2">
                    <a:lumMod val="75000"/>
                  </a:schemeClr>
                </a:solidFill>
                <a:latin typeface="Corbel" panose="020B0503020204020204" pitchFamily="34" charset="0"/>
                <a:cs typeface="Times New Roman" panose="02020603050405020304" pitchFamily="18" charset="0"/>
              </a:rPr>
              <a:t> </a:t>
            </a:r>
            <a:endParaRPr lang="es-MX" altLang="es-MX" dirty="0">
              <a:solidFill>
                <a:schemeClr val="tx2">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 typeface="Symbol" panose="05050102010706020507" pitchFamily="18" charset="2"/>
              <a:buChar char=""/>
            </a:pPr>
            <a:r>
              <a:rPr lang="es-ES" altLang="es-MX" b="1" dirty="0">
                <a:solidFill>
                  <a:schemeClr val="tx2">
                    <a:lumMod val="75000"/>
                  </a:schemeClr>
                </a:solidFill>
                <a:latin typeface="Corbel" panose="020B0503020204020204" pitchFamily="34" charset="0"/>
                <a:cs typeface="Times New Roman" panose="02020603050405020304" pitchFamily="18" charset="0"/>
              </a:rPr>
              <a:t>Los factores conductuales y biológicos</a:t>
            </a:r>
            <a:r>
              <a:rPr lang="es-ES" altLang="es-MX" dirty="0">
                <a:solidFill>
                  <a:schemeClr val="tx2">
                    <a:lumMod val="75000"/>
                  </a:schemeClr>
                </a:solidFill>
                <a:latin typeface="Corbel" panose="020B0503020204020204" pitchFamily="34" charset="0"/>
                <a:cs typeface="Times New Roman" panose="02020603050405020304" pitchFamily="18" charset="0"/>
              </a:rPr>
              <a:t> por ejemplo, los estilos de vida que dañan la salud; la nutrición, la actividad física, el consumo de tabaco y el consumo de alcohol. Los factores biológicos también incluyen los factores genéticos.</a:t>
            </a:r>
            <a:endParaRPr lang="es-MX" altLang="es-MX" dirty="0">
              <a:solidFill>
                <a:schemeClr val="tx2">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Tx/>
              <a:buNone/>
            </a:pPr>
            <a:r>
              <a:rPr lang="es-ES" altLang="es-MX" dirty="0">
                <a:solidFill>
                  <a:schemeClr val="accent5">
                    <a:lumMod val="75000"/>
                  </a:schemeClr>
                </a:solidFill>
                <a:latin typeface="Corbel" panose="020B0503020204020204" pitchFamily="34" charset="0"/>
                <a:cs typeface="Times New Roman" panose="02020603050405020304" pitchFamily="18" charset="0"/>
              </a:rPr>
              <a:t> </a:t>
            </a:r>
            <a:endParaRPr lang="es-MX" altLang="es-MX" dirty="0">
              <a:solidFill>
                <a:schemeClr val="accent5">
                  <a:lumMod val="75000"/>
                </a:schemeClr>
              </a:solidFill>
              <a:latin typeface="Corbel" panose="020B0503020204020204" pitchFamily="34" charset="0"/>
              <a:cs typeface="Times New Roman" panose="02020603050405020304" pitchFamily="18" charset="0"/>
            </a:endParaRPr>
          </a:p>
          <a:p>
            <a:pPr algn="just" eaLnBrk="1" hangingPunct="1">
              <a:spcBef>
                <a:spcPct val="0"/>
              </a:spcBef>
              <a:buClrTx/>
              <a:buSzTx/>
              <a:buFont typeface="Symbol" panose="05050102010706020507" pitchFamily="18" charset="2"/>
              <a:buChar char=""/>
            </a:pPr>
            <a:r>
              <a:rPr lang="es-ES" altLang="es-MX" b="1" dirty="0">
                <a:solidFill>
                  <a:schemeClr val="accent5">
                    <a:lumMod val="75000"/>
                  </a:schemeClr>
                </a:solidFill>
                <a:latin typeface="Corbel" panose="020B0503020204020204" pitchFamily="34" charset="0"/>
                <a:cs typeface="Times New Roman" panose="02020603050405020304" pitchFamily="18" charset="0"/>
              </a:rPr>
              <a:t>El sistema de salud</a:t>
            </a:r>
            <a:r>
              <a:rPr lang="es-ES" altLang="es-MX" dirty="0">
                <a:solidFill>
                  <a:schemeClr val="accent5">
                    <a:lumMod val="75000"/>
                  </a:schemeClr>
                </a:solidFill>
                <a:latin typeface="Corbel" panose="020B0503020204020204" pitchFamily="34" charset="0"/>
                <a:cs typeface="Times New Roman" panose="02020603050405020304" pitchFamily="18" charset="0"/>
              </a:rPr>
              <a:t> el menor acceso a los servicios sanitarios y la menor calidad de los mismos para las personas de clases sociales menos favorecidas, afectan los derechos humanos de estos grupos y aumentan su vulnerabilidad.  </a:t>
            </a:r>
            <a:endParaRPr lang="es-MX" altLang="es-MX" dirty="0">
              <a:solidFill>
                <a:schemeClr val="accent5">
                  <a:lumMod val="75000"/>
                </a:schemeClr>
              </a:solidFill>
              <a:latin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348878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5434885" y="1313645"/>
            <a:ext cx="3438659" cy="46106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MX"/>
          </a:p>
        </p:txBody>
      </p:sp>
      <p:sp>
        <p:nvSpPr>
          <p:cNvPr id="5" name="Rectángulo 4"/>
          <p:cNvSpPr/>
          <p:nvPr/>
        </p:nvSpPr>
        <p:spPr>
          <a:xfrm>
            <a:off x="283335" y="1313645"/>
            <a:ext cx="4797192" cy="4610637"/>
          </a:xfrm>
          <a:prstGeom prst="rect">
            <a:avLst/>
          </a:prstGeom>
          <a:ln>
            <a:solidFill>
              <a:schemeClr val="tx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s-MX"/>
          </a:p>
        </p:txBody>
      </p:sp>
      <p:sp>
        <p:nvSpPr>
          <p:cNvPr id="3" name="Rectángulo 2"/>
          <p:cNvSpPr/>
          <p:nvPr/>
        </p:nvSpPr>
        <p:spPr>
          <a:xfrm>
            <a:off x="5647232" y="2887513"/>
            <a:ext cx="2871955" cy="2585323"/>
          </a:xfrm>
          <a:prstGeom prst="rect">
            <a:avLst/>
          </a:prstGeom>
        </p:spPr>
        <p:txBody>
          <a:bodyPr wrap="square">
            <a:spAutoFit/>
          </a:bodyPr>
          <a:lstStyle/>
          <a:p>
            <a:pPr algn="just">
              <a:defRPr/>
            </a:pPr>
            <a:r>
              <a:rPr lang="es-MX" altLang="es-MX" b="1" dirty="0">
                <a:solidFill>
                  <a:schemeClr val="tx2">
                    <a:lumMod val="75000"/>
                  </a:schemeClr>
                </a:solidFill>
                <a:latin typeface="Corbel" panose="020B0503020204020204" pitchFamily="34" charset="0"/>
              </a:rPr>
              <a:t>La comunidad puede ser generadora de salud y de enfermedad ya que en ella es que </a:t>
            </a:r>
            <a:r>
              <a:rPr lang="es-MX" dirty="0">
                <a:solidFill>
                  <a:schemeClr val="tx2">
                    <a:lumMod val="75000"/>
                  </a:schemeClr>
                </a:solidFill>
                <a:latin typeface="Corbel" panose="020B0503020204020204" pitchFamily="34" charset="0"/>
              </a:rPr>
              <a:t>impactan de forma desigual </a:t>
            </a:r>
            <a:r>
              <a:rPr lang="es-MX" altLang="es-MX" b="1" dirty="0">
                <a:solidFill>
                  <a:schemeClr val="tx2">
                    <a:lumMod val="75000"/>
                  </a:schemeClr>
                </a:solidFill>
                <a:latin typeface="Corbel" panose="020B0503020204020204" pitchFamily="34" charset="0"/>
              </a:rPr>
              <a:t>las </a:t>
            </a:r>
            <a:r>
              <a:rPr lang="es-MX" dirty="0">
                <a:solidFill>
                  <a:schemeClr val="tx2">
                    <a:lumMod val="75000"/>
                  </a:schemeClr>
                </a:solidFill>
                <a:latin typeface="Corbel" panose="020B0503020204020204" pitchFamily="34" charset="0"/>
              </a:rPr>
              <a:t>políticas públicas y se concretan, mayoritariamente,  los </a:t>
            </a:r>
            <a:r>
              <a:rPr lang="es-MX" b="1" dirty="0">
                <a:solidFill>
                  <a:schemeClr val="tx2">
                    <a:lumMod val="75000"/>
                  </a:schemeClr>
                </a:solidFill>
                <a:latin typeface="Corbel" panose="020B0503020204020204" pitchFamily="34" charset="0"/>
              </a:rPr>
              <a:t>determinantes intermedios de la salud</a:t>
            </a:r>
            <a:r>
              <a:rPr lang="es-MX" dirty="0">
                <a:solidFill>
                  <a:schemeClr val="tx2">
                    <a:lumMod val="75000"/>
                  </a:schemeClr>
                </a:solidFill>
                <a:latin typeface="Corbel" panose="020B0503020204020204" pitchFamily="34" charset="0"/>
              </a:rPr>
              <a:t>. </a:t>
            </a:r>
            <a:endParaRPr lang="es-MX" b="1" dirty="0">
              <a:solidFill>
                <a:schemeClr val="tx2">
                  <a:lumMod val="75000"/>
                </a:schemeClr>
              </a:solidFill>
              <a:latin typeface="Corbel" panose="020B0503020204020204" pitchFamily="34" charset="0"/>
            </a:endParaRPr>
          </a:p>
        </p:txBody>
      </p:sp>
      <p:sp>
        <p:nvSpPr>
          <p:cNvPr id="4" name="Rectángulo 3"/>
          <p:cNvSpPr/>
          <p:nvPr/>
        </p:nvSpPr>
        <p:spPr>
          <a:xfrm>
            <a:off x="5911403" y="1467553"/>
            <a:ext cx="2498465" cy="105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rmAutofit/>
          </a:bodyPr>
          <a:lstStyle/>
          <a:p>
            <a:pPr defTabSz="342900"/>
            <a:r>
              <a:rPr lang="es-MX" sz="2100" b="1" dirty="0" smtClean="0">
                <a:solidFill>
                  <a:schemeClr val="tx2">
                    <a:lumMod val="75000"/>
                  </a:schemeClr>
                </a:solidFill>
                <a:latin typeface="Corbel" panose="020B0503020204020204" pitchFamily="34" charset="0"/>
                <a:ea typeface="+mj-ea"/>
                <a:cs typeface="+mj-cs"/>
              </a:rPr>
              <a:t>Perspectiva Comunitaria de la Intervención</a:t>
            </a:r>
            <a:endParaRPr lang="es-MX" sz="2100" b="1" dirty="0">
              <a:solidFill>
                <a:schemeClr val="tx2">
                  <a:lumMod val="75000"/>
                </a:schemeClr>
              </a:solidFill>
              <a:latin typeface="Corbel" panose="020B0503020204020204" pitchFamily="34" charset="0"/>
              <a:ea typeface="+mj-ea"/>
              <a:cs typeface="+mj-cs"/>
            </a:endParaRPr>
          </a:p>
        </p:txBody>
      </p:sp>
      <p:sp>
        <p:nvSpPr>
          <p:cNvPr id="6" name="Rectángulo 5"/>
          <p:cNvSpPr/>
          <p:nvPr/>
        </p:nvSpPr>
        <p:spPr>
          <a:xfrm>
            <a:off x="475879" y="2554549"/>
            <a:ext cx="4572000" cy="923330"/>
          </a:xfrm>
          <a:prstGeom prst="rect">
            <a:avLst/>
          </a:prstGeom>
        </p:spPr>
        <p:txBody>
          <a:bodyPr>
            <a:spAutoFit/>
          </a:bodyPr>
          <a:lstStyle/>
          <a:p>
            <a:pPr algn="just">
              <a:spcBef>
                <a:spcPts val="1200"/>
              </a:spcBef>
              <a:spcAft>
                <a:spcPts val="1200"/>
              </a:spcAft>
              <a:defRPr/>
            </a:pPr>
            <a:r>
              <a:rPr lang="es-MX" dirty="0">
                <a:latin typeface="Corbel" panose="020B0503020204020204" pitchFamily="34" charset="0"/>
              </a:rPr>
              <a:t>Es un marco conceptual, que analiza las desigualdades, está orientado a la promoción y protección de los Derechos Humanos.</a:t>
            </a:r>
            <a:endParaRPr lang="es-MX" dirty="0">
              <a:latin typeface="Corbel" panose="020B0503020204020204" pitchFamily="34" charset="0"/>
              <a:ea typeface="MS Mincho" panose="02020609040205080304" pitchFamily="49" charset="-128"/>
              <a:cs typeface="Times New Roman" panose="02020603050405020304" pitchFamily="18" charset="0"/>
            </a:endParaRPr>
          </a:p>
        </p:txBody>
      </p:sp>
      <p:sp>
        <p:nvSpPr>
          <p:cNvPr id="7" name="Rectángulo 6"/>
          <p:cNvSpPr/>
          <p:nvPr/>
        </p:nvSpPr>
        <p:spPr>
          <a:xfrm>
            <a:off x="508527" y="3718510"/>
            <a:ext cx="4572000" cy="1754326"/>
          </a:xfrm>
          <a:prstGeom prst="rect">
            <a:avLst/>
          </a:prstGeom>
        </p:spPr>
        <p:txBody>
          <a:bodyPr>
            <a:spAutoFit/>
          </a:bodyPr>
          <a:lstStyle/>
          <a:p>
            <a:pPr algn="just">
              <a:spcBef>
                <a:spcPts val="1200"/>
              </a:spcBef>
              <a:spcAft>
                <a:spcPts val="1200"/>
              </a:spcAft>
              <a:defRPr/>
            </a:pPr>
            <a:r>
              <a:rPr lang="es-MX" dirty="0">
                <a:latin typeface="Corbel" panose="020B0503020204020204" pitchFamily="34" charset="0"/>
                <a:ea typeface="MS Mincho" panose="02020609040205080304" pitchFamily="49" charset="-128"/>
                <a:cs typeface="Times New Roman" panose="02020603050405020304" pitchFamily="18" charset="0"/>
              </a:rPr>
              <a:t>Las personas </a:t>
            </a:r>
            <a:r>
              <a:rPr lang="es-MX" b="1" dirty="0">
                <a:latin typeface="Corbel" panose="020B0503020204020204" pitchFamily="34" charset="0"/>
                <a:ea typeface="MS Mincho" panose="02020609040205080304" pitchFamily="49" charset="-128"/>
                <a:cs typeface="Times New Roman" panose="02020603050405020304" pitchFamily="18" charset="0"/>
              </a:rPr>
              <a:t>son por lo tanto sujetos de derechos</a:t>
            </a:r>
            <a:r>
              <a:rPr lang="es-MX" dirty="0">
                <a:latin typeface="Corbel" panose="020B0503020204020204" pitchFamily="34" charset="0"/>
                <a:ea typeface="MS Mincho" panose="02020609040205080304" pitchFamily="49" charset="-128"/>
                <a:cs typeface="Times New Roman" panose="02020603050405020304" pitchFamily="18" charset="0"/>
              </a:rPr>
              <a:t>, no sólo beneficiarios o destinatarios de la acción de desarrollo; es decir que son </a:t>
            </a:r>
            <a:r>
              <a:rPr lang="es-MX" b="1" dirty="0">
                <a:latin typeface="Corbel" panose="020B0503020204020204" pitchFamily="34" charset="0"/>
                <a:ea typeface="MS Mincho" panose="02020609040205080304" pitchFamily="49" charset="-128"/>
                <a:cs typeface="Times New Roman" panose="02020603050405020304" pitchFamily="18" charset="0"/>
              </a:rPr>
              <a:t>sujetos con la capacidad de participar e implicarse en la toma de decisiones </a:t>
            </a:r>
            <a:r>
              <a:rPr lang="es-MX" dirty="0">
                <a:latin typeface="Corbel" panose="020B0503020204020204" pitchFamily="34" charset="0"/>
                <a:ea typeface="MS Mincho" panose="02020609040205080304" pitchFamily="49" charset="-128"/>
                <a:cs typeface="Times New Roman" panose="02020603050405020304" pitchFamily="18" charset="0"/>
              </a:rPr>
              <a:t>de los asuntos que les competen. </a:t>
            </a:r>
          </a:p>
        </p:txBody>
      </p:sp>
      <p:sp>
        <p:nvSpPr>
          <p:cNvPr id="8" name="Rectángulo 7"/>
          <p:cNvSpPr/>
          <p:nvPr/>
        </p:nvSpPr>
        <p:spPr>
          <a:xfrm>
            <a:off x="475879" y="1481826"/>
            <a:ext cx="4604647" cy="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normAutofit/>
          </a:bodyPr>
          <a:lstStyle/>
          <a:p>
            <a:pPr defTabSz="342900"/>
            <a:r>
              <a:rPr lang="es-MX" sz="2100" b="1" dirty="0" smtClean="0">
                <a:latin typeface="Corbel" panose="020B0503020204020204" pitchFamily="34" charset="0"/>
                <a:ea typeface="+mj-ea"/>
                <a:cs typeface="+mj-cs"/>
              </a:rPr>
              <a:t>Enfoque basado en derechos humanos</a:t>
            </a:r>
          </a:p>
          <a:p>
            <a:pPr defTabSz="342900"/>
            <a:r>
              <a:rPr lang="es-MX" sz="2100" b="1" dirty="0" smtClean="0">
                <a:latin typeface="Corbel" panose="020B0503020204020204" pitchFamily="34" charset="0"/>
                <a:ea typeface="+mj-ea"/>
                <a:cs typeface="+mj-cs"/>
              </a:rPr>
              <a:t>EBDH</a:t>
            </a:r>
            <a:endParaRPr lang="es-MX" sz="2100" b="1" dirty="0">
              <a:latin typeface="Corbel" panose="020B0503020204020204" pitchFamily="34" charset="0"/>
              <a:ea typeface="+mj-ea"/>
              <a:cs typeface="+mj-cs"/>
            </a:endParaRPr>
          </a:p>
        </p:txBody>
      </p:sp>
    </p:spTree>
    <p:extLst>
      <p:ext uri="{BB962C8B-B14F-4D97-AF65-F5344CB8AC3E}">
        <p14:creationId xmlns:p14="http://schemas.microsoft.com/office/powerpoint/2010/main" val="85010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TotalTime>
  <Words>1470</Words>
  <Application>Microsoft Office PowerPoint</Application>
  <PresentationFormat>Presentación en pantalla (4:3)</PresentationFormat>
  <Paragraphs>302</Paragraphs>
  <Slides>22</Slides>
  <Notes>4</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Evolución Comunidad DIFerente</vt:lpstr>
      <vt:lpstr>¿A qué obedece la iniciativa de actualizar el Modelo Comunidad Diferente?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Implicaciones operativas </vt:lpstr>
      <vt:lpstr> Vertientes de capacitación Ramo 12 </vt:lpstr>
      <vt:lpstr> Vertientes de capacitación Ramo 12 </vt:lpstr>
      <vt:lpstr>Vertientes de capacitación Ramo 12 </vt:lpstr>
      <vt:lpstr>Perspectiva de trabajo</vt:lpstr>
      <vt:lpstr>Presentación de PowerPoint</vt:lpstr>
      <vt:lpstr>Presentación de PowerPoint</vt:lpstr>
    </vt:vector>
  </TitlesOfParts>
  <Company>dif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jonathan.torres</dc:creator>
  <cp:lastModifiedBy>Karla</cp:lastModifiedBy>
  <cp:revision>73</cp:revision>
  <dcterms:created xsi:type="dcterms:W3CDTF">2018-10-11T17:26:03Z</dcterms:created>
  <dcterms:modified xsi:type="dcterms:W3CDTF">2018-10-30T13:51:48Z</dcterms:modified>
</cp:coreProperties>
</file>