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2" r:id="rId2"/>
    <p:sldId id="281" r:id="rId3"/>
    <p:sldId id="263" r:id="rId4"/>
    <p:sldId id="264" r:id="rId5"/>
    <p:sldId id="265" r:id="rId6"/>
    <p:sldId id="266" r:id="rId7"/>
    <p:sldId id="267" r:id="rId8"/>
    <p:sldId id="268" r:id="rId9"/>
    <p:sldId id="269" r:id="rId10"/>
    <p:sldId id="270" r:id="rId11"/>
    <p:sldId id="273" r:id="rId12"/>
    <p:sldId id="274" r:id="rId13"/>
    <p:sldId id="275" r:id="rId14"/>
    <p:sldId id="276" r:id="rId15"/>
    <p:sldId id="277" r:id="rId16"/>
    <p:sldId id="278" r:id="rId17"/>
    <p:sldId id="279" r:id="rId18"/>
    <p:sldId id="280" r:id="rId19"/>
    <p:sldId id="282" r:id="rId20"/>
    <p:sldId id="283" r:id="rId21"/>
    <p:sldId id="284" r:id="rId22"/>
    <p:sldId id="285" r:id="rId23"/>
    <p:sldId id="286" r:id="rId24"/>
    <p:sldId id="287" r:id="rId25"/>
    <p:sldId id="288" r:id="rId26"/>
    <p:sldId id="289" r:id="rId27"/>
    <p:sldId id="290" r:id="rId28"/>
    <p:sldId id="291" r:id="rId2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DF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85" autoAdjust="0"/>
    <p:restoredTop sz="99883" autoAdjust="0"/>
  </p:normalViewPr>
  <p:slideViewPr>
    <p:cSldViewPr snapToGrid="0" snapToObjects="1">
      <p:cViewPr varScale="1">
        <p:scale>
          <a:sx n="57" d="100"/>
          <a:sy n="57" d="100"/>
        </p:scale>
        <p:origin x="1277"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Users\Jverver\Desktop\XVIII%20Encuentro%20Nal\Presentaciones\Insumos\Hist&#243;rico%20Insumos%20SCD%202013%20al%202018.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000000000000001E-2"/>
          <c:y val="0.37685185185185183"/>
          <c:w val="0.93888888888888888"/>
          <c:h val="0.55891149023038789"/>
        </c:manualLayout>
      </c:layout>
      <c:bar3DChart>
        <c:barDir val="col"/>
        <c:grouping val="clustered"/>
        <c:varyColors val="0"/>
        <c:ser>
          <c:idx val="0"/>
          <c:order val="0"/>
          <c:tx>
            <c:strRef>
              <c:f>Hoja1!$F$2</c:f>
              <c:strCache>
                <c:ptCount val="1"/>
                <c:pt idx="0">
                  <c:v>SEDIF</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1"/>
              <c:layout>
                <c:manualLayout>
                  <c:x val="-4.8309178743961576E-3"/>
                  <c:y val="-7.179940039020517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D71-43F8-A152-F2CF1D52555F}"/>
                </c:ext>
                <c:ext xmlns:c15="http://schemas.microsoft.com/office/drawing/2012/chart" uri="{CE6537A1-D6FC-4f65-9D91-7224C49458BB}">
                  <c15:layout/>
                </c:ext>
              </c:extLst>
            </c:dLbl>
            <c:dLbl>
              <c:idx val="2"/>
              <c:layout>
                <c:manualLayout>
                  <c:x val="0"/>
                  <c:y val="-4.54729535804627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D71-43F8-A152-F2CF1D52555F}"/>
                </c:ext>
                <c:ext xmlns:c15="http://schemas.microsoft.com/office/drawing/2012/chart" uri="{CE6537A1-D6FC-4f65-9D91-7224C49458BB}">
                  <c15:layout/>
                </c:ext>
              </c:extLst>
            </c:dLbl>
            <c:dLbl>
              <c:idx val="3"/>
              <c:layout>
                <c:manualLayout>
                  <c:x val="1.2077294685989895E-3"/>
                  <c:y val="-2.15398201170614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D71-43F8-A152-F2CF1D52555F}"/>
                </c:ext>
                <c:ext xmlns:c15="http://schemas.microsoft.com/office/drawing/2012/chart" uri="{CE6537A1-D6FC-4f65-9D91-7224C49458BB}">
                  <c15:layout/>
                </c:ext>
              </c:extLst>
            </c:dLbl>
            <c:dLbl>
              <c:idx val="4"/>
              <c:layout>
                <c:manualLayout>
                  <c:x val="0"/>
                  <c:y val="-3.11130735024218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D71-43F8-A152-F2CF1D52555F}"/>
                </c:ext>
                <c:ext xmlns:c15="http://schemas.microsoft.com/office/drawing/2012/chart" uri="{CE6537A1-D6FC-4f65-9D91-7224C49458BB}">
                  <c15:layout/>
                </c:ext>
              </c:extLst>
            </c:dLbl>
            <c:dLbl>
              <c:idx val="5"/>
              <c:layout>
                <c:manualLayout>
                  <c:x val="-2.4154589371980675E-3"/>
                  <c:y val="-1.914650677072132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D71-43F8-A152-F2CF1D52555F}"/>
                </c:ext>
                <c:ext xmlns:c15="http://schemas.microsoft.com/office/drawing/2012/chart" uri="{CE6537A1-D6FC-4f65-9D91-7224C49458BB}">
                  <c15:layout/>
                </c:ext>
              </c:extLst>
            </c:dLbl>
            <c:dLbl>
              <c:idx val="6"/>
              <c:layout>
                <c:manualLayout>
                  <c:x val="-6.0386473429952575E-3"/>
                  <c:y val="-2.871976015608172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D71-43F8-A152-F2CF1D52555F}"/>
                </c:ext>
                <c:ext xmlns:c15="http://schemas.microsoft.com/office/drawing/2012/chart" uri="{CE6537A1-D6FC-4f65-9D91-7224C49458BB}">
                  <c15:layout/>
                </c:ext>
              </c:extLst>
            </c:dLbl>
            <c:dLbl>
              <c:idx val="7"/>
              <c:layout>
                <c:manualLayout>
                  <c:x val="-9.5410628019323672E-3"/>
                  <c:y val="-3.589970019510214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D71-43F8-A152-F2CF1D52555F}"/>
                </c:ext>
                <c:ext xmlns:c15="http://schemas.microsoft.com/office/drawing/2012/chart" uri="{CE6537A1-D6FC-4f65-9D91-7224C49458BB}">
                  <c15:layout/>
                </c:ext>
              </c:extLst>
            </c:dLbl>
            <c:dLbl>
              <c:idx val="8"/>
              <c:layout>
                <c:manualLayout>
                  <c:x val="-1.6666666666666666E-2"/>
                  <c:y val="-1.45168588195763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D71-43F8-A152-F2CF1D52555F}"/>
                </c:ext>
                <c:ext xmlns:c15="http://schemas.microsoft.com/office/drawing/2012/chart" uri="{CE6537A1-D6FC-4f65-9D91-7224C49458BB}">
                  <c15:layout/>
                </c:ext>
              </c:extLst>
            </c:dLbl>
            <c:dLbl>
              <c:idx val="9"/>
              <c:layout>
                <c:manualLayout>
                  <c:x val="-1.5700483091787617E-2"/>
                  <c:y val="-1.91465067707211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1D71-43F8-A152-F2CF1D52555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75000"/>
                        <a:lumOff val="25000"/>
                      </a:schemeClr>
                    </a:solidFill>
                    <a:latin typeface="+mj-lt"/>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Hoja1!$F$3:$F$13</c:f>
              <c:numCache>
                <c:formatCode>General</c:formatCode>
                <c:ptCount val="10"/>
                <c:pt idx="1">
                  <c:v>13</c:v>
                </c:pt>
                <c:pt idx="2" formatCode="0">
                  <c:v>1</c:v>
                </c:pt>
                <c:pt idx="3">
                  <c:v>5</c:v>
                </c:pt>
                <c:pt idx="4">
                  <c:v>3</c:v>
                </c:pt>
                <c:pt idx="5">
                  <c:v>2</c:v>
                </c:pt>
                <c:pt idx="6">
                  <c:v>1</c:v>
                </c:pt>
                <c:pt idx="7">
                  <c:v>1</c:v>
                </c:pt>
                <c:pt idx="8">
                  <c:v>3</c:v>
                </c:pt>
                <c:pt idx="9">
                  <c:v>1</c:v>
                </c:pt>
              </c:numCache>
            </c:numRef>
          </c:val>
          <c:extLst xmlns:c16r2="http://schemas.microsoft.com/office/drawing/2015/06/chart">
            <c:ext xmlns:c16="http://schemas.microsoft.com/office/drawing/2014/chart" uri="{C3380CC4-5D6E-409C-BE32-E72D297353CC}">
              <c16:uniqueId val="{00000009-1D71-43F8-A152-F2CF1D52555F}"/>
            </c:ext>
          </c:extLst>
        </c:ser>
        <c:ser>
          <c:idx val="1"/>
          <c:order val="1"/>
          <c:tx>
            <c:strRef>
              <c:f>Hoja1!$G$2</c:f>
              <c:strCache>
                <c:ptCount val="1"/>
                <c:pt idx="0">
                  <c:v>%</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Hoja1!$G$3:$G$13</c:f>
              <c:numCache>
                <c:formatCode>General</c:formatCode>
                <c:ptCount val="10"/>
                <c:pt idx="1">
                  <c:v>100</c:v>
                </c:pt>
                <c:pt idx="2">
                  <c:v>90</c:v>
                </c:pt>
                <c:pt idx="3">
                  <c:v>80</c:v>
                </c:pt>
                <c:pt idx="4">
                  <c:v>70</c:v>
                </c:pt>
                <c:pt idx="5">
                  <c:v>60</c:v>
                </c:pt>
                <c:pt idx="6">
                  <c:v>50</c:v>
                </c:pt>
                <c:pt idx="7">
                  <c:v>40</c:v>
                </c:pt>
                <c:pt idx="8">
                  <c:v>30</c:v>
                </c:pt>
                <c:pt idx="9">
                  <c:v>0</c:v>
                </c:pt>
              </c:numCache>
            </c:numRef>
          </c:val>
          <c:extLst xmlns:c16r2="http://schemas.microsoft.com/office/drawing/2015/06/chart">
            <c:ext xmlns:c16="http://schemas.microsoft.com/office/drawing/2014/chart" uri="{C3380CC4-5D6E-409C-BE32-E72D297353CC}">
              <c16:uniqueId val="{0000000A-1D71-43F8-A152-F2CF1D52555F}"/>
            </c:ext>
          </c:extLst>
        </c:ser>
        <c:dLbls>
          <c:showLegendKey val="0"/>
          <c:showVal val="0"/>
          <c:showCatName val="0"/>
          <c:showSerName val="0"/>
          <c:showPercent val="0"/>
          <c:showBubbleSize val="0"/>
        </c:dLbls>
        <c:gapWidth val="65"/>
        <c:shape val="box"/>
        <c:axId val="359915968"/>
        <c:axId val="359902912"/>
        <c:axId val="0"/>
      </c:bar3DChart>
      <c:catAx>
        <c:axId val="359915968"/>
        <c:scaling>
          <c:orientation val="minMax"/>
        </c:scaling>
        <c:delete val="1"/>
        <c:axPos val="b"/>
        <c:majorTickMark val="none"/>
        <c:minorTickMark val="none"/>
        <c:tickLblPos val="nextTo"/>
        <c:crossAx val="359902912"/>
        <c:crosses val="autoZero"/>
        <c:auto val="1"/>
        <c:lblAlgn val="ctr"/>
        <c:lblOffset val="100"/>
        <c:noMultiLvlLbl val="0"/>
      </c:catAx>
      <c:valAx>
        <c:axId val="359902912"/>
        <c:scaling>
          <c:orientation val="minMax"/>
        </c:scaling>
        <c:delete val="1"/>
        <c:axPos val="l"/>
        <c:numFmt formatCode="General" sourceLinked="1"/>
        <c:majorTickMark val="none"/>
        <c:minorTickMark val="none"/>
        <c:tickLblPos val="nextTo"/>
        <c:crossAx val="359915968"/>
        <c:crosses val="autoZero"/>
        <c:crossBetween val="between"/>
      </c:valAx>
      <c:spPr>
        <a:noFill/>
        <a:ln>
          <a:noFill/>
        </a:ln>
        <a:effectLst/>
      </c:spPr>
    </c:plotArea>
    <c:legend>
      <c:legendPos val="b"/>
      <c:layout>
        <c:manualLayout>
          <c:xMode val="edge"/>
          <c:yMode val="edge"/>
          <c:x val="0.77775853018372698"/>
          <c:y val="0.32465223097112855"/>
          <c:w val="0.17535266718420761"/>
          <c:h val="8.0170257310211587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MX"/>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noFill/>
      <a:round/>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Pt>
            <c:idx val="0"/>
            <c:invertIfNegative val="0"/>
            <c:bubble3D val="0"/>
            <c:spPr>
              <a:solidFill>
                <a:schemeClr val="accent6">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1-FD0E-4BAF-B026-F78DC0AD43DD}"/>
              </c:ext>
            </c:extLst>
          </c:dPt>
          <c:dPt>
            <c:idx val="1"/>
            <c:invertIfNegative val="0"/>
            <c:bubble3D val="0"/>
            <c:spPr>
              <a:solidFill>
                <a:srgbClr val="7030A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3-FD0E-4BAF-B026-F78DC0AD43DD}"/>
              </c:ext>
            </c:extLst>
          </c:dPt>
          <c:dPt>
            <c:idx val="2"/>
            <c:invertIfNegative val="0"/>
            <c:bubble3D val="0"/>
            <c:extLst xmlns:c16r2="http://schemas.microsoft.com/office/drawing/2015/06/chart">
              <c:ext xmlns:c16="http://schemas.microsoft.com/office/drawing/2014/chart" uri="{C3380CC4-5D6E-409C-BE32-E72D297353CC}">
                <c16:uniqueId val="{00000004-FD0E-4BAF-B026-F78DC0AD43DD}"/>
              </c:ext>
            </c:extLst>
          </c:dPt>
          <c:dPt>
            <c:idx val="3"/>
            <c:invertIfNegative val="0"/>
            <c:bubble3D val="0"/>
            <c:spPr>
              <a:solidFill>
                <a:schemeClr val="accent4">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6-FD0E-4BAF-B026-F78DC0AD43DD}"/>
              </c:ext>
            </c:extLst>
          </c:dPt>
          <c:dPt>
            <c:idx val="4"/>
            <c:invertIfNegative val="0"/>
            <c:bubble3D val="0"/>
            <c:spPr>
              <a:solidFill>
                <a:schemeClr val="accent2">
                  <a:lumMod val="20000"/>
                  <a:lumOff val="8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8-FD0E-4BAF-B026-F78DC0AD43DD}"/>
              </c:ext>
            </c:extLst>
          </c:dPt>
          <c:dLbls>
            <c:dLbl>
              <c:idx val="0"/>
              <c:layout>
                <c:manualLayout>
                  <c:x val="1.5401539353540395E-3"/>
                  <c:y val="-3.93130171856257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D0E-4BAF-B026-F78DC0AD43DD}"/>
                </c:ext>
                <c:ext xmlns:c15="http://schemas.microsoft.com/office/drawing/2012/chart" uri="{CE6537A1-D6FC-4f65-9D91-7224C49458BB}">
                  <c15:layout/>
                </c:ext>
              </c:extLst>
            </c:dLbl>
            <c:dLbl>
              <c:idx val="1"/>
              <c:layout>
                <c:manualLayout>
                  <c:x val="-5.647165859756241E-17"/>
                  <c:y val="-4.212108984174189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D0E-4BAF-B026-F78DC0AD43DD}"/>
                </c:ext>
                <c:ext xmlns:c15="http://schemas.microsoft.com/office/drawing/2012/chart" uri="{CE6537A1-D6FC-4f65-9D91-7224C49458BB}">
                  <c15:layout/>
                </c:ext>
              </c:extLst>
            </c:dLbl>
            <c:dLbl>
              <c:idx val="2"/>
              <c:layout>
                <c:manualLayout>
                  <c:x val="0"/>
                  <c:y val="-9.266639765183215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D0E-4BAF-B026-F78DC0AD43DD}"/>
                </c:ext>
                <c:ext xmlns:c15="http://schemas.microsoft.com/office/drawing/2012/chart" uri="{CE6537A1-D6FC-4f65-9D91-7224C49458BB}">
                  <c15:layout/>
                </c:ext>
              </c:extLst>
            </c:dLbl>
            <c:dLbl>
              <c:idx val="3"/>
              <c:layout>
                <c:manualLayout>
                  <c:x val="-1.1294331719512482E-16"/>
                  <c:y val="-4.49291624978580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D0E-4BAF-B026-F78DC0AD43DD}"/>
                </c:ext>
                <c:ext xmlns:c15="http://schemas.microsoft.com/office/drawing/2012/chart" uri="{CE6537A1-D6FC-4f65-9D91-7224C49458BB}">
                  <c15:layout/>
                </c:ext>
              </c:extLst>
            </c:dLbl>
            <c:dLbl>
              <c:idx val="4"/>
              <c:layout>
                <c:manualLayout>
                  <c:x val="0"/>
                  <c:y val="-5.33533804662064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D0E-4BAF-B026-F78DC0AD43D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Hoja3!$C$9:$G$9</c:f>
              <c:strCache>
                <c:ptCount val="5"/>
                <c:pt idx="0">
                  <c:v>Total</c:v>
                </c:pt>
                <c:pt idx="1">
                  <c:v>Economía</c:v>
                </c:pt>
                <c:pt idx="2">
                  <c:v>Alimentación</c:v>
                </c:pt>
                <c:pt idx="3">
                  <c:v>Salud</c:v>
                </c:pt>
                <c:pt idx="4">
                  <c:v>Educación</c:v>
                </c:pt>
              </c:strCache>
            </c:strRef>
          </c:cat>
          <c:val>
            <c:numRef>
              <c:f>Hoja3!$C$10:$G$10</c:f>
              <c:numCache>
                <c:formatCode>General</c:formatCode>
                <c:ptCount val="5"/>
                <c:pt idx="0">
                  <c:v>149</c:v>
                </c:pt>
                <c:pt idx="1">
                  <c:v>120</c:v>
                </c:pt>
                <c:pt idx="2">
                  <c:v>27</c:v>
                </c:pt>
                <c:pt idx="3">
                  <c:v>1</c:v>
                </c:pt>
                <c:pt idx="4">
                  <c:v>1</c:v>
                </c:pt>
              </c:numCache>
            </c:numRef>
          </c:val>
          <c:extLst xmlns:c16r2="http://schemas.microsoft.com/office/drawing/2015/06/chart">
            <c:ext xmlns:c16="http://schemas.microsoft.com/office/drawing/2014/chart" uri="{C3380CC4-5D6E-409C-BE32-E72D297353CC}">
              <c16:uniqueId val="{00000009-FD0E-4BAF-B026-F78DC0AD43DD}"/>
            </c:ext>
          </c:extLst>
        </c:ser>
        <c:dLbls>
          <c:showLegendKey val="0"/>
          <c:showVal val="1"/>
          <c:showCatName val="0"/>
          <c:showSerName val="0"/>
          <c:showPercent val="0"/>
          <c:showBubbleSize val="0"/>
        </c:dLbls>
        <c:gapWidth val="150"/>
        <c:shape val="box"/>
        <c:axId val="158615840"/>
        <c:axId val="158616384"/>
        <c:axId val="274609936"/>
      </c:bar3DChart>
      <c:catAx>
        <c:axId val="158615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MX"/>
          </a:p>
        </c:txPr>
        <c:crossAx val="158616384"/>
        <c:crosses val="autoZero"/>
        <c:auto val="1"/>
        <c:lblAlgn val="ctr"/>
        <c:lblOffset val="100"/>
        <c:noMultiLvlLbl val="0"/>
      </c:catAx>
      <c:valAx>
        <c:axId val="158616384"/>
        <c:scaling>
          <c:orientation val="minMax"/>
        </c:scaling>
        <c:delete val="1"/>
        <c:axPos val="l"/>
        <c:numFmt formatCode="General" sourceLinked="1"/>
        <c:majorTickMark val="none"/>
        <c:minorTickMark val="none"/>
        <c:tickLblPos val="nextTo"/>
        <c:crossAx val="158615840"/>
        <c:crosses val="autoZero"/>
        <c:crossBetween val="between"/>
      </c:valAx>
      <c:serAx>
        <c:axId val="274609936"/>
        <c:scaling>
          <c:orientation val="minMax"/>
        </c:scaling>
        <c:delete val="1"/>
        <c:axPos val="b"/>
        <c:majorTickMark val="none"/>
        <c:minorTickMark val="none"/>
        <c:tickLblPos val="nextTo"/>
        <c:crossAx val="158616384"/>
        <c:crosses val="autoZero"/>
      </c:serAx>
      <c:spPr>
        <a:noFill/>
        <a:ln>
          <a:noFill/>
        </a:ln>
        <a:effectLst/>
      </c:spPr>
    </c:plotArea>
    <c:plotVisOnly val="1"/>
    <c:dispBlanksAs val="gap"/>
    <c:showDLblsOverMax val="0"/>
  </c:chart>
  <c:spPr>
    <a:solidFill>
      <a:schemeClr val="tx1">
        <a:lumMod val="85000"/>
        <a:lumOff val="15000"/>
      </a:schemeClr>
    </a:solid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s-MX"/>
        </a:p>
      </c:txPr>
    </c:title>
    <c:autoTitleDeleted val="0"/>
    <c:plotArea>
      <c:layout/>
      <c:lineChart>
        <c:grouping val="standard"/>
        <c:varyColors val="0"/>
        <c:ser>
          <c:idx val="0"/>
          <c:order val="0"/>
          <c:tx>
            <c:strRef>
              <c:f>Hoja1!$B$1</c:f>
              <c:strCache>
                <c:ptCount val="1"/>
                <c:pt idx="0">
                  <c:v>Recurso Radicado</c:v>
                </c:pt>
              </c:strCache>
            </c:strRef>
          </c:tx>
          <c:spPr>
            <a:ln w="22225" cap="rnd">
              <a:solidFill>
                <a:schemeClr val="accent4"/>
              </a:solidFill>
            </a:ln>
            <a:effectLst>
              <a:glow rad="139700">
                <a:schemeClr val="accent4">
                  <a:satMod val="175000"/>
                  <a:alpha val="14000"/>
                </a:schemeClr>
              </a:glow>
            </a:effectLst>
          </c:spPr>
          <c:marker>
            <c:symbol val="none"/>
          </c:marker>
          <c:dLbls>
            <c:dLbl>
              <c:idx val="0"/>
              <c:layout>
                <c:manualLayout>
                  <c:x val="-7.464173862325181E-2"/>
                  <c:y val="3.794235244423669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CFD-4240-A465-05E47F4DF414}"/>
                </c:ext>
                <c:ext xmlns:c15="http://schemas.microsoft.com/office/drawing/2012/chart" uri="{CE6537A1-D6FC-4f65-9D91-7224C49458BB}">
                  <c15:layout/>
                </c:ext>
              </c:extLst>
            </c:dLbl>
            <c:dLbl>
              <c:idx val="1"/>
              <c:layout>
                <c:manualLayout>
                  <c:x val="-7.9472656497647939E-2"/>
                  <c:y val="-4.961692242707877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CFD-4240-A465-05E47F4DF414}"/>
                </c:ext>
                <c:ext xmlns:c15="http://schemas.microsoft.com/office/drawing/2012/chart" uri="{CE6537A1-D6FC-4f65-9D91-7224C49458BB}">
                  <c15:layout/>
                </c:ext>
              </c:extLst>
            </c:dLbl>
            <c:dLbl>
              <c:idx val="2"/>
              <c:layout>
                <c:manualLayout>
                  <c:x val="-7.4641738623251866E-2"/>
                  <c:y val="-4.086099493994720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CFD-4240-A465-05E47F4DF414}"/>
                </c:ext>
                <c:ext xmlns:c15="http://schemas.microsoft.com/office/drawing/2012/chart" uri="{CE6537A1-D6FC-4f65-9D91-7224C49458BB}">
                  <c15:layout/>
                </c:ext>
              </c:extLst>
            </c:dLbl>
            <c:dLbl>
              <c:idx val="3"/>
              <c:layout>
                <c:manualLayout>
                  <c:x val="-8.9134492246440322E-2"/>
                  <c:y val="5.545420741849972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CFD-4240-A465-05E47F4DF414}"/>
                </c:ext>
                <c:ext xmlns:c15="http://schemas.microsoft.com/office/drawing/2012/chart" uri="{CE6537A1-D6FC-4f65-9D91-7224C49458BB}">
                  <c15:layout/>
                </c:ext>
              </c:extLst>
            </c:dLbl>
            <c:dLbl>
              <c:idx val="4"/>
              <c:layout>
                <c:manualLayout>
                  <c:x val="-7.898157657829015E-2"/>
                  <c:y val="-7.004741989705234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CFD-4240-A465-05E47F4DF414}"/>
                </c:ext>
                <c:ext xmlns:c15="http://schemas.microsoft.com/office/drawing/2012/chart" uri="{CE6537A1-D6FC-4f65-9D91-7224C49458BB}">
                  <c15:layout/>
                </c:ext>
              </c:extLst>
            </c:dLbl>
            <c:dLbl>
              <c:idx val="5"/>
              <c:layout>
                <c:manualLayout>
                  <c:x val="-2.7478666615948485E-2"/>
                  <c:y val="-5.253556492278926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CFD-4240-A465-05E47F4DF41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MX"/>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Hoja1!$A$2:$A$7</c:f>
              <c:numCache>
                <c:formatCode>General</c:formatCode>
                <c:ptCount val="6"/>
                <c:pt idx="0">
                  <c:v>2013</c:v>
                </c:pt>
                <c:pt idx="1">
                  <c:v>2014</c:v>
                </c:pt>
                <c:pt idx="2">
                  <c:v>2015</c:v>
                </c:pt>
                <c:pt idx="3">
                  <c:v>2016</c:v>
                </c:pt>
                <c:pt idx="4">
                  <c:v>2017</c:v>
                </c:pt>
                <c:pt idx="5">
                  <c:v>2018</c:v>
                </c:pt>
              </c:numCache>
            </c:numRef>
          </c:cat>
          <c:val>
            <c:numRef>
              <c:f>Hoja1!$B$2:$B$7</c:f>
              <c:numCache>
                <c:formatCode>"$"#,##0.00_);[Red]\("$"#,##0.00\)</c:formatCode>
                <c:ptCount val="6"/>
                <c:pt idx="0">
                  <c:v>35499999</c:v>
                </c:pt>
                <c:pt idx="1">
                  <c:v>44863500</c:v>
                </c:pt>
                <c:pt idx="2">
                  <c:v>48887328</c:v>
                </c:pt>
                <c:pt idx="3">
                  <c:v>50045864</c:v>
                </c:pt>
                <c:pt idx="4">
                  <c:v>44440765</c:v>
                </c:pt>
                <c:pt idx="5">
                  <c:v>44703000</c:v>
                </c:pt>
              </c:numCache>
            </c:numRef>
          </c:val>
          <c:smooth val="0"/>
          <c:extLst xmlns:c16r2="http://schemas.microsoft.com/office/drawing/2015/06/chart">
            <c:ext xmlns:c16="http://schemas.microsoft.com/office/drawing/2014/chart" uri="{C3380CC4-5D6E-409C-BE32-E72D297353CC}">
              <c16:uniqueId val="{00000006-5CFD-4240-A465-05E47F4DF414}"/>
            </c:ext>
          </c:extLst>
        </c:ser>
        <c:dLbls>
          <c:dLblPos val="ctr"/>
          <c:showLegendKey val="0"/>
          <c:showVal val="1"/>
          <c:showCatName val="0"/>
          <c:showSerName val="0"/>
          <c:showPercent val="0"/>
          <c:showBubbleSize val="0"/>
        </c:dLbls>
        <c:smooth val="0"/>
        <c:axId val="382205536"/>
        <c:axId val="382204448"/>
      </c:lineChart>
      <c:catAx>
        <c:axId val="382205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MX"/>
          </a:p>
        </c:txPr>
        <c:crossAx val="382204448"/>
        <c:crosses val="autoZero"/>
        <c:auto val="1"/>
        <c:lblAlgn val="ctr"/>
        <c:lblOffset val="100"/>
        <c:noMultiLvlLbl val="0"/>
      </c:catAx>
      <c:valAx>
        <c:axId val="382204448"/>
        <c:scaling>
          <c:orientation val="minMax"/>
        </c:scaling>
        <c:delete val="1"/>
        <c:axPos val="l"/>
        <c:numFmt formatCode="&quot;$&quot;#,##0.00_);[Red]\(&quot;$&quot;#,##0.00\)" sourceLinked="1"/>
        <c:majorTickMark val="none"/>
        <c:minorTickMark val="none"/>
        <c:tickLblPos val="nextTo"/>
        <c:crossAx val="382205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MX"/>
        </a:p>
      </c:txPr>
    </c:legend>
    <c:plotVisOnly val="1"/>
    <c:dispBlanksAs val="gap"/>
    <c:showDLblsOverMax val="0"/>
  </c:chart>
  <c:spPr>
    <a:solidFill>
      <a:srgbClr val="2E2E2E"/>
    </a:soli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area3DChart>
        <c:grouping val="stacked"/>
        <c:varyColors val="0"/>
        <c:ser>
          <c:idx val="0"/>
          <c:order val="0"/>
          <c:tx>
            <c:strRef>
              <c:f>Hoja1!$B$1</c:f>
              <c:strCache>
                <c:ptCount val="1"/>
                <c:pt idx="0">
                  <c:v>Capacitaciones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Lbls>
            <c:dLbl>
              <c:idx val="0"/>
              <c:layout>
                <c:manualLayout>
                  <c:x val="2.3386242996521367E-2"/>
                  <c:y val="-1.115530779646228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748-444F-BA19-13D552816673}"/>
                </c:ext>
                <c:ext xmlns:c15="http://schemas.microsoft.com/office/drawing/2012/chart" uri="{CE6537A1-D6FC-4f65-9D91-7224C49458BB}">
                  <c15:layout/>
                </c:ext>
              </c:extLst>
            </c:dLbl>
            <c:dLbl>
              <c:idx val="1"/>
              <c:layout>
                <c:manualLayout>
                  <c:x val="-1.7989417689631834E-3"/>
                  <c:y val="-2.509944254203997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748-444F-BA19-13D55281667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Hoja1!$A$2:$A$6</c:f>
              <c:strCache>
                <c:ptCount val="5"/>
                <c:pt idx="0">
                  <c:v>2014
$6,335,804.00</c:v>
                </c:pt>
                <c:pt idx="1">
                  <c:v>2015
$9,298,178.00</c:v>
                </c:pt>
                <c:pt idx="2">
                  <c:v>2016
$7,412,302.00</c:v>
                </c:pt>
                <c:pt idx="3">
                  <c:v>2017
$5,996,528.00</c:v>
                </c:pt>
                <c:pt idx="4">
                  <c:v>2018
$5,592,462.00</c:v>
                </c:pt>
              </c:strCache>
            </c:strRef>
          </c:cat>
          <c:val>
            <c:numRef>
              <c:f>Hoja1!$B$2:$B$6</c:f>
              <c:numCache>
                <c:formatCode>0%</c:formatCode>
                <c:ptCount val="5"/>
                <c:pt idx="0" formatCode="0.00%">
                  <c:v>0.85880000000000001</c:v>
                </c:pt>
                <c:pt idx="1">
                  <c:v>0.81</c:v>
                </c:pt>
                <c:pt idx="2" formatCode="0.00%">
                  <c:v>0.85189999999999999</c:v>
                </c:pt>
                <c:pt idx="3" formatCode="0.00%">
                  <c:v>0.86509999999999998</c:v>
                </c:pt>
                <c:pt idx="4" formatCode="0.00%">
                  <c:v>0.87490000000000001</c:v>
                </c:pt>
              </c:numCache>
            </c:numRef>
          </c:val>
          <c:extLst xmlns:c16r2="http://schemas.microsoft.com/office/drawing/2015/06/chart">
            <c:ext xmlns:c16="http://schemas.microsoft.com/office/drawing/2014/chart" uri="{C3380CC4-5D6E-409C-BE32-E72D297353CC}">
              <c16:uniqueId val="{00000002-6748-444F-BA19-13D552816673}"/>
            </c:ext>
          </c:extLst>
        </c:ser>
        <c:ser>
          <c:idx val="1"/>
          <c:order val="1"/>
          <c:tx>
            <c:strRef>
              <c:f>Hoja1!$C$1</c:f>
              <c:strCache>
                <c:ptCount val="1"/>
                <c:pt idx="0">
                  <c:v>Insumos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Lbls>
            <c:dLbl>
              <c:idx val="0"/>
              <c:layout>
                <c:manualLayout>
                  <c:x val="2.3386242996521367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748-444F-BA19-13D55281667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Hoja1!$A$2:$A$6</c:f>
              <c:strCache>
                <c:ptCount val="5"/>
                <c:pt idx="0">
                  <c:v>2014
$6,335,804.00</c:v>
                </c:pt>
                <c:pt idx="1">
                  <c:v>2015
$9,298,178.00</c:v>
                </c:pt>
                <c:pt idx="2">
                  <c:v>2016
$7,412,302.00</c:v>
                </c:pt>
                <c:pt idx="3">
                  <c:v>2017
$5,996,528.00</c:v>
                </c:pt>
                <c:pt idx="4">
                  <c:v>2018
$5,592,462.00</c:v>
                </c:pt>
              </c:strCache>
            </c:strRef>
          </c:cat>
          <c:val>
            <c:numRef>
              <c:f>Hoja1!$C$2:$C$6</c:f>
              <c:numCache>
                <c:formatCode>0%</c:formatCode>
                <c:ptCount val="5"/>
                <c:pt idx="0" formatCode="0.00%">
                  <c:v>0.14119999999999999</c:v>
                </c:pt>
                <c:pt idx="1">
                  <c:v>0.19</c:v>
                </c:pt>
                <c:pt idx="2" formatCode="0.00%">
                  <c:v>0.14810000000000001</c:v>
                </c:pt>
                <c:pt idx="3" formatCode="0.00%">
                  <c:v>0.13489999999999999</c:v>
                </c:pt>
                <c:pt idx="4" formatCode="0.00%">
                  <c:v>0.12509999999999999</c:v>
                </c:pt>
              </c:numCache>
            </c:numRef>
          </c:val>
          <c:extLst xmlns:c16r2="http://schemas.microsoft.com/office/drawing/2015/06/chart">
            <c:ext xmlns:c16="http://schemas.microsoft.com/office/drawing/2014/chart" uri="{C3380CC4-5D6E-409C-BE32-E72D297353CC}">
              <c16:uniqueId val="{00000004-6748-444F-BA19-13D552816673}"/>
            </c:ext>
          </c:extLst>
        </c:ser>
        <c:dLbls>
          <c:showLegendKey val="0"/>
          <c:showVal val="1"/>
          <c:showCatName val="0"/>
          <c:showSerName val="0"/>
          <c:showPercent val="0"/>
          <c:showBubbleSize val="0"/>
        </c:dLbls>
        <c:axId val="382216960"/>
        <c:axId val="382217504"/>
        <c:axId val="0"/>
      </c:area3DChart>
      <c:catAx>
        <c:axId val="382216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382217504"/>
        <c:crosses val="autoZero"/>
        <c:auto val="1"/>
        <c:lblAlgn val="ctr"/>
        <c:lblOffset val="100"/>
        <c:noMultiLvlLbl val="0"/>
      </c:catAx>
      <c:valAx>
        <c:axId val="382217504"/>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3822169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legend>
    <c:plotVisOnly val="1"/>
    <c:dispBlanksAs val="gap"/>
    <c:showDLblsOverMax val="0"/>
  </c:chart>
  <c:spPr>
    <a:solidFill>
      <a:srgbClr val="2E2E2E"/>
    </a:solid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MX"/>
              <a:t>SEDIF con Recurso para Insumos</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MX"/>
        </a:p>
      </c:txPr>
    </c:title>
    <c:autoTitleDeleted val="0"/>
    <c:plotArea>
      <c:layout/>
      <c:areaChart>
        <c:grouping val="stacked"/>
        <c:varyColors val="0"/>
        <c:ser>
          <c:idx val="0"/>
          <c:order val="0"/>
          <c:tx>
            <c:strRef>
              <c:f>Hoja1!$B$1</c:f>
              <c:strCache>
                <c:ptCount val="1"/>
                <c:pt idx="0">
                  <c:v>SEDIF con Insumos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dLbl>
              <c:idx val="0"/>
              <c:layout/>
              <c:tx>
                <c:rich>
                  <a:bodyPr/>
                  <a:lstStyle/>
                  <a:p>
                    <a:fld id="{C1A8FFC5-9AB8-49A7-8980-D23F4D37A40C}"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0-DA43-410B-B97E-727224E1CFB8}"/>
                </c:ext>
                <c:ext xmlns:c15="http://schemas.microsoft.com/office/drawing/2012/chart" uri="{CE6537A1-D6FC-4f65-9D91-7224C49458BB}">
                  <c15:layout/>
                  <c15:dlblFieldTable/>
                  <c15:showDataLabelsRange val="0"/>
                </c:ext>
              </c:extLst>
            </c:dLbl>
            <c:dLbl>
              <c:idx val="1"/>
              <c:layout/>
              <c:tx>
                <c:rich>
                  <a:bodyPr/>
                  <a:lstStyle/>
                  <a:p>
                    <a:fld id="{0CD6B8C6-5A65-4819-AAD9-7826A260FE50}"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DA43-410B-B97E-727224E1CFB8}"/>
                </c:ext>
                <c:ext xmlns:c15="http://schemas.microsoft.com/office/drawing/2012/chart" uri="{CE6537A1-D6FC-4f65-9D91-7224C49458BB}">
                  <c15:layout/>
                  <c15:dlblFieldTable/>
                  <c15:showDataLabelsRange val="0"/>
                </c:ext>
              </c:extLst>
            </c:dLbl>
            <c:dLbl>
              <c:idx val="2"/>
              <c:layout/>
              <c:tx>
                <c:rich>
                  <a:bodyPr/>
                  <a:lstStyle/>
                  <a:p>
                    <a:fld id="{5084E120-174E-4041-A11A-2A670ECC49BE}"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2-DA43-410B-B97E-727224E1CFB8}"/>
                </c:ext>
                <c:ext xmlns:c15="http://schemas.microsoft.com/office/drawing/2012/chart" uri="{CE6537A1-D6FC-4f65-9D91-7224C49458BB}">
                  <c15:layout/>
                  <c15:dlblFieldTable/>
                  <c15:showDataLabelsRange val="0"/>
                </c:ext>
              </c:extLst>
            </c:dLbl>
            <c:dLbl>
              <c:idx val="3"/>
              <c:layout/>
              <c:tx>
                <c:rich>
                  <a:bodyPr/>
                  <a:lstStyle/>
                  <a:p>
                    <a:fld id="{11DCD0B9-A4F7-4756-80FC-9AE99C50C8A7}"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DA43-410B-B97E-727224E1CFB8}"/>
                </c:ext>
                <c:ext xmlns:c15="http://schemas.microsoft.com/office/drawing/2012/chart" uri="{CE6537A1-D6FC-4f65-9D91-7224C49458BB}">
                  <c15:layout/>
                  <c15:dlblFieldTable/>
                  <c15:showDataLabelsRange val="0"/>
                </c:ext>
              </c:extLst>
            </c:dLbl>
            <c:dLbl>
              <c:idx val="4"/>
              <c:layout/>
              <c:tx>
                <c:rich>
                  <a:bodyPr/>
                  <a:lstStyle/>
                  <a:p>
                    <a:r>
                      <a:rPr lang="en-US" smtClean="0"/>
                      <a:t>20</a:t>
                    </a:r>
                    <a:endParaRPr lang="en-US"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4-DA43-410B-B97E-727224E1CFB8}"/>
                </c:ext>
                <c:ext xmlns:c15="http://schemas.microsoft.com/office/drawing/2012/chart" uri="{CE6537A1-D6FC-4f65-9D91-7224C49458BB}">
                  <c15:layout/>
                </c:ext>
              </c:extLst>
            </c:dLbl>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MX"/>
              </a:p>
            </c:tx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Hoja1!$A$2:$A$6</c:f>
              <c:numCache>
                <c:formatCode>General</c:formatCode>
                <c:ptCount val="5"/>
                <c:pt idx="0">
                  <c:v>2014</c:v>
                </c:pt>
                <c:pt idx="1">
                  <c:v>2015</c:v>
                </c:pt>
                <c:pt idx="2">
                  <c:v>2016</c:v>
                </c:pt>
                <c:pt idx="3">
                  <c:v>2017</c:v>
                </c:pt>
                <c:pt idx="4">
                  <c:v>2018</c:v>
                </c:pt>
              </c:numCache>
            </c:numRef>
          </c:cat>
          <c:val>
            <c:numRef>
              <c:f>Hoja1!$B$2:$B$6</c:f>
              <c:numCache>
                <c:formatCode>General</c:formatCode>
                <c:ptCount val="5"/>
                <c:pt idx="0">
                  <c:v>24</c:v>
                </c:pt>
                <c:pt idx="1">
                  <c:v>23</c:v>
                </c:pt>
                <c:pt idx="2">
                  <c:v>23</c:v>
                </c:pt>
                <c:pt idx="3">
                  <c:v>21</c:v>
                </c:pt>
                <c:pt idx="4">
                  <c:v>20</c:v>
                </c:pt>
              </c:numCache>
            </c:numRef>
          </c:val>
          <c:extLst xmlns:c16r2="http://schemas.microsoft.com/office/drawing/2015/06/chart">
            <c:ext xmlns:c16="http://schemas.microsoft.com/office/drawing/2014/chart" uri="{C3380CC4-5D6E-409C-BE32-E72D297353CC}">
              <c16:uniqueId val="{00000005-DA43-410B-B97E-727224E1CFB8}"/>
            </c:ext>
          </c:extLst>
        </c:ser>
        <c:dLbls>
          <c:showLegendKey val="0"/>
          <c:showVal val="0"/>
          <c:showCatName val="0"/>
          <c:showSerName val="0"/>
          <c:showPercent val="0"/>
          <c:showBubbleSize val="0"/>
        </c:dLbls>
        <c:axId val="382213696"/>
        <c:axId val="382207712"/>
      </c:areaChart>
      <c:barChart>
        <c:barDir val="col"/>
        <c:grouping val="clustered"/>
        <c:varyColors val="0"/>
        <c:ser>
          <c:idx val="1"/>
          <c:order val="1"/>
          <c:tx>
            <c:strRef>
              <c:f>Hoja1!$C$1</c:f>
              <c:strCache>
                <c:ptCount val="1"/>
                <c:pt idx="0">
                  <c:v>Total SEDIF</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tx>
                <c:rich>
                  <a:bodyPr/>
                  <a:lstStyle/>
                  <a:p>
                    <a:fld id="{1FAFDC0D-D89D-4CC4-915B-E60FA66EC901}"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6-DA43-410B-B97E-727224E1CFB8}"/>
                </c:ext>
                <c:ext xmlns:c15="http://schemas.microsoft.com/office/drawing/2012/chart" uri="{CE6537A1-D6FC-4f65-9D91-7224C49458BB}">
                  <c15:layout/>
                  <c15:dlblFieldTable/>
                  <c15:showDataLabelsRange val="0"/>
                </c:ext>
              </c:extLst>
            </c:dLbl>
            <c:dLbl>
              <c:idx val="1"/>
              <c:layout/>
              <c:tx>
                <c:rich>
                  <a:bodyPr/>
                  <a:lstStyle/>
                  <a:p>
                    <a:fld id="{4A402234-F44F-4E0A-8459-55B1D48F1265}"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DA43-410B-B97E-727224E1CFB8}"/>
                </c:ext>
                <c:ext xmlns:c15="http://schemas.microsoft.com/office/drawing/2012/chart" uri="{CE6537A1-D6FC-4f65-9D91-7224C49458BB}">
                  <c15:layout/>
                  <c15:dlblFieldTable/>
                  <c15:showDataLabelsRange val="0"/>
                </c:ext>
              </c:extLst>
            </c:dLbl>
            <c:dLbl>
              <c:idx val="2"/>
              <c:layout/>
              <c:tx>
                <c:rich>
                  <a:bodyPr/>
                  <a:lstStyle/>
                  <a:p>
                    <a:fld id="{0796A24B-4AD2-440B-9821-C54DA80310D9}"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8-DA43-410B-B97E-727224E1CFB8}"/>
                </c:ext>
                <c:ext xmlns:c15="http://schemas.microsoft.com/office/drawing/2012/chart" uri="{CE6537A1-D6FC-4f65-9D91-7224C49458BB}">
                  <c15:layout/>
                  <c15:dlblFieldTable/>
                  <c15:showDataLabelsRange val="0"/>
                </c:ext>
              </c:extLst>
            </c:dLbl>
            <c:dLbl>
              <c:idx val="3"/>
              <c:layout/>
              <c:tx>
                <c:rich>
                  <a:bodyPr/>
                  <a:lstStyle/>
                  <a:p>
                    <a:r>
                      <a:rPr lang="en-US" smtClean="0"/>
                      <a:t>30</a:t>
                    </a:r>
                    <a:endParaRPr lang="en-US"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DA43-410B-B97E-727224E1CFB8}"/>
                </c:ext>
                <c:ext xmlns:c15="http://schemas.microsoft.com/office/drawing/2012/chart" uri="{CE6537A1-D6FC-4f65-9D91-7224C49458BB}">
                  <c15:layout/>
                </c:ext>
              </c:extLst>
            </c:dLbl>
            <c:dLbl>
              <c:idx val="4"/>
              <c:layout/>
              <c:tx>
                <c:rich>
                  <a:bodyPr/>
                  <a:lstStyle/>
                  <a:p>
                    <a:fld id="{2FEE12DA-2AB0-4A34-8BCF-D46272BF82A9}" type="VALUE">
                      <a:rPr lang="en-US" baseline="0" smtClean="0"/>
                      <a:pPr/>
                      <a:t>[VALOR]</a:t>
                    </a:fld>
                    <a:endParaRPr lang="es-MX"/>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A-DA43-410B-B97E-727224E1CFB8}"/>
                </c:ext>
                <c:ext xmlns:c15="http://schemas.microsoft.com/office/drawing/2012/chart" uri="{CE6537A1-D6FC-4f65-9D91-7224C49458BB}">
                  <c15:layout/>
                  <c15:dlblFieldTable/>
                  <c15:showDataLabelsRange val="0"/>
                </c:ext>
              </c:extLst>
            </c:dLbl>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MX"/>
              </a:p>
            </c:tx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Hoja1!$A$2:$A$6</c:f>
              <c:numCache>
                <c:formatCode>General</c:formatCode>
                <c:ptCount val="5"/>
                <c:pt idx="0">
                  <c:v>2014</c:v>
                </c:pt>
                <c:pt idx="1">
                  <c:v>2015</c:v>
                </c:pt>
                <c:pt idx="2">
                  <c:v>2016</c:v>
                </c:pt>
                <c:pt idx="3">
                  <c:v>2017</c:v>
                </c:pt>
                <c:pt idx="4">
                  <c:v>2018</c:v>
                </c:pt>
              </c:numCache>
            </c:numRef>
          </c:cat>
          <c:val>
            <c:numRef>
              <c:f>Hoja1!$C$2:$C$6</c:f>
              <c:numCache>
                <c:formatCode>General</c:formatCode>
                <c:ptCount val="5"/>
                <c:pt idx="0">
                  <c:v>30</c:v>
                </c:pt>
                <c:pt idx="1">
                  <c:v>30</c:v>
                </c:pt>
                <c:pt idx="2">
                  <c:v>30</c:v>
                </c:pt>
                <c:pt idx="3">
                  <c:v>30</c:v>
                </c:pt>
                <c:pt idx="4">
                  <c:v>30</c:v>
                </c:pt>
              </c:numCache>
            </c:numRef>
          </c:val>
          <c:extLst xmlns:c16r2="http://schemas.microsoft.com/office/drawing/2015/06/chart">
            <c:ext xmlns:c16="http://schemas.microsoft.com/office/drawing/2014/chart" uri="{C3380CC4-5D6E-409C-BE32-E72D297353CC}">
              <c16:uniqueId val="{0000000B-DA43-410B-B97E-727224E1CFB8}"/>
            </c:ext>
          </c:extLst>
        </c:ser>
        <c:dLbls>
          <c:showLegendKey val="0"/>
          <c:showVal val="0"/>
          <c:showCatName val="0"/>
          <c:showSerName val="0"/>
          <c:showPercent val="0"/>
          <c:showBubbleSize val="0"/>
        </c:dLbls>
        <c:gapWidth val="150"/>
        <c:axId val="382213696"/>
        <c:axId val="382207712"/>
      </c:barChart>
      <c:catAx>
        <c:axId val="3822136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382207712"/>
        <c:crosses val="autoZero"/>
        <c:auto val="1"/>
        <c:lblAlgn val="ctr"/>
        <c:lblOffset val="100"/>
        <c:noMultiLvlLbl val="0"/>
      </c:catAx>
      <c:valAx>
        <c:axId val="38220771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382213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legend>
    <c:plotVisOnly val="1"/>
    <c:dispBlanksAs val="gap"/>
    <c:showDLblsOverMax val="0"/>
  </c:chart>
  <c:spPr>
    <a:solidFill>
      <a:srgbClr val="2E2E2E"/>
    </a:solid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s-MX"/>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Concentrado!$A$54</c:f>
              <c:strCache>
                <c:ptCount val="1"/>
                <c:pt idx="0">
                  <c:v>Proyectos apoyados con Insumos</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C60C-4A96-BF71-D4BFC6094178}"/>
              </c:ext>
            </c:extLst>
          </c:dPt>
          <c:dPt>
            <c:idx val="1"/>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C60C-4A96-BF71-D4BFC6094178}"/>
              </c:ext>
            </c:extLst>
          </c:dPt>
          <c:dPt>
            <c:idx val="2"/>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C60C-4A96-BF71-D4BFC6094178}"/>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C60C-4A96-BF71-D4BFC6094178}"/>
              </c:ext>
            </c:extLst>
          </c:dPt>
          <c:dPt>
            <c:idx val="4"/>
            <c:bubble3D val="0"/>
            <c:spPr>
              <a:solidFill>
                <a:schemeClr val="accent4">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C60C-4A96-BF71-D4BFC6094178}"/>
              </c:ext>
            </c:extLst>
          </c:dPt>
          <c:dLbls>
            <c:dLbl>
              <c:idx val="0"/>
              <c:layout>
                <c:manualLayout>
                  <c:x val="-0.20618630425781304"/>
                  <c:y val="-0.18600980202767442"/>
                </c:manualLayout>
              </c:layout>
              <c:tx>
                <c:rich>
                  <a:bodyPr/>
                  <a:lstStyle/>
                  <a:p>
                    <a:fld id="{33CDF791-4A3A-4C54-A2A4-36ABB71D157C}" type="CATEGORYNAME">
                      <a:rPr lang="en-US"/>
                      <a:pPr/>
                      <a:t>[NOMBRE DE CATEGORÍA]</a:t>
                    </a:fld>
                    <a:r>
                      <a:rPr lang="en-US" baseline="0"/>
                      <a:t> = </a:t>
                    </a:r>
                    <a:fld id="{CDA2BD3A-37F4-45B7-9798-EA5B79926B9D}" type="VALUE">
                      <a:rPr lang="en-US" baseline="0"/>
                      <a:pPr/>
                      <a:t>[VALOR]</a:t>
                    </a:fld>
                    <a:endParaRPr lang="en-US" baseline="0"/>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C60C-4A96-BF71-D4BFC6094178}"/>
                </c:ext>
                <c:ext xmlns:c15="http://schemas.microsoft.com/office/drawing/2012/chart" uri="{CE6537A1-D6FC-4f65-9D91-7224C49458BB}">
                  <c15:layout/>
                  <c15:dlblFieldTable/>
                  <c15:showDataLabelsRange val="0"/>
                </c:ext>
              </c:extLst>
            </c:dLbl>
            <c:dLbl>
              <c:idx val="1"/>
              <c:layout>
                <c:manualLayout>
                  <c:x val="0.15447095749481354"/>
                  <c:y val="-0.11338840681748871"/>
                </c:manualLayout>
              </c:layout>
              <c:tx>
                <c:rich>
                  <a:bodyPr/>
                  <a:lstStyle/>
                  <a:p>
                    <a:fld id="{9E82C577-40CF-45BA-9702-25D4EFB3CB42}" type="CATEGORYNAME">
                      <a:rPr lang="en-US"/>
                      <a:pPr/>
                      <a:t>[NOMBRE DE CATEGORÍA]</a:t>
                    </a:fld>
                    <a:r>
                      <a:rPr lang="en-US" baseline="0"/>
                      <a:t> = </a:t>
                    </a:r>
                    <a:fld id="{2597171A-0A48-4D77-A9F9-DC55DF19D78A}" type="VALUE">
                      <a:rPr lang="en-US" baseline="0"/>
                      <a:pPr/>
                      <a:t>[VALOR]</a:t>
                    </a:fld>
                    <a:endParaRPr lang="en-US" baseline="0"/>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C60C-4A96-BF71-D4BFC6094178}"/>
                </c:ext>
                <c:ext xmlns:c15="http://schemas.microsoft.com/office/drawing/2012/chart" uri="{CE6537A1-D6FC-4f65-9D91-7224C49458BB}">
                  <c15:layout/>
                  <c15:dlblFieldTable/>
                  <c15:showDataLabelsRange val="0"/>
                </c:ext>
              </c:extLst>
            </c:dLbl>
            <c:dLbl>
              <c:idx val="2"/>
              <c:layout>
                <c:manualLayout>
                  <c:x val="0.1026473400379162"/>
                  <c:y val="3.9800144931941749E-2"/>
                </c:manualLayout>
              </c:layout>
              <c:tx>
                <c:rich>
                  <a:bodyPr/>
                  <a:lstStyle/>
                  <a:p>
                    <a:fld id="{8FE48C52-A3D4-47DA-A0A9-FC235D362B20}" type="CATEGORYNAME">
                      <a:rPr lang="en-US"/>
                      <a:pPr/>
                      <a:t>[NOMBRE DE CATEGORÍA]</a:t>
                    </a:fld>
                    <a:r>
                      <a:rPr lang="en-US" baseline="0"/>
                      <a:t> = </a:t>
                    </a:r>
                    <a:fld id="{FE21F6C2-1D6A-4FCA-A33F-FF2BD1EDC4FA}" type="VALUE">
                      <a:rPr lang="en-US" baseline="0"/>
                      <a:pPr/>
                      <a:t>[VALOR]</a:t>
                    </a:fld>
                    <a:endParaRPr lang="en-US" baseline="0"/>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C60C-4A96-BF71-D4BFC6094178}"/>
                </c:ext>
                <c:ext xmlns:c15="http://schemas.microsoft.com/office/drawing/2012/chart" uri="{CE6537A1-D6FC-4f65-9D91-7224C49458BB}">
                  <c15:layout/>
                  <c15:dlblFieldTable/>
                  <c15:showDataLabelsRange val="0"/>
                </c:ext>
              </c:extLst>
            </c:dLbl>
            <c:dLbl>
              <c:idx val="3"/>
              <c:layout>
                <c:manualLayout>
                  <c:x val="0.14500163407222957"/>
                  <c:y val="0.1025180208847124"/>
                </c:manualLayout>
              </c:layout>
              <c:tx>
                <c:rich>
                  <a:bodyPr/>
                  <a:lstStyle/>
                  <a:p>
                    <a:fld id="{7C180364-5BD6-4547-B47A-78A33B8631CC}" type="CATEGORYNAME">
                      <a:rPr lang="en-US"/>
                      <a:pPr/>
                      <a:t>[NOMBRE DE CATEGORÍA]</a:t>
                    </a:fld>
                    <a:r>
                      <a:rPr lang="en-US" baseline="0"/>
                      <a:t> = </a:t>
                    </a:r>
                    <a:fld id="{10CC6BDD-FE1B-4EC3-8C84-535378D527BA}" type="VALUE">
                      <a:rPr lang="en-US" baseline="0"/>
                      <a:pPr/>
                      <a:t>[VALOR]</a:t>
                    </a:fld>
                    <a:endParaRPr lang="en-US" baseline="0"/>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C60C-4A96-BF71-D4BFC6094178}"/>
                </c:ext>
                <c:ext xmlns:c15="http://schemas.microsoft.com/office/drawing/2012/chart" uri="{CE6537A1-D6FC-4f65-9D91-7224C49458BB}">
                  <c15:layout/>
                  <c15:dlblFieldTable/>
                  <c15:showDataLabelsRange val="0"/>
                </c:ext>
              </c:extLst>
            </c:dLbl>
            <c:dLbl>
              <c:idx val="4"/>
              <c:layout>
                <c:manualLayout>
                  <c:x val="0.10780357093053435"/>
                  <c:y val="8.2341543201583864E-2"/>
                </c:manualLayout>
              </c:layout>
              <c:tx>
                <c:rich>
                  <a:bodyPr/>
                  <a:lstStyle/>
                  <a:p>
                    <a:fld id="{5D320D27-263B-4AD5-B8C5-32E7C36C6D9A}" type="CATEGORYNAME">
                      <a:rPr lang="en-US"/>
                      <a:pPr/>
                      <a:t>[NOMBRE DE CATEGORÍA]</a:t>
                    </a:fld>
                    <a:r>
                      <a:rPr lang="en-US" baseline="0"/>
                      <a:t> = </a:t>
                    </a:r>
                    <a:fld id="{47E26E02-DF6E-4851-B4AE-30B24927C2E9}" type="VALUE">
                      <a:rPr lang="en-US" baseline="0"/>
                      <a:pPr/>
                      <a:t>[VALOR]</a:t>
                    </a:fld>
                    <a:endParaRPr lang="en-US" baseline="0"/>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C60C-4A96-BF71-D4BFC6094178}"/>
                </c:ext>
                <c:ext xmlns:c15="http://schemas.microsoft.com/office/drawing/2012/chart" uri="{CE6537A1-D6FC-4f65-9D91-7224C49458BB}">
                  <c15:layout/>
                  <c15:dlblFieldTable/>
                  <c15:showDataLabelsRange val="0"/>
                </c:ext>
              </c:extLst>
            </c:dLbl>
            <c:spPr>
              <a:solidFill>
                <a:srgbClr val="000099"/>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MX"/>
              </a:p>
            </c:txPr>
            <c:dLblPos val="ctr"/>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numRef>
              <c:f>Concentrado!$B$53:$F$53</c:f>
              <c:numCache>
                <c:formatCode>General</c:formatCode>
                <c:ptCount val="5"/>
                <c:pt idx="0">
                  <c:v>2014</c:v>
                </c:pt>
                <c:pt idx="1">
                  <c:v>2015</c:v>
                </c:pt>
                <c:pt idx="2">
                  <c:v>2016</c:v>
                </c:pt>
                <c:pt idx="3">
                  <c:v>2017</c:v>
                </c:pt>
                <c:pt idx="4">
                  <c:v>2018</c:v>
                </c:pt>
              </c:numCache>
            </c:numRef>
          </c:cat>
          <c:val>
            <c:numRef>
              <c:f>Concentrado!$B$54:$F$54</c:f>
              <c:numCache>
                <c:formatCode>General</c:formatCode>
                <c:ptCount val="5"/>
                <c:pt idx="0">
                  <c:v>1912</c:v>
                </c:pt>
                <c:pt idx="1">
                  <c:v>346</c:v>
                </c:pt>
                <c:pt idx="2">
                  <c:v>235</c:v>
                </c:pt>
                <c:pt idx="3">
                  <c:v>239</c:v>
                </c:pt>
                <c:pt idx="4">
                  <c:v>225</c:v>
                </c:pt>
              </c:numCache>
            </c:numRef>
          </c:val>
          <c:extLst xmlns:c16r2="http://schemas.microsoft.com/office/drawing/2015/06/chart">
            <c:ext xmlns:c16="http://schemas.microsoft.com/office/drawing/2014/chart" uri="{C3380CC4-5D6E-409C-BE32-E72D297353CC}">
              <c16:uniqueId val="{0000000A-C60C-4A96-BF71-D4BFC6094178}"/>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8054953455758844"/>
          <c:y val="0.42655539528274966"/>
          <c:w val="9.0387579048691061E-2"/>
          <c:h val="0.35677846103458655"/>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s-MX"/>
        </a:p>
      </c:txPr>
    </c:legend>
    <c:plotVisOnly val="1"/>
    <c:dispBlanksAs val="gap"/>
    <c:showDLblsOverMax val="0"/>
  </c:chart>
  <c:spPr>
    <a:solidFill>
      <a:schemeClr val="accent4">
        <a:lumMod val="20000"/>
        <a:lumOff val="80000"/>
      </a:schemeClr>
    </a:solidFill>
    <a:ln w="9525" cap="flat" cmpd="sng" algn="ctr">
      <a:solidFill>
        <a:schemeClr val="dk1">
          <a:lumMod val="25000"/>
          <a:lumOff val="75000"/>
        </a:schemeClr>
      </a:solidFill>
      <a:round/>
    </a:ln>
    <a:effectLst>
      <a:glow rad="139700">
        <a:schemeClr val="accent2">
          <a:satMod val="175000"/>
          <a:alpha val="40000"/>
        </a:schemeClr>
      </a:glow>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3FC50-0E1F-4F6E-BE45-C3013BCB9727}" type="datetimeFigureOut">
              <a:rPr lang="es-MX" smtClean="0"/>
              <a:t>30/10/2018</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81693-7490-42B5-83AE-CEDAD4334EDE}" type="slidenum">
              <a:rPr lang="es-MX" smtClean="0"/>
              <a:t>‹Nº›</a:t>
            </a:fld>
            <a:endParaRPr lang="es-MX"/>
          </a:p>
        </p:txBody>
      </p:sp>
    </p:spTree>
    <p:extLst>
      <p:ext uri="{BB962C8B-B14F-4D97-AF65-F5344CB8AC3E}">
        <p14:creationId xmlns:p14="http://schemas.microsoft.com/office/powerpoint/2010/main" val="144988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C017B1F-F93C-46FD-A393-E3796A1AC9D6}" type="slidenum">
              <a:rPr lang="es-MX" smtClean="0"/>
              <a:t>8</a:t>
            </a:fld>
            <a:endParaRPr lang="es-MX"/>
          </a:p>
        </p:txBody>
      </p:sp>
    </p:spTree>
    <p:extLst>
      <p:ext uri="{BB962C8B-B14F-4D97-AF65-F5344CB8AC3E}">
        <p14:creationId xmlns:p14="http://schemas.microsoft.com/office/powerpoint/2010/main" val="363718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C017B1F-F93C-46FD-A393-E3796A1AC9D6}" type="slidenum">
              <a:rPr lang="es-MX" smtClean="0"/>
              <a:t>11</a:t>
            </a:fld>
            <a:endParaRPr lang="es-MX"/>
          </a:p>
        </p:txBody>
      </p:sp>
    </p:spTree>
    <p:extLst>
      <p:ext uri="{BB962C8B-B14F-4D97-AF65-F5344CB8AC3E}">
        <p14:creationId xmlns:p14="http://schemas.microsoft.com/office/powerpoint/2010/main" val="234556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C017B1F-F93C-46FD-A393-E3796A1AC9D6}" type="slidenum">
              <a:rPr lang="es-MX" smtClean="0"/>
              <a:t>12</a:t>
            </a:fld>
            <a:endParaRPr lang="es-MX"/>
          </a:p>
        </p:txBody>
      </p:sp>
    </p:spTree>
    <p:extLst>
      <p:ext uri="{BB962C8B-B14F-4D97-AF65-F5344CB8AC3E}">
        <p14:creationId xmlns:p14="http://schemas.microsoft.com/office/powerpoint/2010/main" val="357455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C017B1F-F93C-46FD-A393-E3796A1AC9D6}" type="slidenum">
              <a:rPr lang="es-MX" smtClean="0"/>
              <a:t>13</a:t>
            </a:fld>
            <a:endParaRPr lang="es-MX"/>
          </a:p>
        </p:txBody>
      </p:sp>
    </p:spTree>
    <p:extLst>
      <p:ext uri="{BB962C8B-B14F-4D97-AF65-F5344CB8AC3E}">
        <p14:creationId xmlns:p14="http://schemas.microsoft.com/office/powerpoint/2010/main" val="5245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C017B1F-F93C-46FD-A393-E3796A1AC9D6}" type="slidenum">
              <a:rPr lang="es-MX" smtClean="0"/>
              <a:t>14</a:t>
            </a:fld>
            <a:endParaRPr lang="es-MX"/>
          </a:p>
        </p:txBody>
      </p:sp>
    </p:spTree>
    <p:extLst>
      <p:ext uri="{BB962C8B-B14F-4D97-AF65-F5344CB8AC3E}">
        <p14:creationId xmlns:p14="http://schemas.microsoft.com/office/powerpoint/2010/main" val="117094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30/10/2018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2481699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30/10/2018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4897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30/10/2018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424823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30/10/2018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88913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C8B92A32-CDDC-D54E-82CF-37AA592853A3}" type="datetimeFigureOut">
              <a:rPr lang="es-ES" smtClean="0"/>
              <a:t>30/10/2018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178117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C8B92A32-CDDC-D54E-82CF-37AA592853A3}" type="datetimeFigureOut">
              <a:rPr lang="es-ES" smtClean="0"/>
              <a:t>30/10/2018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12425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C8B92A32-CDDC-D54E-82CF-37AA592853A3}" type="datetimeFigureOut">
              <a:rPr lang="es-ES" smtClean="0"/>
              <a:t>30/10/2018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77599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C8B92A32-CDDC-D54E-82CF-37AA592853A3}" type="datetimeFigureOut">
              <a:rPr lang="es-ES" smtClean="0"/>
              <a:t>30/10/2018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197427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8B92A32-CDDC-D54E-82CF-37AA592853A3}" type="datetimeFigureOut">
              <a:rPr lang="es-ES" smtClean="0"/>
              <a:t>30/10/2018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65088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8B92A32-CDDC-D54E-82CF-37AA592853A3}" type="datetimeFigureOut">
              <a:rPr lang="es-ES" smtClean="0"/>
              <a:t>30/10/2018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283661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8B92A32-CDDC-D54E-82CF-37AA592853A3}" type="datetimeFigureOut">
              <a:rPr lang="es-ES" smtClean="0"/>
              <a:t>30/10/2018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402766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92A32-CDDC-D54E-82CF-37AA592853A3}" type="datetimeFigureOut">
              <a:rPr lang="es-ES" smtClean="0"/>
              <a:t>30/10/2018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5CBF3-0FF7-604A-882A-BBE9DF02AC35}" type="slidenum">
              <a:rPr lang="es-ES" smtClean="0"/>
              <a:t>‹Nº›</a:t>
            </a:fld>
            <a:endParaRPr lang="es-ES"/>
          </a:p>
        </p:txBody>
      </p:sp>
    </p:spTree>
    <p:extLst>
      <p:ext uri="{BB962C8B-B14F-4D97-AF65-F5344CB8AC3E}">
        <p14:creationId xmlns:p14="http://schemas.microsoft.com/office/powerpoint/2010/main" val="125725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07106" y="1849292"/>
            <a:ext cx="7929788" cy="954107"/>
          </a:xfrm>
          <a:prstGeom prst="rect">
            <a:avLst/>
          </a:prstGeom>
          <a:noFill/>
        </p:spPr>
        <p:txBody>
          <a:bodyPr wrap="square" rtlCol="0">
            <a:spAutoFit/>
          </a:bodyPr>
          <a:lstStyle/>
          <a:p>
            <a:pPr algn="ctr"/>
            <a:r>
              <a:rPr lang="es-MX" sz="2800" b="1" dirty="0">
                <a:latin typeface="+mj-lt"/>
                <a:cs typeface="Arial" panose="020B0604020202020204" pitchFamily="34" charset="0"/>
              </a:rPr>
              <a:t>RETROALIMENTACIÓN</a:t>
            </a:r>
          </a:p>
          <a:p>
            <a:pPr algn="ctr"/>
            <a:r>
              <a:rPr lang="es-MX" sz="2800" b="1" dirty="0">
                <a:latin typeface="+mj-lt"/>
                <a:cs typeface="Arial" panose="020B0604020202020204" pitchFamily="34" charset="0"/>
              </a:rPr>
              <a:t> INFORMES </a:t>
            </a:r>
            <a:r>
              <a:rPr lang="es-MX" sz="2800" b="1" dirty="0" smtClean="0">
                <a:latin typeface="+mj-lt"/>
                <a:cs typeface="Arial" panose="020B0604020202020204" pitchFamily="34" charset="0"/>
              </a:rPr>
              <a:t>CUALITATIVOS</a:t>
            </a:r>
            <a:r>
              <a:rPr lang="es-MX" sz="2800" dirty="0" smtClean="0">
                <a:latin typeface="+mj-lt"/>
                <a:cs typeface="Arial" panose="020B0604020202020204" pitchFamily="34" charset="0"/>
              </a:rPr>
              <a:t> </a:t>
            </a:r>
            <a:endParaRPr lang="es-MX" sz="2800" dirty="0">
              <a:latin typeface="+mj-lt"/>
              <a:cs typeface="Arial" panose="020B06040202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52" y="3969042"/>
            <a:ext cx="10340526" cy="4107083"/>
          </a:xfrm>
          <a:prstGeom prst="rect">
            <a:avLst/>
          </a:prstGeom>
        </p:spPr>
      </p:pic>
    </p:spTree>
    <p:extLst>
      <p:ext uri="{BB962C8B-B14F-4D97-AF65-F5344CB8AC3E}">
        <p14:creationId xmlns:p14="http://schemas.microsoft.com/office/powerpoint/2010/main" val="1950838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84061" y="1056119"/>
            <a:ext cx="7175879" cy="461665"/>
          </a:xfrm>
          <a:prstGeom prst="rect">
            <a:avLst/>
          </a:prstGeom>
          <a:noFill/>
        </p:spPr>
        <p:txBody>
          <a:bodyPr wrap="square" rtlCol="0">
            <a:spAutoFit/>
          </a:bodyPr>
          <a:lstStyle/>
          <a:p>
            <a:pPr algn="ctr"/>
            <a:r>
              <a:rPr lang="es-MX" sz="2400" b="1" dirty="0" smtClean="0">
                <a:latin typeface="Calibri Light" panose="020F0302020204030204" pitchFamily="34" charset="0"/>
              </a:rPr>
              <a:t>Resultados cualitativos de las capacitaciones  </a:t>
            </a:r>
            <a:endParaRPr lang="es-MX" sz="2400" b="1" dirty="0">
              <a:latin typeface="Calibri Light" panose="020F0302020204030204" pitchFamily="34" charset="0"/>
            </a:endParaRPr>
          </a:p>
        </p:txBody>
      </p:sp>
      <p:sp>
        <p:nvSpPr>
          <p:cNvPr id="5" name="CuadroTexto 4"/>
          <p:cNvSpPr txBox="1"/>
          <p:nvPr/>
        </p:nvSpPr>
        <p:spPr>
          <a:xfrm>
            <a:off x="240920" y="1979449"/>
            <a:ext cx="6274559" cy="923330"/>
          </a:xfrm>
          <a:prstGeom prst="rect">
            <a:avLst/>
          </a:prstGeom>
          <a:noFill/>
          <a:effectLst/>
        </p:spPr>
        <p:txBody>
          <a:bodyPr wrap="square" rtlCol="0">
            <a:spAutoFit/>
          </a:bodyPr>
          <a:lstStyle/>
          <a:p>
            <a:pPr marL="285750" indent="-285750">
              <a:buFont typeface="Wingdings" panose="05000000000000000000" pitchFamily="2" charset="2"/>
              <a:buChar char="ü"/>
            </a:pPr>
            <a:r>
              <a:rPr lang="es-MX" dirty="0">
                <a:solidFill>
                  <a:prstClr val="black"/>
                </a:solidFill>
              </a:rPr>
              <a:t>Las capacitaciones otorgadas en este año 2017 les permitió a los Grupos de Desarrollo aprendizajes nuevos, lo que les ayudara a su crecimiento, desarrollo personal y </a:t>
            </a:r>
            <a:r>
              <a:rPr lang="es-MX" dirty="0" smtClean="0">
                <a:solidFill>
                  <a:prstClr val="black"/>
                </a:solidFill>
              </a:rPr>
              <a:t>comunitario</a:t>
            </a:r>
          </a:p>
        </p:txBody>
      </p:sp>
      <p:sp>
        <p:nvSpPr>
          <p:cNvPr id="6" name="CuadroTexto 5"/>
          <p:cNvSpPr txBox="1"/>
          <p:nvPr/>
        </p:nvSpPr>
        <p:spPr>
          <a:xfrm>
            <a:off x="2715606" y="3035598"/>
            <a:ext cx="6274559" cy="646331"/>
          </a:xfrm>
          <a:prstGeom prst="rect">
            <a:avLst/>
          </a:prstGeom>
          <a:noFill/>
          <a:effectLst/>
        </p:spPr>
        <p:txBody>
          <a:bodyPr wrap="square" rtlCol="0">
            <a:spAutoFit/>
          </a:bodyPr>
          <a:lstStyle/>
          <a:p>
            <a:pPr marL="285750" indent="-285750" algn="r">
              <a:buFont typeface="Wingdings" panose="05000000000000000000" pitchFamily="2" charset="2"/>
              <a:buChar char="ü"/>
            </a:pPr>
            <a:r>
              <a:rPr lang="es-MX" altLang="es-MX" dirty="0">
                <a:solidFill>
                  <a:prstClr val="black"/>
                </a:solidFill>
              </a:rPr>
              <a:t>Confianza y seguridad en los integrantes de los Grupos de </a:t>
            </a:r>
            <a:r>
              <a:rPr lang="es-MX" altLang="es-MX" dirty="0" smtClean="0">
                <a:solidFill>
                  <a:prstClr val="black"/>
                </a:solidFill>
              </a:rPr>
              <a:t>Desarrollo</a:t>
            </a:r>
            <a:endParaRPr lang="es-MX" dirty="0"/>
          </a:p>
        </p:txBody>
      </p:sp>
      <p:sp>
        <p:nvSpPr>
          <p:cNvPr id="7" name="CuadroTexto 6"/>
          <p:cNvSpPr txBox="1"/>
          <p:nvPr/>
        </p:nvSpPr>
        <p:spPr>
          <a:xfrm>
            <a:off x="4572000" y="5745097"/>
            <a:ext cx="4332514" cy="646331"/>
          </a:xfrm>
          <a:prstGeom prst="rect">
            <a:avLst/>
          </a:prstGeom>
          <a:noFill/>
          <a:effectLst/>
        </p:spPr>
        <p:txBody>
          <a:bodyPr wrap="square" rtlCol="0">
            <a:spAutoFit/>
          </a:bodyPr>
          <a:lstStyle/>
          <a:p>
            <a:pPr marL="285750" indent="-285750" algn="r">
              <a:buFont typeface="Wingdings" panose="05000000000000000000" pitchFamily="2" charset="2"/>
              <a:buChar char="ü"/>
            </a:pPr>
            <a:r>
              <a:rPr lang="es-MX" altLang="es-MX" dirty="0">
                <a:solidFill>
                  <a:prstClr val="black"/>
                </a:solidFill>
              </a:rPr>
              <a:t>Mejoramiento de las relaciones </a:t>
            </a:r>
            <a:r>
              <a:rPr lang="es-MX" altLang="es-MX" dirty="0" smtClean="0">
                <a:solidFill>
                  <a:prstClr val="black"/>
                </a:solidFill>
              </a:rPr>
              <a:t>familiares</a:t>
            </a:r>
            <a:endParaRPr lang="es-MX" dirty="0"/>
          </a:p>
        </p:txBody>
      </p:sp>
      <p:sp>
        <p:nvSpPr>
          <p:cNvPr id="8" name="CuadroTexto 7"/>
          <p:cNvSpPr txBox="1"/>
          <p:nvPr/>
        </p:nvSpPr>
        <p:spPr>
          <a:xfrm>
            <a:off x="240919" y="3676506"/>
            <a:ext cx="6274559" cy="646331"/>
          </a:xfrm>
          <a:prstGeom prst="rect">
            <a:avLst/>
          </a:prstGeom>
          <a:noFill/>
          <a:effectLst/>
        </p:spPr>
        <p:txBody>
          <a:bodyPr wrap="square" rtlCol="0">
            <a:spAutoFit/>
          </a:bodyPr>
          <a:lstStyle/>
          <a:p>
            <a:pPr marL="285750" lvl="0" indent="-285750" algn="just" defTabSz="914400">
              <a:buFont typeface="Wingdings" panose="05000000000000000000" pitchFamily="2" charset="2"/>
              <a:buChar char="ü"/>
              <a:defRPr/>
            </a:pPr>
            <a:r>
              <a:rPr lang="es-MX" altLang="es-MX" dirty="0">
                <a:solidFill>
                  <a:prstClr val="black"/>
                </a:solidFill>
              </a:rPr>
              <a:t>Mayor análisis y comprensión de su problemática, por parte de los integrantes de los Grupos de </a:t>
            </a:r>
            <a:r>
              <a:rPr lang="es-MX" altLang="es-MX" dirty="0" smtClean="0">
                <a:solidFill>
                  <a:prstClr val="black"/>
                </a:solidFill>
              </a:rPr>
              <a:t>Desarrollo</a:t>
            </a:r>
            <a:endParaRPr lang="es-MX" dirty="0">
              <a:solidFill>
                <a:prstClr val="white"/>
              </a:solidFill>
            </a:endParaRPr>
          </a:p>
        </p:txBody>
      </p:sp>
      <p:sp>
        <p:nvSpPr>
          <p:cNvPr id="9" name="CuadroTexto 8"/>
          <p:cNvSpPr txBox="1"/>
          <p:nvPr/>
        </p:nvSpPr>
        <p:spPr>
          <a:xfrm>
            <a:off x="2715606" y="4460478"/>
            <a:ext cx="6274559" cy="923330"/>
          </a:xfrm>
          <a:prstGeom prst="rect">
            <a:avLst/>
          </a:prstGeom>
          <a:noFill/>
          <a:effectLst/>
        </p:spPr>
        <p:txBody>
          <a:bodyPr wrap="square" rtlCol="0">
            <a:spAutoFit/>
          </a:bodyPr>
          <a:lstStyle/>
          <a:p>
            <a:pPr marL="285750" lvl="0" indent="-285750" algn="r" defTabSz="914400">
              <a:buFont typeface="Wingdings" panose="05000000000000000000" pitchFamily="2" charset="2"/>
              <a:buChar char="ü"/>
              <a:defRPr/>
            </a:pPr>
            <a:r>
              <a:rPr lang="es-ES" dirty="0">
                <a:solidFill>
                  <a:schemeClr val="dk1"/>
                </a:solidFill>
              </a:rPr>
              <a:t>Al término de las capacitaciones las comunidades cuentan con productos elaborados de calidad, para ser consumidos y/o </a:t>
            </a:r>
            <a:r>
              <a:rPr lang="es-ES" dirty="0" smtClean="0">
                <a:solidFill>
                  <a:schemeClr val="dk1"/>
                </a:solidFill>
              </a:rPr>
              <a:t>utilizados</a:t>
            </a:r>
            <a:endParaRPr lang="es-MX" dirty="0">
              <a:solidFill>
                <a:schemeClr val="dk1"/>
              </a:solidFill>
            </a:endParaRPr>
          </a:p>
        </p:txBody>
      </p:sp>
      <p:sp>
        <p:nvSpPr>
          <p:cNvPr id="10" name="CuadroTexto 9"/>
          <p:cNvSpPr txBox="1"/>
          <p:nvPr/>
        </p:nvSpPr>
        <p:spPr>
          <a:xfrm>
            <a:off x="281105" y="5235891"/>
            <a:ext cx="6274559" cy="923330"/>
          </a:xfrm>
          <a:prstGeom prst="rect">
            <a:avLst/>
          </a:prstGeom>
          <a:noFill/>
          <a:effectLst/>
        </p:spPr>
        <p:txBody>
          <a:bodyPr wrap="square" rtlCol="0">
            <a:spAutoFit/>
          </a:bodyPr>
          <a:lstStyle/>
          <a:p>
            <a:pPr marL="285750" indent="-285750">
              <a:buFont typeface="Wingdings" panose="05000000000000000000" pitchFamily="2" charset="2"/>
              <a:buChar char="ü"/>
            </a:pPr>
            <a:r>
              <a:rPr lang="es-ES" dirty="0">
                <a:solidFill>
                  <a:prstClr val="black"/>
                </a:solidFill>
              </a:rPr>
              <a:t>Algunas comunidades se encuentran comercializando los productos y/o servicios aprendidos a través de las </a:t>
            </a:r>
            <a:r>
              <a:rPr lang="es-ES" dirty="0" smtClean="0">
                <a:solidFill>
                  <a:prstClr val="black"/>
                </a:solidFill>
              </a:rPr>
              <a:t>capacitaciones</a:t>
            </a:r>
            <a:endParaRPr lang="es-MX" dirty="0"/>
          </a:p>
        </p:txBody>
      </p:sp>
    </p:spTree>
    <p:extLst>
      <p:ext uri="{BB962C8B-B14F-4D97-AF65-F5344CB8AC3E}">
        <p14:creationId xmlns:p14="http://schemas.microsoft.com/office/powerpoint/2010/main" val="1897376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679143726"/>
              </p:ext>
            </p:extLst>
          </p:nvPr>
        </p:nvGraphicFramePr>
        <p:xfrm>
          <a:off x="1001486" y="2246469"/>
          <a:ext cx="7184572" cy="3812339"/>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957942" y="1307172"/>
            <a:ext cx="7228115" cy="461665"/>
          </a:xfrm>
          <a:prstGeom prst="rect">
            <a:avLst/>
          </a:prstGeom>
          <a:noFill/>
        </p:spPr>
        <p:txBody>
          <a:bodyPr wrap="square" rtlCol="0">
            <a:spAutoFit/>
          </a:bodyPr>
          <a:lstStyle/>
          <a:p>
            <a:pPr algn="ctr"/>
            <a:r>
              <a:rPr lang="es-MX" sz="2400" b="1" dirty="0" smtClean="0">
                <a:latin typeface="Calibri Light" panose="020F0302020204030204" pitchFamily="34" charset="0"/>
                <a:cs typeface="Arial" panose="020B0604020202020204" pitchFamily="34" charset="0"/>
              </a:rPr>
              <a:t>Proyectos </a:t>
            </a:r>
            <a:r>
              <a:rPr lang="es-MX" sz="2400" b="1" dirty="0">
                <a:latin typeface="Calibri Light" panose="020F0302020204030204" pitchFamily="34" charset="0"/>
                <a:cs typeface="Arial" panose="020B0604020202020204" pitchFamily="34" charset="0"/>
              </a:rPr>
              <a:t>generados con </a:t>
            </a:r>
            <a:r>
              <a:rPr lang="es-MX" sz="2400" b="1" dirty="0" smtClean="0">
                <a:latin typeface="Calibri Light" panose="020F0302020204030204" pitchFamily="34" charset="0"/>
                <a:cs typeface="Arial" panose="020B0604020202020204" pitchFamily="34" charset="0"/>
              </a:rPr>
              <a:t>recurso de Ramo 12</a:t>
            </a:r>
            <a:endParaRPr lang="es-MX" sz="2400" b="1" dirty="0">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val="1151887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92214" y="1242705"/>
            <a:ext cx="8453438" cy="461665"/>
          </a:xfrm>
          <a:prstGeom prst="rect">
            <a:avLst/>
          </a:prstGeom>
          <a:noFill/>
        </p:spPr>
        <p:txBody>
          <a:bodyPr wrap="square" rtlCol="0">
            <a:spAutoFit/>
          </a:bodyPr>
          <a:lstStyle/>
          <a:p>
            <a:pPr algn="ctr"/>
            <a:r>
              <a:rPr lang="es-MX" sz="2400" b="1" dirty="0">
                <a:solidFill>
                  <a:prstClr val="black"/>
                </a:solidFill>
                <a:latin typeface="Calibri Light" panose="020F0302020204030204" pitchFamily="34" charset="0"/>
                <a:cs typeface="Arial" panose="020B0604020202020204" pitchFamily="34" charset="0"/>
              </a:rPr>
              <a:t>Proyectos </a:t>
            </a:r>
            <a:r>
              <a:rPr lang="es-MX" sz="2400" b="1" dirty="0" smtClean="0">
                <a:solidFill>
                  <a:prstClr val="black"/>
                </a:solidFill>
                <a:latin typeface="Calibri Light" panose="020F0302020204030204" pitchFamily="34" charset="0"/>
                <a:cs typeface="Arial" panose="020B0604020202020204" pitchFamily="34" charset="0"/>
              </a:rPr>
              <a:t>generados </a:t>
            </a:r>
            <a:r>
              <a:rPr lang="es-MX" sz="2400" b="1" dirty="0">
                <a:solidFill>
                  <a:prstClr val="black"/>
                </a:solidFill>
                <a:latin typeface="Calibri Light" panose="020F0302020204030204" pitchFamily="34" charset="0"/>
                <a:cs typeface="Arial" panose="020B0604020202020204" pitchFamily="34" charset="0"/>
              </a:rPr>
              <a:t>y/o fortalecidos </a:t>
            </a:r>
            <a:r>
              <a:rPr lang="es-ES" sz="2400" b="1" dirty="0" smtClean="0">
                <a:latin typeface="Calibri Light" panose="020F0302020204030204" pitchFamily="34" charset="0"/>
                <a:ea typeface="Times New Roman" panose="02020603050405020304" pitchFamily="18" charset="0"/>
              </a:rPr>
              <a:t>solo con recurso </a:t>
            </a:r>
            <a:r>
              <a:rPr lang="es-ES" sz="2400" b="1" dirty="0">
                <a:latin typeface="Calibri Light" panose="020F0302020204030204" pitchFamily="34" charset="0"/>
                <a:ea typeface="Times New Roman" panose="02020603050405020304" pitchFamily="18" charset="0"/>
              </a:rPr>
              <a:t>de Ramo </a:t>
            </a:r>
            <a:r>
              <a:rPr lang="es-ES" sz="2400" b="1" dirty="0" smtClean="0">
                <a:latin typeface="Calibri Light" panose="020F0302020204030204" pitchFamily="34" charset="0"/>
                <a:ea typeface="Times New Roman" panose="02020603050405020304" pitchFamily="18" charset="0"/>
              </a:rPr>
              <a:t>12</a:t>
            </a:r>
            <a:endParaRPr lang="es-MX" sz="1600" dirty="0">
              <a:latin typeface="Calibri Light" panose="020F03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545246688"/>
              </p:ext>
            </p:extLst>
          </p:nvPr>
        </p:nvGraphicFramePr>
        <p:xfrm>
          <a:off x="379640" y="1971675"/>
          <a:ext cx="8278587" cy="3756909"/>
        </p:xfrm>
        <a:graphic>
          <a:graphicData uri="http://schemas.openxmlformats.org/drawingml/2006/table">
            <a:tbl>
              <a:tblPr firstRow="1" bandRow="1">
                <a:tableStyleId>{5C22544A-7EE6-4342-B048-85BDC9FD1C3A}</a:tableStyleId>
              </a:tblPr>
              <a:tblGrid>
                <a:gridCol w="1775732">
                  <a:extLst>
                    <a:ext uri="{9D8B030D-6E8A-4147-A177-3AD203B41FA5}">
                      <a16:colId xmlns:a16="http://schemas.microsoft.com/office/drawing/2014/main" xmlns="" val="20000"/>
                    </a:ext>
                  </a:extLst>
                </a:gridCol>
                <a:gridCol w="1494064">
                  <a:extLst>
                    <a:ext uri="{9D8B030D-6E8A-4147-A177-3AD203B41FA5}">
                      <a16:colId xmlns:a16="http://schemas.microsoft.com/office/drawing/2014/main" xmlns="" val="20001"/>
                    </a:ext>
                  </a:extLst>
                </a:gridCol>
                <a:gridCol w="5008791">
                  <a:extLst>
                    <a:ext uri="{9D8B030D-6E8A-4147-A177-3AD203B41FA5}">
                      <a16:colId xmlns:a16="http://schemas.microsoft.com/office/drawing/2014/main" xmlns="" val="20002"/>
                    </a:ext>
                  </a:extLst>
                </a:gridCol>
              </a:tblGrid>
              <a:tr h="617469">
                <a:tc>
                  <a:txBody>
                    <a:bodyPr/>
                    <a:lstStyle/>
                    <a:p>
                      <a:pPr algn="ctr"/>
                      <a:r>
                        <a:rPr lang="es-MX" sz="1500" dirty="0" smtClean="0">
                          <a:solidFill>
                            <a:schemeClr val="tx1"/>
                          </a:solidFill>
                          <a:latin typeface="+mj-lt"/>
                        </a:rPr>
                        <a:t>Proyectos </a:t>
                      </a:r>
                      <a:endParaRPr lang="es-MX" sz="1500" dirty="0">
                        <a:solidFill>
                          <a:schemeClr val="tx1"/>
                        </a:solidFill>
                        <a:latin typeface="+mj-lt"/>
                      </a:endParaRPr>
                    </a:p>
                  </a:txBody>
                  <a:tcPr marL="68580" marR="68580" marT="34290" marB="34290"/>
                </a:tc>
                <a:tc>
                  <a:txBody>
                    <a:bodyPr/>
                    <a:lstStyle/>
                    <a:p>
                      <a:pPr algn="ctr"/>
                      <a:r>
                        <a:rPr lang="es-MX" sz="1500" dirty="0" smtClean="0">
                          <a:solidFill>
                            <a:schemeClr val="tx1"/>
                          </a:solidFill>
                          <a:latin typeface="+mj-lt"/>
                        </a:rPr>
                        <a:t>Ámbito de Atención </a:t>
                      </a:r>
                      <a:endParaRPr lang="es-MX" sz="1500" dirty="0">
                        <a:solidFill>
                          <a:schemeClr val="tx1"/>
                        </a:solidFill>
                        <a:latin typeface="+mj-lt"/>
                      </a:endParaRPr>
                    </a:p>
                  </a:txBody>
                  <a:tcPr marL="68580" marR="68580" marT="34290" marB="34290"/>
                </a:tc>
                <a:tc>
                  <a:txBody>
                    <a:bodyPr/>
                    <a:lstStyle/>
                    <a:p>
                      <a:pPr algn="ctr"/>
                      <a:r>
                        <a:rPr lang="es-MX" sz="1500" dirty="0" smtClean="0">
                          <a:solidFill>
                            <a:schemeClr val="tx1"/>
                          </a:solidFill>
                          <a:latin typeface="+mj-lt"/>
                        </a:rPr>
                        <a:t>Resultados Cualitativos </a:t>
                      </a:r>
                      <a:endParaRPr lang="es-MX" sz="1500" dirty="0">
                        <a:solidFill>
                          <a:schemeClr val="tx1"/>
                        </a:solidFill>
                        <a:latin typeface="+mj-lt"/>
                      </a:endParaRPr>
                    </a:p>
                  </a:txBody>
                  <a:tcPr marL="68580" marR="68580" marT="34290" marB="34290"/>
                </a:tc>
                <a:extLst>
                  <a:ext uri="{0D108BD9-81ED-4DB2-BD59-A6C34878D82A}">
                    <a16:rowId xmlns:a16="http://schemas.microsoft.com/office/drawing/2014/main" xmlns="" val="10000"/>
                  </a:ext>
                </a:extLst>
              </a:tr>
              <a:tr h="1831817">
                <a:tc>
                  <a:txBody>
                    <a:bodyPr/>
                    <a:lstStyle/>
                    <a:p>
                      <a:pPr algn="ctr"/>
                      <a:r>
                        <a:rPr lang="es-MX" sz="1400" dirty="0" smtClean="0"/>
                        <a:t>120</a:t>
                      </a:r>
                      <a:endParaRPr lang="es-MX" sz="1400" dirty="0"/>
                    </a:p>
                  </a:txBody>
                  <a:tcPr marL="68580" marR="68580" marT="34290" marB="3429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smtClean="0">
                          <a:solidFill>
                            <a:srgbClr val="212121"/>
                          </a:solidFill>
                          <a:effectLst/>
                          <a:latin typeface="+mj-lt"/>
                          <a:ea typeface="Times New Roman" panose="02020603050405020304" pitchFamily="18" charset="0"/>
                        </a:rPr>
                        <a:t>Fortalecimiento de la economía familiar y comunitaria</a:t>
                      </a:r>
                      <a:endParaRPr lang="es-MX" sz="1400" b="0" dirty="0" smtClean="0">
                        <a:solidFill>
                          <a:schemeClr val="tx1"/>
                        </a:solidFill>
                        <a:latin typeface="+mj-lt"/>
                      </a:endParaRPr>
                    </a:p>
                    <a:p>
                      <a:endParaRPr lang="es-MX" sz="1400" dirty="0">
                        <a:latin typeface="+mj-lt"/>
                      </a:endParaRPr>
                    </a:p>
                  </a:txBody>
                  <a:tcPr marL="68580" marR="68580" marT="34290" marB="34290" anchor="ct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Auto empleo al utilizar mano de obra sub ocupada</a:t>
                      </a:r>
                      <a:endParaRPr kumimoji="0" lang="es-MX" sz="14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prstClr val="black"/>
                          </a:solidFill>
                          <a:effectLst/>
                          <a:uLnTx/>
                          <a:uFillTx/>
                          <a:latin typeface="Calibri Light" panose="020F0302020204030204"/>
                          <a:ea typeface="Times New Roman" panose="02020603050405020304" pitchFamily="18" charset="0"/>
                          <a:cs typeface="+mn-cs"/>
                        </a:rPr>
                        <a:t>C</a:t>
                      </a:r>
                      <a:r>
                        <a:rPr kumimoji="0" lang="es-ES" sz="1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ontar con un ingreso extra en su economía familiar.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Comercialización de los productos. </a:t>
                      </a:r>
                      <a:r>
                        <a:rPr kumimoji="0" lang="es-ES" sz="1400" b="0" i="0" u="none" strike="noStrike" kern="1200" cap="none" spc="0" normalizeH="0" baseline="0" dirty="0" smtClean="0">
                          <a:ln>
                            <a:noFill/>
                          </a:ln>
                          <a:solidFill>
                            <a:prstClr val="black"/>
                          </a:solidFill>
                          <a:effectLst/>
                          <a:uLnTx/>
                          <a:uFillTx/>
                          <a:latin typeface="Calibri Light" panose="020F0302020204030204"/>
                          <a:ea typeface="+mn-ea"/>
                          <a:cs typeface="+mn-cs"/>
                        </a:rPr>
                        <a:t>(pavos, jitomate, pan, ropa, etc.)</a:t>
                      </a:r>
                      <a:endParaRPr kumimoji="0" lang="es-ES" sz="14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Están empezando con su micro negocio.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La integración de las hijas en este rubro laboral</a:t>
                      </a:r>
                      <a:r>
                        <a:rPr kumimoji="0" lang="es-ES" sz="1400" b="0" i="0" u="none" strike="noStrike" kern="1200" cap="none" spc="0" normalizeH="0" baseline="0" noProof="0" dirty="0" smtClean="0">
                          <a:ln>
                            <a:noFill/>
                          </a:ln>
                          <a:solidFill>
                            <a:prstClr val="black"/>
                          </a:solidFill>
                          <a:effectLst/>
                          <a:uLnTx/>
                          <a:uFillTx/>
                          <a:latin typeface="+mn-lt"/>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dirty="0" smtClean="0">
                          <a:ln>
                            <a:noFill/>
                          </a:ln>
                          <a:solidFill>
                            <a:prstClr val="black"/>
                          </a:solidFill>
                          <a:effectLst/>
                          <a:uLnTx/>
                          <a:uFillTx/>
                          <a:latin typeface="Calibri Light" panose="020F0302020204030204"/>
                          <a:ea typeface="+mn-ea"/>
                          <a:cs typeface="+mn-cs"/>
                        </a:rPr>
                        <a:t>Empoderamiento de las mujeres a partir de la generación de ingresos.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dirty="0" smtClean="0">
                          <a:ln>
                            <a:noFill/>
                          </a:ln>
                          <a:solidFill>
                            <a:prstClr val="black"/>
                          </a:solidFill>
                          <a:effectLst/>
                          <a:uLnTx/>
                          <a:uFillTx/>
                          <a:latin typeface="Calibri Light" panose="020F0302020204030204"/>
                          <a:ea typeface="+mn-ea"/>
                          <a:cs typeface="+mn-cs"/>
                        </a:rPr>
                        <a:t>Que todas y todos trabajen de manera grupal y organizada.</a:t>
                      </a:r>
                    </a:p>
                  </a:txBody>
                  <a:tcPr marL="68580" marR="68580" marT="34290" marB="34290" anchor="ctr"/>
                </a:tc>
                <a:extLst>
                  <a:ext uri="{0D108BD9-81ED-4DB2-BD59-A6C34878D82A}">
                    <a16:rowId xmlns:a16="http://schemas.microsoft.com/office/drawing/2014/main" xmlns="" val="10001"/>
                  </a:ext>
                </a:extLst>
              </a:tr>
              <a:tr h="1120140">
                <a:tc gridSpan="3">
                  <a:txBody>
                    <a:bodyPr/>
                    <a:lstStyle/>
                    <a:p>
                      <a:pPr algn="just"/>
                      <a:r>
                        <a:rPr lang="es-MX" sz="1500" b="1" dirty="0" smtClean="0"/>
                        <a:t>Proyectos</a:t>
                      </a:r>
                      <a:r>
                        <a:rPr lang="es-MX" sz="1500" b="1" baseline="0" dirty="0" smtClean="0"/>
                        <a:t> Generados</a:t>
                      </a:r>
                      <a:r>
                        <a:rPr lang="es-MX" sz="1400" baseline="0" dirty="0" smtClean="0"/>
                        <a:t>: T</a:t>
                      </a:r>
                      <a:r>
                        <a:rPr lang="es-MX" sz="1400" dirty="0" smtClean="0"/>
                        <a:t>aller de costura, Panadería</a:t>
                      </a:r>
                      <a:r>
                        <a:rPr lang="es-MX" sz="1400" baseline="0" dirty="0" smtClean="0"/>
                        <a:t>, Carpintería</a:t>
                      </a:r>
                      <a:r>
                        <a:rPr lang="es-MX" sz="1400" dirty="0" smtClean="0"/>
                        <a:t>, Tortillerías, </a:t>
                      </a:r>
                      <a:r>
                        <a:rPr lang="es-MX" sz="1400" baseline="0" dirty="0" smtClean="0"/>
                        <a:t> Huertos  familiares y/o comunitarios,  Granjas de especies menores, Granjas de ganado caprino, ovino, porcino,  Tecnologías Domesticas (mermeladas, conservas, productos de limpieza, etc.) Elaboración de productos lácteos, Manualidades, Elaboración de huaraches, elaboración de vinos regionales, Producción de miel, </a:t>
                      </a:r>
                      <a:r>
                        <a:rPr lang="es-MX" sz="1400" baseline="0" dirty="0" err="1" smtClean="0"/>
                        <a:t>lombricomposta</a:t>
                      </a:r>
                      <a:r>
                        <a:rPr lang="es-MX" sz="1400" baseline="0" dirty="0" smtClean="0"/>
                        <a:t>, derivados del nopal, producción de hongo Seta, Estética.</a:t>
                      </a:r>
                      <a:endParaRPr lang="es-MX" sz="1400" dirty="0"/>
                    </a:p>
                  </a:txBody>
                  <a:tcPr marL="68580" marR="68580" marT="34290" marB="34290"/>
                </a:tc>
                <a:tc hMerge="1">
                  <a:txBody>
                    <a:bodyPr/>
                    <a:lstStyle/>
                    <a:p>
                      <a:endParaRPr lang="es-MX" dirty="0">
                        <a:latin typeface="+mj-lt"/>
                      </a:endParaRPr>
                    </a:p>
                  </a:txBody>
                  <a:tcPr/>
                </a:tc>
                <a:tc hMerge="1">
                  <a:txBody>
                    <a:bodyPr/>
                    <a:lstStyle/>
                    <a:p>
                      <a:endParaRPr lang="es-MX"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239556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4010663299"/>
              </p:ext>
            </p:extLst>
          </p:nvPr>
        </p:nvGraphicFramePr>
        <p:xfrm>
          <a:off x="379640" y="2043830"/>
          <a:ext cx="8278587" cy="3665220"/>
        </p:xfrm>
        <a:graphic>
          <a:graphicData uri="http://schemas.openxmlformats.org/drawingml/2006/table">
            <a:tbl>
              <a:tblPr firstRow="1" bandRow="1">
                <a:tableStyleId>{5C22544A-7EE6-4342-B048-85BDC9FD1C3A}</a:tableStyleId>
              </a:tblPr>
              <a:tblGrid>
                <a:gridCol w="1898196">
                  <a:extLst>
                    <a:ext uri="{9D8B030D-6E8A-4147-A177-3AD203B41FA5}">
                      <a16:colId xmlns:a16="http://schemas.microsoft.com/office/drawing/2014/main" xmlns="" val="20000"/>
                    </a:ext>
                  </a:extLst>
                </a:gridCol>
                <a:gridCol w="1641022">
                  <a:extLst>
                    <a:ext uri="{9D8B030D-6E8A-4147-A177-3AD203B41FA5}">
                      <a16:colId xmlns:a16="http://schemas.microsoft.com/office/drawing/2014/main" xmlns="" val="20001"/>
                    </a:ext>
                  </a:extLst>
                </a:gridCol>
                <a:gridCol w="4739369">
                  <a:extLst>
                    <a:ext uri="{9D8B030D-6E8A-4147-A177-3AD203B41FA5}">
                      <a16:colId xmlns:a16="http://schemas.microsoft.com/office/drawing/2014/main" xmlns="" val="20002"/>
                    </a:ext>
                  </a:extLst>
                </a:gridCol>
              </a:tblGrid>
              <a:tr h="525780">
                <a:tc>
                  <a:txBody>
                    <a:bodyPr/>
                    <a:lstStyle/>
                    <a:p>
                      <a:pPr algn="ctr"/>
                      <a:r>
                        <a:rPr lang="es-MX" sz="1500" dirty="0" smtClean="0">
                          <a:solidFill>
                            <a:schemeClr val="tx1"/>
                          </a:solidFill>
                          <a:latin typeface="+mj-lt"/>
                        </a:rPr>
                        <a:t>Proyectos </a:t>
                      </a:r>
                      <a:endParaRPr lang="es-MX" sz="1500" dirty="0">
                        <a:solidFill>
                          <a:schemeClr val="tx1"/>
                        </a:solidFill>
                        <a:latin typeface="+mj-lt"/>
                      </a:endParaRPr>
                    </a:p>
                    <a:p>
                      <a:pPr algn="ctr"/>
                      <a:r>
                        <a:rPr lang="es-MX" sz="1500" dirty="0" smtClean="0">
                          <a:solidFill>
                            <a:schemeClr val="tx1"/>
                          </a:solidFill>
                          <a:latin typeface="+mj-lt"/>
                        </a:rPr>
                        <a:t> </a:t>
                      </a:r>
                      <a:endParaRPr lang="es-MX" sz="1500" dirty="0">
                        <a:solidFill>
                          <a:schemeClr val="tx1"/>
                        </a:solidFill>
                        <a:latin typeface="+mj-lt"/>
                      </a:endParaRPr>
                    </a:p>
                  </a:txBody>
                  <a:tcPr marL="68580" marR="68580" marT="34290" marB="34290"/>
                </a:tc>
                <a:tc>
                  <a:txBody>
                    <a:bodyPr/>
                    <a:lstStyle/>
                    <a:p>
                      <a:pPr algn="ctr"/>
                      <a:r>
                        <a:rPr lang="es-MX" sz="1500" dirty="0" smtClean="0">
                          <a:solidFill>
                            <a:schemeClr val="tx1"/>
                          </a:solidFill>
                          <a:latin typeface="+mj-lt"/>
                        </a:rPr>
                        <a:t>Ámbito de Atención </a:t>
                      </a:r>
                      <a:endParaRPr lang="es-MX" sz="1500" dirty="0">
                        <a:solidFill>
                          <a:schemeClr val="tx1"/>
                        </a:solidFill>
                        <a:latin typeface="+mj-lt"/>
                      </a:endParaRPr>
                    </a:p>
                  </a:txBody>
                  <a:tcPr marL="68580" marR="68580" marT="34290" marB="34290"/>
                </a:tc>
                <a:tc>
                  <a:txBody>
                    <a:bodyPr/>
                    <a:lstStyle/>
                    <a:p>
                      <a:pPr algn="ctr"/>
                      <a:r>
                        <a:rPr lang="es-MX" sz="1500" dirty="0" smtClean="0">
                          <a:solidFill>
                            <a:schemeClr val="tx1"/>
                          </a:solidFill>
                          <a:latin typeface="+mj-lt"/>
                        </a:rPr>
                        <a:t>Resultados Cualitativos </a:t>
                      </a:r>
                      <a:endParaRPr lang="es-MX" sz="1500" dirty="0">
                        <a:solidFill>
                          <a:schemeClr val="tx1"/>
                        </a:solidFill>
                        <a:latin typeface="+mj-lt"/>
                      </a:endParaRPr>
                    </a:p>
                  </a:txBody>
                  <a:tcPr marL="68580" marR="68580" marT="34290" marB="34290"/>
                </a:tc>
                <a:extLst>
                  <a:ext uri="{0D108BD9-81ED-4DB2-BD59-A6C34878D82A}">
                    <a16:rowId xmlns:a16="http://schemas.microsoft.com/office/drawing/2014/main" xmlns="" val="10000"/>
                  </a:ext>
                </a:extLst>
              </a:tr>
              <a:tr h="2125980">
                <a:tc>
                  <a:txBody>
                    <a:bodyPr/>
                    <a:lstStyle/>
                    <a:p>
                      <a:pPr algn="ctr"/>
                      <a:r>
                        <a:rPr lang="es-MX" sz="1400" dirty="0" smtClean="0"/>
                        <a:t>27</a:t>
                      </a:r>
                      <a:endParaRPr lang="es-MX" sz="14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Seguridad alimentaria </a:t>
                      </a:r>
                    </a:p>
                    <a:p>
                      <a:endParaRPr lang="es-MX" sz="1400" dirty="0">
                        <a:latin typeface="+mj-lt"/>
                      </a:endParaRPr>
                    </a:p>
                  </a:txBody>
                  <a:tcPr marL="68580" marR="68580" marT="34290" marB="34290" anchor="ct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Garantizando el acceso a productos frescos y orgánicos que contribuyan a atender la alimentación.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Auto consumo de lo que se produce en los huertos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Disponer de alimentos mediante su conservación para cuando estos se escaseen según la temporada.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Disponibilidad de alimentos y variación de la dieta familiar.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Transmitir conocimientos a las familias en las técnicas de producción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Mejoramiento de la salud con la accesibilidad de alimentos naturales a bajos costo</a:t>
                      </a:r>
                      <a:endParaRPr kumimoji="0" lang="es-MX" sz="1400" b="0" i="0" u="none" strike="noStrike" kern="1200" cap="none" spc="0" normalizeH="0" baseline="0" noProof="0" dirty="0" smtClean="0">
                        <a:ln>
                          <a:noFill/>
                        </a:ln>
                        <a:solidFill>
                          <a:prstClr val="black"/>
                        </a:solidFill>
                        <a:effectLst/>
                        <a:uLnTx/>
                        <a:uFillTx/>
                        <a:latin typeface="+mj-lt"/>
                        <a:ea typeface="+mn-ea"/>
                        <a:cs typeface="+mn-cs"/>
                      </a:endParaRPr>
                    </a:p>
                  </a:txBody>
                  <a:tcPr marL="68580" marR="68580" marT="34290" marB="34290" anchor="ctr"/>
                </a:tc>
                <a:extLst>
                  <a:ext uri="{0D108BD9-81ED-4DB2-BD59-A6C34878D82A}">
                    <a16:rowId xmlns:a16="http://schemas.microsoft.com/office/drawing/2014/main" xmlns="" val="10001"/>
                  </a:ext>
                </a:extLst>
              </a:tr>
              <a:tr h="91440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1" dirty="0" smtClean="0"/>
                        <a:t>Proyectos</a:t>
                      </a:r>
                      <a:r>
                        <a:rPr lang="es-MX" sz="1500" b="1" baseline="0" dirty="0" smtClean="0"/>
                        <a:t> Generados</a:t>
                      </a:r>
                      <a:r>
                        <a:rPr lang="es-MX" sz="1400" baseline="0" dirty="0" smtClean="0"/>
                        <a:t>: </a:t>
                      </a:r>
                      <a:r>
                        <a:rPr lang="es-MX" sz="1400" dirty="0" smtClean="0"/>
                        <a:t>Panadería, Tortillerías, </a:t>
                      </a:r>
                      <a:r>
                        <a:rPr lang="es-MX" sz="1400" baseline="0" dirty="0" smtClean="0"/>
                        <a:t> Huertos  familiares y/o comunitarios,  Granjas de especies menores, Granjas de ganado caprino, ovino, porcino,  Tecnologías Domesticas (mermeladas, conservas, etc.) Elaboración de productos lácteos, Producción de miel.</a:t>
                      </a:r>
                      <a:endParaRPr lang="es-MX" sz="1400" dirty="0">
                        <a:latin typeface="+mj-lt"/>
                      </a:endParaRPr>
                    </a:p>
                    <a:p>
                      <a:endParaRPr lang="es-MX" sz="1400" dirty="0"/>
                    </a:p>
                  </a:txBody>
                  <a:tcPr marL="68580" marR="68580" marT="34290" marB="34290"/>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xmlns="" val="10002"/>
                  </a:ext>
                </a:extLst>
              </a:tr>
            </a:tbl>
          </a:graphicData>
        </a:graphic>
      </p:graphicFrame>
      <p:sp>
        <p:nvSpPr>
          <p:cNvPr id="7" name="CuadroTexto 6"/>
          <p:cNvSpPr txBox="1"/>
          <p:nvPr/>
        </p:nvSpPr>
        <p:spPr>
          <a:xfrm>
            <a:off x="345281" y="1191560"/>
            <a:ext cx="8453438" cy="461665"/>
          </a:xfrm>
          <a:prstGeom prst="rect">
            <a:avLst/>
          </a:prstGeom>
          <a:noFill/>
        </p:spPr>
        <p:txBody>
          <a:bodyPr wrap="square" rtlCol="0">
            <a:spAutoFit/>
          </a:bodyPr>
          <a:lstStyle/>
          <a:p>
            <a:pPr algn="ctr"/>
            <a:r>
              <a:rPr lang="es-MX" sz="2400" b="1" dirty="0">
                <a:solidFill>
                  <a:prstClr val="black"/>
                </a:solidFill>
                <a:latin typeface="Calibri Light" panose="020F0302020204030204" pitchFamily="34" charset="0"/>
                <a:cs typeface="Arial" panose="020B0604020202020204" pitchFamily="34" charset="0"/>
              </a:rPr>
              <a:t>Proyectos </a:t>
            </a:r>
            <a:r>
              <a:rPr lang="es-MX" sz="2400" b="1" dirty="0" smtClean="0">
                <a:solidFill>
                  <a:prstClr val="black"/>
                </a:solidFill>
                <a:latin typeface="Calibri Light" panose="020F0302020204030204" pitchFamily="34" charset="0"/>
                <a:cs typeface="Arial" panose="020B0604020202020204" pitchFamily="34" charset="0"/>
              </a:rPr>
              <a:t>generados </a:t>
            </a:r>
            <a:r>
              <a:rPr lang="es-MX" sz="2400" b="1" dirty="0">
                <a:solidFill>
                  <a:prstClr val="black"/>
                </a:solidFill>
                <a:latin typeface="Calibri Light" panose="020F0302020204030204" pitchFamily="34" charset="0"/>
                <a:cs typeface="Arial" panose="020B0604020202020204" pitchFamily="34" charset="0"/>
              </a:rPr>
              <a:t>y/o fortalecidos </a:t>
            </a:r>
            <a:r>
              <a:rPr lang="es-ES" sz="2400" b="1" dirty="0" smtClean="0">
                <a:latin typeface="Calibri Light" panose="020F0302020204030204" pitchFamily="34" charset="0"/>
                <a:ea typeface="Times New Roman" panose="02020603050405020304" pitchFamily="18" charset="0"/>
              </a:rPr>
              <a:t>solo con recurso </a:t>
            </a:r>
            <a:r>
              <a:rPr lang="es-ES" sz="2400" b="1" dirty="0">
                <a:latin typeface="Calibri Light" panose="020F0302020204030204" pitchFamily="34" charset="0"/>
                <a:ea typeface="Times New Roman" panose="02020603050405020304" pitchFamily="18" charset="0"/>
              </a:rPr>
              <a:t>de Ramo </a:t>
            </a:r>
            <a:r>
              <a:rPr lang="es-ES" sz="2400" b="1" dirty="0" smtClean="0">
                <a:latin typeface="Calibri Light" panose="020F0302020204030204" pitchFamily="34" charset="0"/>
                <a:ea typeface="Times New Roman" panose="02020603050405020304" pitchFamily="18" charset="0"/>
              </a:rPr>
              <a:t>12</a:t>
            </a:r>
            <a:endParaRPr lang="es-MX" sz="1600" dirty="0">
              <a:latin typeface="Calibri Light" panose="020F0302020204030204" pitchFamily="34" charset="0"/>
            </a:endParaRPr>
          </a:p>
        </p:txBody>
      </p:sp>
    </p:spTree>
    <p:extLst>
      <p:ext uri="{BB962C8B-B14F-4D97-AF65-F5344CB8AC3E}">
        <p14:creationId xmlns:p14="http://schemas.microsoft.com/office/powerpoint/2010/main" val="3865361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4119405836"/>
              </p:ext>
            </p:extLst>
          </p:nvPr>
        </p:nvGraphicFramePr>
        <p:xfrm>
          <a:off x="379640" y="2043830"/>
          <a:ext cx="8278588" cy="3484731"/>
        </p:xfrm>
        <a:graphic>
          <a:graphicData uri="http://schemas.openxmlformats.org/drawingml/2006/table">
            <a:tbl>
              <a:tblPr firstRow="1" bandRow="1">
                <a:tableStyleId>{5C22544A-7EE6-4342-B048-85BDC9FD1C3A}</a:tableStyleId>
              </a:tblPr>
              <a:tblGrid>
                <a:gridCol w="1653268">
                  <a:extLst>
                    <a:ext uri="{9D8B030D-6E8A-4147-A177-3AD203B41FA5}">
                      <a16:colId xmlns:a16="http://schemas.microsoft.com/office/drawing/2014/main" xmlns="" val="20000"/>
                    </a:ext>
                  </a:extLst>
                </a:gridCol>
                <a:gridCol w="1738993">
                  <a:extLst>
                    <a:ext uri="{9D8B030D-6E8A-4147-A177-3AD203B41FA5}">
                      <a16:colId xmlns:a16="http://schemas.microsoft.com/office/drawing/2014/main" xmlns="" val="20001"/>
                    </a:ext>
                  </a:extLst>
                </a:gridCol>
                <a:gridCol w="4886327">
                  <a:extLst>
                    <a:ext uri="{9D8B030D-6E8A-4147-A177-3AD203B41FA5}">
                      <a16:colId xmlns:a16="http://schemas.microsoft.com/office/drawing/2014/main" xmlns="" val="20002"/>
                    </a:ext>
                  </a:extLst>
                </a:gridCol>
              </a:tblGrid>
              <a:tr h="525780">
                <a:tc>
                  <a:txBody>
                    <a:bodyPr/>
                    <a:lstStyle/>
                    <a:p>
                      <a:pPr algn="ctr"/>
                      <a:r>
                        <a:rPr lang="es-MX" sz="1500" dirty="0" smtClean="0">
                          <a:solidFill>
                            <a:schemeClr val="tx1"/>
                          </a:solidFill>
                          <a:latin typeface="+mj-lt"/>
                        </a:rPr>
                        <a:t>Proyectos </a:t>
                      </a:r>
                      <a:endParaRPr lang="es-MX" sz="1500" dirty="0">
                        <a:solidFill>
                          <a:schemeClr val="tx1"/>
                        </a:solidFill>
                        <a:latin typeface="+mj-lt"/>
                      </a:endParaRPr>
                    </a:p>
                    <a:p>
                      <a:pPr algn="ctr"/>
                      <a:r>
                        <a:rPr lang="es-MX" sz="1500" dirty="0" smtClean="0">
                          <a:solidFill>
                            <a:schemeClr val="tx1"/>
                          </a:solidFill>
                          <a:latin typeface="+mj-lt"/>
                        </a:rPr>
                        <a:t> </a:t>
                      </a:r>
                      <a:endParaRPr lang="es-MX" sz="1500" dirty="0">
                        <a:solidFill>
                          <a:schemeClr val="tx1"/>
                        </a:solidFill>
                        <a:latin typeface="+mj-lt"/>
                      </a:endParaRPr>
                    </a:p>
                  </a:txBody>
                  <a:tcPr marL="68580" marR="68580" marT="34290" marB="34290"/>
                </a:tc>
                <a:tc>
                  <a:txBody>
                    <a:bodyPr/>
                    <a:lstStyle/>
                    <a:p>
                      <a:pPr algn="ctr"/>
                      <a:r>
                        <a:rPr lang="es-MX" sz="1500" dirty="0" smtClean="0">
                          <a:solidFill>
                            <a:schemeClr val="tx1"/>
                          </a:solidFill>
                          <a:latin typeface="+mj-lt"/>
                        </a:rPr>
                        <a:t>Ámbito de Atención </a:t>
                      </a:r>
                      <a:endParaRPr lang="es-MX" sz="1500" dirty="0">
                        <a:solidFill>
                          <a:schemeClr val="tx1"/>
                        </a:solidFill>
                        <a:latin typeface="+mj-lt"/>
                      </a:endParaRPr>
                    </a:p>
                  </a:txBody>
                  <a:tcPr marL="68580" marR="68580" marT="34290" marB="34290"/>
                </a:tc>
                <a:tc>
                  <a:txBody>
                    <a:bodyPr/>
                    <a:lstStyle/>
                    <a:p>
                      <a:pPr algn="ctr"/>
                      <a:r>
                        <a:rPr lang="es-MX" sz="1500" dirty="0" smtClean="0">
                          <a:solidFill>
                            <a:schemeClr val="tx1"/>
                          </a:solidFill>
                          <a:latin typeface="+mj-lt"/>
                        </a:rPr>
                        <a:t>Resultados Cualitativos </a:t>
                      </a:r>
                      <a:endParaRPr lang="es-MX" sz="1500" dirty="0">
                        <a:solidFill>
                          <a:schemeClr val="tx1"/>
                        </a:solidFill>
                        <a:latin typeface="+mj-lt"/>
                      </a:endParaRPr>
                    </a:p>
                  </a:txBody>
                  <a:tcPr marL="68580" marR="68580" marT="34290" marB="34290"/>
                </a:tc>
                <a:extLst>
                  <a:ext uri="{0D108BD9-81ED-4DB2-BD59-A6C34878D82A}">
                    <a16:rowId xmlns:a16="http://schemas.microsoft.com/office/drawing/2014/main" xmlns="" val="10000"/>
                  </a:ext>
                </a:extLst>
              </a:tr>
              <a:tr h="891540">
                <a:tc rowSpan="2">
                  <a:txBody>
                    <a:bodyPr/>
                    <a:lstStyle/>
                    <a:p>
                      <a:pPr algn="ctr"/>
                      <a:r>
                        <a:rPr lang="es-MX" sz="1400" dirty="0" smtClean="0"/>
                        <a:t>1</a:t>
                      </a:r>
                      <a:endParaRPr lang="es-MX" sz="1400" dirty="0"/>
                    </a:p>
                  </a:txBody>
                  <a:tcPr marL="68580" marR="68580" marT="34290" marB="34290" anchor="ctr"/>
                </a:tc>
                <a:tc rowSpan="2">
                  <a:txBody>
                    <a:bodyPr/>
                    <a:lstStyle/>
                    <a:p>
                      <a:r>
                        <a:rPr lang="es-MX" sz="1400" dirty="0" smtClean="0">
                          <a:latin typeface="+mj-lt"/>
                        </a:rPr>
                        <a:t>Promoción de la educación </a:t>
                      </a:r>
                    </a:p>
                    <a:p>
                      <a:endParaRPr lang="es-MX" sz="1400" dirty="0">
                        <a:latin typeface="+mj-lt"/>
                      </a:endParaRPr>
                    </a:p>
                  </a:txBody>
                  <a:tcPr marL="68580" marR="68580" marT="34290" marB="34290" anchor="ct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Mejorar las relaciones personales en los Grupos de Desarrollo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Fomenta la participación familiar organizada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Mejora las relaciones efectivas personales, familiares y comunitarias </a:t>
                      </a:r>
                    </a:p>
                  </a:txBody>
                  <a:tcPr marL="68580" marR="68580" marT="34290" marB="34290" anchor="ctr"/>
                </a:tc>
                <a:extLst>
                  <a:ext uri="{0D108BD9-81ED-4DB2-BD59-A6C34878D82A}">
                    <a16:rowId xmlns:a16="http://schemas.microsoft.com/office/drawing/2014/main" xmlns="" val="10001"/>
                  </a:ext>
                </a:extLst>
              </a:tr>
              <a:tr h="0">
                <a:tc vMerge="1">
                  <a:txBody>
                    <a:bodyPr/>
                    <a:lstStyle/>
                    <a:p>
                      <a:endParaRPr lang="es-MX"/>
                    </a:p>
                  </a:txBody>
                  <a:tcPr/>
                </a:tc>
                <a:tc vMerge="1">
                  <a:txBody>
                    <a:bodyPr/>
                    <a:lstStyle/>
                    <a:p>
                      <a:endParaRPr lang="es-MX"/>
                    </a:p>
                  </a:txBody>
                  <a:tcPr/>
                </a:tc>
                <a:tc rowSpan="2">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Se realizan acciones que promueven hábitos en mejora de la salud como lo es el ejercicio la limpieza y la salud.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Prevención de enfermedades y gestión de medicamentos, aparatos auditivos, sillas de ruedas, lentes, etc.</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4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2"/>
                  </a:ext>
                </a:extLst>
              </a:tr>
              <a:tr h="1043940">
                <a:tc>
                  <a:txBody>
                    <a:bodyPr/>
                    <a:lstStyle/>
                    <a:p>
                      <a:pPr algn="ctr"/>
                      <a:r>
                        <a:rPr lang="es-MX" sz="1400" dirty="0" smtClean="0"/>
                        <a:t>1</a:t>
                      </a:r>
                      <a:endParaRPr lang="es-MX" sz="1400" dirty="0"/>
                    </a:p>
                  </a:txBody>
                  <a:tcPr marL="68580" marR="68580" marT="34290" marB="34290" anchor="ctr"/>
                </a:tc>
                <a:tc>
                  <a:txBody>
                    <a:bodyPr/>
                    <a:lstStyle/>
                    <a:p>
                      <a:r>
                        <a:rPr lang="es-MX" sz="1400" dirty="0" smtClean="0">
                          <a:latin typeface="+mj-lt"/>
                        </a:rPr>
                        <a:t>Fomento de la salud </a:t>
                      </a:r>
                    </a:p>
                    <a:p>
                      <a:endParaRPr lang="es-MX" sz="1400" dirty="0">
                        <a:latin typeface="+mj-lt"/>
                      </a:endParaRPr>
                    </a:p>
                  </a:txBody>
                  <a:tcPr marL="68580" marR="68580" marT="34290" marB="34290" anchor="ctr"/>
                </a:tc>
                <a:tc vMerge="1">
                  <a:txBody>
                    <a:bodyPr/>
                    <a:lstStyle/>
                    <a:p>
                      <a:endParaRPr lang="es-MX"/>
                    </a:p>
                  </a:txBody>
                  <a:tcPr/>
                </a:tc>
                <a:extLst>
                  <a:ext uri="{0D108BD9-81ED-4DB2-BD59-A6C34878D82A}">
                    <a16:rowId xmlns:a16="http://schemas.microsoft.com/office/drawing/2014/main" xmlns="" val="10003"/>
                  </a:ext>
                </a:extLst>
              </a:tr>
              <a:tr h="90155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1" dirty="0" smtClean="0"/>
                        <a:t>Proyectos</a:t>
                      </a:r>
                      <a:r>
                        <a:rPr lang="es-MX" sz="1500" b="1" baseline="0" dirty="0" smtClean="0"/>
                        <a:t> Generados </a:t>
                      </a:r>
                      <a:r>
                        <a:rPr lang="es-MX" sz="1400"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smtClean="0"/>
                        <a:t>Centros de Medicina tradicional y Terapia Alternativas.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smtClean="0"/>
                        <a:t>Construcción de estufas ecológicas. </a:t>
                      </a:r>
                      <a:endParaRPr lang="es-MX" sz="1400" dirty="0"/>
                    </a:p>
                  </a:txBody>
                  <a:tcPr marL="68580" marR="68580" marT="34290" marB="34290"/>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xmlns="" val="10004"/>
                  </a:ext>
                </a:extLst>
              </a:tr>
            </a:tbl>
          </a:graphicData>
        </a:graphic>
      </p:graphicFrame>
      <p:sp>
        <p:nvSpPr>
          <p:cNvPr id="7" name="CuadroTexto 6"/>
          <p:cNvSpPr txBox="1"/>
          <p:nvPr/>
        </p:nvSpPr>
        <p:spPr>
          <a:xfrm>
            <a:off x="292214" y="1242705"/>
            <a:ext cx="8453438" cy="461665"/>
          </a:xfrm>
          <a:prstGeom prst="rect">
            <a:avLst/>
          </a:prstGeom>
          <a:noFill/>
        </p:spPr>
        <p:txBody>
          <a:bodyPr wrap="square" rtlCol="0">
            <a:spAutoFit/>
          </a:bodyPr>
          <a:lstStyle/>
          <a:p>
            <a:pPr algn="ctr"/>
            <a:r>
              <a:rPr lang="es-MX" sz="2400" b="1" dirty="0">
                <a:solidFill>
                  <a:prstClr val="black"/>
                </a:solidFill>
                <a:latin typeface="Calibri Light" panose="020F0302020204030204" pitchFamily="34" charset="0"/>
                <a:cs typeface="Arial" panose="020B0604020202020204" pitchFamily="34" charset="0"/>
              </a:rPr>
              <a:t>Proyectos </a:t>
            </a:r>
            <a:r>
              <a:rPr lang="es-MX" sz="2400" b="1" dirty="0" smtClean="0">
                <a:solidFill>
                  <a:prstClr val="black"/>
                </a:solidFill>
                <a:latin typeface="Calibri Light" panose="020F0302020204030204" pitchFamily="34" charset="0"/>
                <a:cs typeface="Arial" panose="020B0604020202020204" pitchFamily="34" charset="0"/>
              </a:rPr>
              <a:t>generados </a:t>
            </a:r>
            <a:r>
              <a:rPr lang="es-MX" sz="2400" b="1" dirty="0">
                <a:solidFill>
                  <a:prstClr val="black"/>
                </a:solidFill>
                <a:latin typeface="Calibri Light" panose="020F0302020204030204" pitchFamily="34" charset="0"/>
                <a:cs typeface="Arial" panose="020B0604020202020204" pitchFamily="34" charset="0"/>
              </a:rPr>
              <a:t>y/o fortalecidos </a:t>
            </a:r>
            <a:r>
              <a:rPr lang="es-ES" sz="2400" b="1" dirty="0" smtClean="0">
                <a:latin typeface="Calibri Light" panose="020F0302020204030204" pitchFamily="34" charset="0"/>
                <a:ea typeface="Times New Roman" panose="02020603050405020304" pitchFamily="18" charset="0"/>
              </a:rPr>
              <a:t>solo con recurso </a:t>
            </a:r>
            <a:r>
              <a:rPr lang="es-ES" sz="2400" b="1" dirty="0">
                <a:latin typeface="Calibri Light" panose="020F0302020204030204" pitchFamily="34" charset="0"/>
                <a:ea typeface="Times New Roman" panose="02020603050405020304" pitchFamily="18" charset="0"/>
              </a:rPr>
              <a:t>de Ramo </a:t>
            </a:r>
            <a:r>
              <a:rPr lang="es-ES" sz="2400" b="1" dirty="0" smtClean="0">
                <a:latin typeface="Calibri Light" panose="020F0302020204030204" pitchFamily="34" charset="0"/>
                <a:ea typeface="Times New Roman" panose="02020603050405020304" pitchFamily="18" charset="0"/>
              </a:rPr>
              <a:t>12</a:t>
            </a:r>
            <a:endParaRPr lang="es-MX" sz="1600" dirty="0">
              <a:latin typeface="Calibri Light" panose="020F0302020204030204" pitchFamily="34" charset="0"/>
            </a:endParaRPr>
          </a:p>
        </p:txBody>
      </p:sp>
    </p:spTree>
    <p:extLst>
      <p:ext uri="{BB962C8B-B14F-4D97-AF65-F5344CB8AC3E}">
        <p14:creationId xmlns:p14="http://schemas.microsoft.com/office/powerpoint/2010/main" val="441761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323281276"/>
              </p:ext>
            </p:extLst>
          </p:nvPr>
        </p:nvGraphicFramePr>
        <p:xfrm>
          <a:off x="477611" y="2426516"/>
          <a:ext cx="8327488" cy="2867978"/>
        </p:xfrm>
        <a:graphic>
          <a:graphicData uri="http://schemas.openxmlformats.org/drawingml/2006/table">
            <a:tbl>
              <a:tblPr firstRow="1" bandRow="1">
                <a:tableStyleId>{5C22544A-7EE6-4342-B048-85BDC9FD1C3A}</a:tableStyleId>
              </a:tblPr>
              <a:tblGrid>
                <a:gridCol w="4133300">
                  <a:extLst>
                    <a:ext uri="{9D8B030D-6E8A-4147-A177-3AD203B41FA5}">
                      <a16:colId xmlns:a16="http://schemas.microsoft.com/office/drawing/2014/main" xmlns="" val="20000"/>
                    </a:ext>
                  </a:extLst>
                </a:gridCol>
                <a:gridCol w="93980">
                  <a:extLst>
                    <a:ext uri="{9D8B030D-6E8A-4147-A177-3AD203B41FA5}">
                      <a16:colId xmlns:a16="http://schemas.microsoft.com/office/drawing/2014/main" xmlns="" val="20001"/>
                    </a:ext>
                  </a:extLst>
                </a:gridCol>
                <a:gridCol w="4100208">
                  <a:extLst>
                    <a:ext uri="{9D8B030D-6E8A-4147-A177-3AD203B41FA5}">
                      <a16:colId xmlns:a16="http://schemas.microsoft.com/office/drawing/2014/main" xmlns="" val="20002"/>
                    </a:ext>
                  </a:extLst>
                </a:gridCol>
              </a:tblGrid>
              <a:tr h="502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INCONSISTENCIAS </a:t>
                      </a:r>
                    </a:p>
                    <a:p>
                      <a:endParaRPr lang="es-MX" sz="1400" dirty="0"/>
                    </a:p>
                  </a:txBody>
                  <a:tcPr marL="68580" marR="68580" marT="34290" marB="3429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POSIBLES SOLUCIONES</a:t>
                      </a: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10000"/>
                  </a:ext>
                </a:extLst>
              </a:tr>
              <a:tr h="103242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smtClean="0">
                          <a:ln>
                            <a:noFill/>
                          </a:ln>
                          <a:solidFill>
                            <a:prstClr val="black"/>
                          </a:solidFill>
                          <a:effectLst/>
                          <a:uLnTx/>
                          <a:uFillTx/>
                          <a:latin typeface="+mn-lt"/>
                          <a:ea typeface="+mn-ea"/>
                          <a:cs typeface="+mn-cs"/>
                        </a:rPr>
                        <a:t>El formato Cuadro 4 “Insumos para Proyectos Comunitarios” del PAT validado, presenta información que no es coincidente con lo reportado en el 2° informe cualitativo 2017.</a:t>
                      </a:r>
                      <a:endParaRPr lang="es-MX" sz="1500" dirty="0" smtClean="0"/>
                    </a:p>
                  </a:txBody>
                  <a:tcPr marL="68580" marR="68580" marT="34290" marB="34290"/>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dirty="0" smtClean="0"/>
                        <a:t>Si</a:t>
                      </a:r>
                      <a:r>
                        <a:rPr lang="es-MX" sz="1400" baseline="0" dirty="0" smtClean="0"/>
                        <a:t> aplicaron cambios al PAT; se deberá e</a:t>
                      </a:r>
                      <a:r>
                        <a:rPr lang="es-MX" sz="1400" dirty="0" smtClean="0"/>
                        <a:t>specificar</a:t>
                      </a:r>
                      <a:r>
                        <a:rPr lang="es-MX" sz="1400" baseline="0" dirty="0" smtClean="0"/>
                        <a:t> en el 2° cualitativo.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400" baseline="0"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baseline="0" dirty="0" smtClean="0"/>
                        <a:t>De lo contrario, homologar la información de acuerdo a lo validado en el PAT</a:t>
                      </a:r>
                      <a:endParaRPr lang="es-MX" sz="1400" dirty="0" smtClean="0"/>
                    </a:p>
                  </a:txBody>
                  <a:tcPr marL="68580" marR="68580" marT="34290" marB="34290"/>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MX" dirty="0" smtClean="0"/>
                    </a:p>
                  </a:txBody>
                  <a:tcPr/>
                </a:tc>
                <a:extLst>
                  <a:ext uri="{0D108BD9-81ED-4DB2-BD59-A6C34878D82A}">
                    <a16:rowId xmlns:a16="http://schemas.microsoft.com/office/drawing/2014/main" xmlns="" val="10001"/>
                  </a:ext>
                </a:extLst>
              </a:tr>
              <a:tr h="297180">
                <a:tc gridSpan="3">
                  <a:txBody>
                    <a:bodyPr/>
                    <a:lstStyle/>
                    <a:p>
                      <a:pPr algn="ctr"/>
                      <a:r>
                        <a:rPr lang="es-MX" sz="1500" b="1" dirty="0" smtClean="0">
                          <a:solidFill>
                            <a:srgbClr val="FF0000"/>
                          </a:solidFill>
                          <a:latin typeface="Arial" panose="020B0604020202020204" pitchFamily="34" charset="0"/>
                          <a:cs typeface="Arial" panose="020B0604020202020204" pitchFamily="34" charset="0"/>
                        </a:rPr>
                        <a:t>Ejemplo </a:t>
                      </a:r>
                      <a:endParaRPr lang="es-MX" sz="1500" b="1" dirty="0">
                        <a:solidFill>
                          <a:srgbClr val="FF0000"/>
                        </a:solidFill>
                        <a:latin typeface="Arial" panose="020B0604020202020204" pitchFamily="34" charset="0"/>
                        <a:cs typeface="Arial" panose="020B0604020202020204" pitchFamily="34" charset="0"/>
                      </a:endParaRPr>
                    </a:p>
                  </a:txBody>
                  <a:tcPr marL="68580" marR="68580" marT="34290" marB="34290">
                    <a:solidFill>
                      <a:schemeClr val="accent6">
                        <a:lumMod val="20000"/>
                        <a:lumOff val="80000"/>
                      </a:schemeClr>
                    </a:solidFill>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xmlns="" val="10002"/>
                  </a:ext>
                </a:extLst>
              </a:tr>
              <a:tr h="924878">
                <a:tc gridSpan="2">
                  <a:txBody>
                    <a:bodyPr/>
                    <a:lstStyle/>
                    <a:p>
                      <a:pPr algn="just"/>
                      <a:r>
                        <a:rPr lang="es-MX" sz="1500" b="0" dirty="0" smtClean="0">
                          <a:solidFill>
                            <a:srgbClr val="FF0000"/>
                          </a:solidFill>
                          <a:latin typeface="+mj-lt"/>
                          <a:cs typeface="Arial" panose="020B0604020202020204" pitchFamily="34" charset="0"/>
                        </a:rPr>
                        <a:t>Se señala que se apoyará</a:t>
                      </a:r>
                      <a:r>
                        <a:rPr lang="es-MX" sz="1500" b="0" baseline="0" dirty="0" smtClean="0">
                          <a:solidFill>
                            <a:srgbClr val="FF0000"/>
                          </a:solidFill>
                          <a:latin typeface="+mj-lt"/>
                          <a:cs typeface="Arial" panose="020B0604020202020204" pitchFamily="34" charset="0"/>
                        </a:rPr>
                        <a:t> a 12 proyectos con insumos y solo se reporta uno.</a:t>
                      </a:r>
                      <a:endParaRPr lang="es-MX" sz="1500" b="0" dirty="0">
                        <a:solidFill>
                          <a:srgbClr val="FF0000"/>
                        </a:solidFill>
                        <a:latin typeface="+mj-lt"/>
                        <a:cs typeface="Arial" panose="020B0604020202020204" pitchFamily="34" charset="0"/>
                      </a:endParaRPr>
                    </a:p>
                  </a:txBody>
                  <a:tcPr marL="68580" marR="68580" marT="34290" marB="34290">
                    <a:solidFill>
                      <a:schemeClr val="accent6">
                        <a:lumMod val="20000"/>
                        <a:lumOff val="80000"/>
                      </a:schemeClr>
                    </a:solidFill>
                  </a:tcPr>
                </a:tc>
                <a:tc hMerge="1">
                  <a:txBody>
                    <a:bodyPr/>
                    <a:lstStyle/>
                    <a:p>
                      <a:endParaRPr lang="es-MX"/>
                    </a:p>
                  </a:txBody>
                  <a:tcPr/>
                </a:tc>
                <a:tc>
                  <a:txBody>
                    <a:bodyPr/>
                    <a:lstStyle/>
                    <a:p>
                      <a:pPr algn="just"/>
                      <a:r>
                        <a:rPr lang="es-ES" sz="1400" kern="1200" dirty="0" smtClean="0">
                          <a:solidFill>
                            <a:srgbClr val="FF0000"/>
                          </a:solidFill>
                          <a:effectLst/>
                          <a:latin typeface="+mn-lt"/>
                          <a:ea typeface="+mn-ea"/>
                          <a:cs typeface="+mn-cs"/>
                        </a:rPr>
                        <a:t>Se solicita insumos</a:t>
                      </a:r>
                      <a:r>
                        <a:rPr lang="es-ES" sz="1400" kern="1200" baseline="0" dirty="0" smtClean="0">
                          <a:solidFill>
                            <a:srgbClr val="FF0000"/>
                          </a:solidFill>
                          <a:effectLst/>
                          <a:latin typeface="+mn-lt"/>
                          <a:ea typeface="+mn-ea"/>
                          <a:cs typeface="+mn-cs"/>
                        </a:rPr>
                        <a:t> para </a:t>
                      </a:r>
                      <a:r>
                        <a:rPr lang="es-ES" sz="1400" kern="1200" dirty="0" smtClean="0">
                          <a:solidFill>
                            <a:srgbClr val="FF0000"/>
                          </a:solidFill>
                          <a:effectLst/>
                          <a:latin typeface="+mn-lt"/>
                          <a:ea typeface="+mn-ea"/>
                          <a:cs typeface="+mn-cs"/>
                        </a:rPr>
                        <a:t>33 proyectos de panadería</a:t>
                      </a:r>
                      <a:r>
                        <a:rPr lang="es-ES" sz="1400" kern="1200" baseline="0" dirty="0" smtClean="0">
                          <a:solidFill>
                            <a:srgbClr val="FF0000"/>
                          </a:solidFill>
                          <a:effectLst/>
                          <a:latin typeface="+mn-lt"/>
                          <a:ea typeface="+mn-ea"/>
                          <a:cs typeface="+mn-cs"/>
                        </a:rPr>
                        <a:t> </a:t>
                      </a:r>
                      <a:r>
                        <a:rPr lang="es-ES" sz="1400" kern="1200" dirty="0" smtClean="0">
                          <a:solidFill>
                            <a:srgbClr val="FF0000"/>
                          </a:solidFill>
                          <a:effectLst/>
                          <a:latin typeface="+mn-lt"/>
                          <a:ea typeface="+mn-ea"/>
                          <a:cs typeface="+mn-cs"/>
                        </a:rPr>
                        <a:t>y en el informe se engloba</a:t>
                      </a:r>
                      <a:r>
                        <a:rPr lang="es-ES" sz="1400" kern="1200" baseline="0" dirty="0" smtClean="0">
                          <a:solidFill>
                            <a:srgbClr val="FF0000"/>
                          </a:solidFill>
                          <a:effectLst/>
                          <a:latin typeface="+mn-lt"/>
                          <a:ea typeface="+mn-ea"/>
                          <a:cs typeface="+mn-cs"/>
                        </a:rPr>
                        <a:t> a todos en uno.</a:t>
                      </a:r>
                      <a:endParaRPr lang="es-ES" sz="1400" kern="1200" dirty="0" smtClean="0">
                        <a:solidFill>
                          <a:srgbClr val="FF0000"/>
                        </a:solidFill>
                        <a:effectLst/>
                        <a:latin typeface="+mn-lt"/>
                        <a:ea typeface="+mn-ea"/>
                        <a:cs typeface="+mn-cs"/>
                      </a:endParaRPr>
                    </a:p>
                  </a:txBody>
                  <a:tcPr marL="68580" marR="68580" marT="34290" marB="34290">
                    <a:solidFill>
                      <a:schemeClr val="accent6">
                        <a:lumMod val="20000"/>
                        <a:lumOff val="80000"/>
                      </a:schemeClr>
                    </a:solidFill>
                  </a:tcPr>
                </a:tc>
                <a:extLst>
                  <a:ext uri="{0D108BD9-81ED-4DB2-BD59-A6C34878D82A}">
                    <a16:rowId xmlns:a16="http://schemas.microsoft.com/office/drawing/2014/main" xmlns="" val="10003"/>
                  </a:ext>
                </a:extLst>
              </a:tr>
            </a:tbl>
          </a:graphicData>
        </a:graphic>
      </p:graphicFrame>
      <p:sp>
        <p:nvSpPr>
          <p:cNvPr id="6" name="CuadroTexto 5"/>
          <p:cNvSpPr txBox="1"/>
          <p:nvPr/>
        </p:nvSpPr>
        <p:spPr>
          <a:xfrm>
            <a:off x="357186" y="1228591"/>
            <a:ext cx="8429627" cy="830997"/>
          </a:xfrm>
          <a:prstGeom prst="rect">
            <a:avLst/>
          </a:prstGeom>
          <a:noFill/>
        </p:spPr>
        <p:txBody>
          <a:bodyPr wrap="square" rtlCol="0">
            <a:spAutoFit/>
          </a:bodyPr>
          <a:lstStyle/>
          <a:p>
            <a:pPr algn="ctr"/>
            <a:r>
              <a:rPr lang="es-MX" sz="2400" b="1" dirty="0">
                <a:solidFill>
                  <a:prstClr val="black"/>
                </a:solidFill>
                <a:latin typeface="Calibri Light" panose="020F0302020204030204" pitchFamily="34" charset="0"/>
                <a:cs typeface="Arial" panose="020B0604020202020204" pitchFamily="34" charset="0"/>
              </a:rPr>
              <a:t>Proyectos Implementados y/o fortalecidos </a:t>
            </a:r>
            <a:r>
              <a:rPr lang="es-ES" sz="2400" b="1" dirty="0">
                <a:latin typeface="Calibri Light" panose="020F0302020204030204" pitchFamily="34" charset="0"/>
                <a:ea typeface="Times New Roman" panose="02020603050405020304" pitchFamily="18" charset="0"/>
              </a:rPr>
              <a:t>del recurso de Ramo 12 utilizado para Insumos </a:t>
            </a:r>
            <a:endParaRPr lang="es-MX" sz="1600" dirty="0">
              <a:latin typeface="Calibri Light" panose="020F0302020204030204" pitchFamily="34" charset="0"/>
            </a:endParaRPr>
          </a:p>
        </p:txBody>
      </p:sp>
    </p:spTree>
    <p:extLst>
      <p:ext uri="{BB962C8B-B14F-4D97-AF65-F5344CB8AC3E}">
        <p14:creationId xmlns:p14="http://schemas.microsoft.com/office/powerpoint/2010/main" val="243814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52963" y="1111250"/>
            <a:ext cx="7293205" cy="830997"/>
          </a:xfrm>
          <a:prstGeom prst="rect">
            <a:avLst/>
          </a:prstGeom>
          <a:noFill/>
        </p:spPr>
        <p:txBody>
          <a:bodyPr wrap="square" rtlCol="0">
            <a:spAutoFit/>
          </a:bodyPr>
          <a:lstStyle/>
          <a:p>
            <a:pPr lvl="0" algn="ctr"/>
            <a:r>
              <a:rPr lang="es-MX" sz="2400" b="1" dirty="0">
                <a:solidFill>
                  <a:prstClr val="black"/>
                </a:solidFill>
                <a:latin typeface="+mj-lt"/>
                <a:cs typeface="Arial" panose="020B0604020202020204" pitchFamily="34" charset="0"/>
              </a:rPr>
              <a:t>Apartado: </a:t>
            </a:r>
            <a:r>
              <a:rPr lang="es-MX" sz="2400" dirty="0">
                <a:solidFill>
                  <a:prstClr val="black"/>
                </a:solidFill>
                <a:latin typeface="+mj-lt"/>
                <a:cs typeface="Arial" panose="020B0604020202020204" pitchFamily="34" charset="0"/>
              </a:rPr>
              <a:t>Resultados </a:t>
            </a:r>
            <a:r>
              <a:rPr lang="es-MX" sz="2400" dirty="0" smtClean="0">
                <a:solidFill>
                  <a:prstClr val="black"/>
                </a:solidFill>
                <a:latin typeface="+mj-lt"/>
                <a:cs typeface="Arial" panose="020B0604020202020204" pitchFamily="34" charset="0"/>
              </a:rPr>
              <a:t>Cualitativos </a:t>
            </a:r>
            <a:r>
              <a:rPr lang="es-MX" sz="2400" dirty="0">
                <a:solidFill>
                  <a:prstClr val="black"/>
                </a:solidFill>
                <a:latin typeface="+mj-lt"/>
                <a:cs typeface="Arial" panose="020B0604020202020204" pitchFamily="34" charset="0"/>
              </a:rPr>
              <a:t>de los </a:t>
            </a:r>
            <a:r>
              <a:rPr lang="es-MX" sz="2400" dirty="0" smtClean="0">
                <a:solidFill>
                  <a:prstClr val="black"/>
                </a:solidFill>
                <a:latin typeface="+mj-lt"/>
                <a:cs typeface="Arial" panose="020B0604020202020204" pitchFamily="34" charset="0"/>
              </a:rPr>
              <a:t/>
            </a:r>
            <a:br>
              <a:rPr lang="es-MX" sz="2400" dirty="0" smtClean="0">
                <a:solidFill>
                  <a:prstClr val="black"/>
                </a:solidFill>
                <a:latin typeface="+mj-lt"/>
                <a:cs typeface="Arial" panose="020B0604020202020204" pitchFamily="34" charset="0"/>
              </a:rPr>
            </a:br>
            <a:r>
              <a:rPr lang="es-MX" sz="2400" dirty="0" smtClean="0">
                <a:solidFill>
                  <a:prstClr val="black"/>
                </a:solidFill>
                <a:latin typeface="+mj-lt"/>
                <a:cs typeface="Arial" panose="020B0604020202020204" pitchFamily="34" charset="0"/>
              </a:rPr>
              <a:t>Comités Comunitarios de Contraloría Social</a:t>
            </a:r>
            <a:endParaRPr lang="es-MX" sz="2400" dirty="0">
              <a:solidFill>
                <a:prstClr val="black"/>
              </a:solidFill>
              <a:latin typeface="+mj-lt"/>
              <a:cs typeface="Arial" panose="020B0604020202020204" pitchFamily="34" charset="0"/>
            </a:endParaRPr>
          </a:p>
        </p:txBody>
      </p:sp>
      <p:sp>
        <p:nvSpPr>
          <p:cNvPr id="4" name="CuadroTexto 3"/>
          <p:cNvSpPr txBox="1"/>
          <p:nvPr/>
        </p:nvSpPr>
        <p:spPr>
          <a:xfrm>
            <a:off x="138563" y="2175518"/>
            <a:ext cx="5131937" cy="1477328"/>
          </a:xfrm>
          <a:prstGeom prst="rect">
            <a:avLst/>
          </a:prstGeom>
          <a:noFill/>
        </p:spPr>
        <p:txBody>
          <a:bodyPr wrap="square" rtlCol="0">
            <a:spAutoFit/>
          </a:bodyPr>
          <a:lstStyle/>
          <a:p>
            <a:pPr lvl="0" algn="just" defTabSz="914400">
              <a:defRPr/>
            </a:pPr>
            <a:r>
              <a:rPr lang="es-MX" dirty="0">
                <a:solidFill>
                  <a:prstClr val="black"/>
                </a:solidFill>
              </a:rPr>
              <a:t>Los comités </a:t>
            </a:r>
            <a:r>
              <a:rPr lang="es-MX" dirty="0" smtClean="0">
                <a:solidFill>
                  <a:prstClr val="black"/>
                </a:solidFill>
              </a:rPr>
              <a:t>comunitarios de </a:t>
            </a:r>
            <a:r>
              <a:rPr lang="es-MX" dirty="0">
                <a:solidFill>
                  <a:prstClr val="black"/>
                </a:solidFill>
              </a:rPr>
              <a:t>Contraloría Social se dieron a la tarea de vigilar y supervisar las capacitaciones, las temáticas y los tiempos así como las fichas técnicas y la observancia de insumos de manera adecuada.</a:t>
            </a:r>
          </a:p>
        </p:txBody>
      </p:sp>
      <p:sp>
        <p:nvSpPr>
          <p:cNvPr id="6" name="Rectángulo 5"/>
          <p:cNvSpPr/>
          <p:nvPr/>
        </p:nvSpPr>
        <p:spPr>
          <a:xfrm>
            <a:off x="3822700" y="3917966"/>
            <a:ext cx="5130800" cy="2031325"/>
          </a:xfrm>
          <a:prstGeom prst="rect">
            <a:avLst/>
          </a:prstGeom>
        </p:spPr>
        <p:txBody>
          <a:bodyPr wrap="square">
            <a:spAutoFit/>
          </a:bodyPr>
          <a:lstStyle/>
          <a:p>
            <a:pPr lvl="0" algn="just" defTabSz="914400">
              <a:defRPr/>
            </a:pPr>
            <a:r>
              <a:rPr lang="es-MX" dirty="0">
                <a:solidFill>
                  <a:prstClr val="black"/>
                </a:solidFill>
              </a:rPr>
              <a:t>El comité </a:t>
            </a:r>
            <a:r>
              <a:rPr lang="es-MX" dirty="0" smtClean="0">
                <a:solidFill>
                  <a:prstClr val="black"/>
                </a:solidFill>
              </a:rPr>
              <a:t>comunitario de </a:t>
            </a:r>
            <a:r>
              <a:rPr lang="es-MX" dirty="0">
                <a:solidFill>
                  <a:prstClr val="black"/>
                </a:solidFill>
              </a:rPr>
              <a:t>contraloría social de la localidad Unión de San Antonio (Unión de las Borregas) del municipio de Pánfilo Natera </a:t>
            </a:r>
            <a:r>
              <a:rPr lang="es-MX" dirty="0" smtClean="0">
                <a:solidFill>
                  <a:prstClr val="black"/>
                </a:solidFill>
              </a:rPr>
              <a:t>participó </a:t>
            </a:r>
            <a:r>
              <a:rPr lang="es-MX" dirty="0">
                <a:solidFill>
                  <a:prstClr val="black"/>
                </a:solidFill>
              </a:rPr>
              <a:t>en el concurso estatal  de Contraloría </a:t>
            </a:r>
            <a:r>
              <a:rPr lang="es-MX" dirty="0" smtClean="0">
                <a:solidFill>
                  <a:prstClr val="black"/>
                </a:solidFill>
              </a:rPr>
              <a:t>Social, </a:t>
            </a:r>
            <a:r>
              <a:rPr lang="es-MX" dirty="0">
                <a:solidFill>
                  <a:prstClr val="black"/>
                </a:solidFill>
              </a:rPr>
              <a:t>siendo ganador del segundo lugar debido a sus buenas acciones de vigilancia</a:t>
            </a:r>
            <a:r>
              <a:rPr lang="es-MX" dirty="0" smtClean="0">
                <a:solidFill>
                  <a:prstClr val="black"/>
                </a:solidFill>
              </a:rPr>
              <a:t>.</a:t>
            </a:r>
          </a:p>
          <a:p>
            <a:pPr lvl="0" algn="just" defTabSz="914400">
              <a:defRPr/>
            </a:pPr>
            <a:r>
              <a:rPr lang="es-MX" dirty="0" smtClean="0">
                <a:solidFill>
                  <a:prstClr val="black"/>
                </a:solidFill>
              </a:rPr>
              <a:t>(</a:t>
            </a:r>
            <a:r>
              <a:rPr lang="es-MX" dirty="0">
                <a:solidFill>
                  <a:prstClr val="black"/>
                </a:solidFill>
              </a:rPr>
              <a:t>Zacatecas)</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7" y="3609118"/>
            <a:ext cx="2385376" cy="2972657"/>
          </a:xfrm>
          <a:prstGeom prst="rect">
            <a:avLst/>
          </a:prstGeom>
          <a:ln>
            <a:noFill/>
          </a:ln>
          <a:effectLst>
            <a:softEdge rad="112500"/>
          </a:effectLst>
        </p:spPr>
      </p:pic>
    </p:spTree>
    <p:extLst>
      <p:ext uri="{BB962C8B-B14F-4D97-AF65-F5344CB8AC3E}">
        <p14:creationId xmlns:p14="http://schemas.microsoft.com/office/powerpoint/2010/main" val="3263753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flipH="1">
            <a:off x="1361364" y="1366665"/>
            <a:ext cx="6417860" cy="461665"/>
          </a:xfrm>
          <a:prstGeom prst="rect">
            <a:avLst/>
          </a:prstGeom>
          <a:noFill/>
        </p:spPr>
        <p:txBody>
          <a:bodyPr wrap="square" rtlCol="0">
            <a:spAutoFit/>
          </a:bodyPr>
          <a:lstStyle/>
          <a:p>
            <a:pPr lvl="0" algn="ctr"/>
            <a:r>
              <a:rPr lang="es-MX" sz="2400" dirty="0">
                <a:solidFill>
                  <a:prstClr val="black"/>
                </a:solidFill>
                <a:latin typeface="+mj-lt"/>
                <a:cs typeface="Arial" panose="020B0604020202020204" pitchFamily="34" charset="0"/>
              </a:rPr>
              <a:t>Aportaciones por parte de los </a:t>
            </a:r>
            <a:r>
              <a:rPr lang="es-MX" sz="2400" dirty="0" err="1" smtClean="0">
                <a:solidFill>
                  <a:prstClr val="black"/>
                </a:solidFill>
                <a:latin typeface="+mj-lt"/>
                <a:cs typeface="Arial" panose="020B0604020202020204" pitchFamily="34" charset="0"/>
              </a:rPr>
              <a:t>SEDIF’s</a:t>
            </a:r>
            <a:endParaRPr lang="es-MX" sz="2400" dirty="0">
              <a:solidFill>
                <a:prstClr val="black"/>
              </a:solidFill>
              <a:latin typeface="+mj-lt"/>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4250676958"/>
              </p:ext>
            </p:extLst>
          </p:nvPr>
        </p:nvGraphicFramePr>
        <p:xfrm>
          <a:off x="369769" y="2144487"/>
          <a:ext cx="8401050" cy="4025485"/>
        </p:xfrm>
        <a:graphic>
          <a:graphicData uri="http://schemas.openxmlformats.org/drawingml/2006/table">
            <a:tbl>
              <a:tblPr firstRow="1" bandRow="1">
                <a:tableStyleId>{5C22544A-7EE6-4342-B048-85BDC9FD1C3A}</a:tableStyleId>
              </a:tblPr>
              <a:tblGrid>
                <a:gridCol w="8401050">
                  <a:extLst>
                    <a:ext uri="{9D8B030D-6E8A-4147-A177-3AD203B41FA5}">
                      <a16:colId xmlns:a16="http://schemas.microsoft.com/office/drawing/2014/main" xmlns="" val="20000"/>
                    </a:ext>
                  </a:extLst>
                </a:gridCol>
              </a:tblGrid>
              <a:tr h="1658887">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s-MX" sz="1800" dirty="0" smtClean="0"/>
                        <a:t>Los mecanismos de evaluación, en la segunda evaluación existe un formato que está validado por la Unidad de Calidad del SEDIF en el cual se analiza si el producto de la capacitación es puesto en práctica por los integrantes del Grupo que acudieron a la capacitación. Esta evaluación se realiza cada tres meses por los supervisores del SEDIF.</a:t>
                      </a:r>
                      <a:endParaRPr lang="es-MX" sz="1800" b="1" dirty="0" smtClean="0"/>
                    </a:p>
                  </a:txBody>
                  <a:tcPr marL="68580" marR="68580" marT="34290" marB="34290" anchor="ctr"/>
                </a:tc>
                <a:extLst>
                  <a:ext uri="{0D108BD9-81ED-4DB2-BD59-A6C34878D82A}">
                    <a16:rowId xmlns:a16="http://schemas.microsoft.com/office/drawing/2014/main" xmlns="" val="10000"/>
                  </a:ext>
                </a:extLst>
              </a:tr>
              <a:tr h="1096884">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s-MX" sz="1800" dirty="0" smtClean="0"/>
                        <a:t> La participación de la promotoria municipal durante las capacitaciones, quienes  fungieron como enlace directo entre los capacitadores y grupos de desarrollo.</a:t>
                      </a:r>
                      <a:endParaRPr lang="es-MX" sz="1800" b="1" dirty="0" smtClean="0"/>
                    </a:p>
                  </a:txBody>
                  <a:tcPr marL="68580" marR="68580" marT="34290" marB="34290" anchor="ctr"/>
                </a:tc>
                <a:extLst>
                  <a:ext uri="{0D108BD9-81ED-4DB2-BD59-A6C34878D82A}">
                    <a16:rowId xmlns:a16="http://schemas.microsoft.com/office/drawing/2014/main" xmlns="" val="10001"/>
                  </a:ext>
                </a:extLst>
              </a:tr>
              <a:tr h="1269714">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s-MX" sz="1800" dirty="0" smtClean="0"/>
                        <a:t>Se  implementa un sexto ámbito mínimo integral orientado a seguridad social, dando como resultado un total de 14 proyectos comunitarios en dicho ámbito, siendo este prioritario para el SEDIF, debido a las problemáticas que se presentan en las localidades atendidas.</a:t>
                      </a:r>
                      <a:endParaRPr lang="es-MX" sz="1800" b="1" dirty="0" smtClean="0"/>
                    </a:p>
                  </a:txBody>
                  <a:tcPr marL="68580" marR="68580" marT="34290" marB="3429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339886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84385" y="1446599"/>
            <a:ext cx="5189561" cy="461665"/>
          </a:xfrm>
          <a:prstGeom prst="rect">
            <a:avLst/>
          </a:prstGeom>
          <a:noFill/>
        </p:spPr>
        <p:txBody>
          <a:bodyPr wrap="square" rtlCol="0">
            <a:spAutoFit/>
          </a:bodyPr>
          <a:lstStyle/>
          <a:p>
            <a:pPr algn="ctr"/>
            <a:r>
              <a:rPr lang="es-MX" sz="2400" dirty="0">
                <a:solidFill>
                  <a:prstClr val="black"/>
                </a:solidFill>
                <a:latin typeface="+mj-lt"/>
                <a:cs typeface="Arial" panose="020B0604020202020204" pitchFamily="34" charset="0"/>
              </a:rPr>
              <a:t>Aportaciones por parte de los </a:t>
            </a:r>
            <a:r>
              <a:rPr lang="es-MX" sz="2400" dirty="0" err="1" smtClean="0">
                <a:solidFill>
                  <a:prstClr val="black"/>
                </a:solidFill>
                <a:latin typeface="+mj-lt"/>
                <a:cs typeface="Arial" panose="020B0604020202020204" pitchFamily="34" charset="0"/>
              </a:rPr>
              <a:t>SEDIF’s</a:t>
            </a:r>
            <a:endParaRPr lang="es-MX" sz="2400" dirty="0">
              <a:solidFill>
                <a:prstClr val="black"/>
              </a:solidFill>
              <a:latin typeface="+mj-lt"/>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399911264"/>
              </p:ext>
            </p:extLst>
          </p:nvPr>
        </p:nvGraphicFramePr>
        <p:xfrm>
          <a:off x="506186" y="2555181"/>
          <a:ext cx="8131628" cy="2837089"/>
        </p:xfrm>
        <a:graphic>
          <a:graphicData uri="http://schemas.openxmlformats.org/drawingml/2006/table">
            <a:tbl>
              <a:tblPr firstRow="1" bandRow="1">
                <a:tableStyleId>{5C22544A-7EE6-4342-B048-85BDC9FD1C3A}</a:tableStyleId>
              </a:tblPr>
              <a:tblGrid>
                <a:gridCol w="8131628">
                  <a:extLst>
                    <a:ext uri="{9D8B030D-6E8A-4147-A177-3AD203B41FA5}">
                      <a16:colId xmlns:a16="http://schemas.microsoft.com/office/drawing/2014/main" xmlns="" val="20000"/>
                    </a:ext>
                  </a:extLst>
                </a:gridCol>
              </a:tblGrid>
              <a:tr h="1460839">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8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Arial" panose="020B0604020202020204" pitchFamily="34" charset="0"/>
                        </a:rPr>
                        <a:t>Dentro de la operatividad que se lleva a cabo en la Dirección de Desarrollo Comunitario el sumarnos al concepto de Graduación en el sentido de apoyar a los grupos que terminan su proceso. Se han financiado a 45 GD de Ramo 12 o Sin Ramo 12 en algún tipo de proyecto productivo.</a:t>
                      </a:r>
                      <a:endParaRPr kumimoji="0" lang="es-MX" sz="18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xmlns="" val="10000"/>
                  </a:ext>
                </a:extLst>
              </a:tr>
              <a:tr h="1376250">
                <a:tc>
                  <a:txBody>
                    <a:bodyPr/>
                    <a:lstStyle/>
                    <a:p>
                      <a:pPr marL="285750" indent="-285750" algn="just">
                        <a:buFont typeface="Wingdings" panose="05000000000000000000" pitchFamily="2" charset="2"/>
                        <a:buChar char="v"/>
                      </a:pPr>
                      <a:r>
                        <a:rPr kumimoji="0" lang="es-MX" sz="1800" b="0" i="0" u="none" strike="noStrike" kern="1200" cap="none" spc="0" normalizeH="0" baseline="0" dirty="0" smtClean="0">
                          <a:ln>
                            <a:noFill/>
                          </a:ln>
                          <a:solidFill>
                            <a:prstClr val="black"/>
                          </a:solidFill>
                          <a:effectLst/>
                          <a:uLnTx/>
                          <a:uFillTx/>
                          <a:latin typeface="+mj-lt"/>
                          <a:ea typeface="Times New Roman" panose="02020603050405020304" pitchFamily="18" charset="0"/>
                          <a:cs typeface="Arial" panose="020B0604020202020204" pitchFamily="34" charset="0"/>
                        </a:rPr>
                        <a:t>Durante el presente año se realiza un nuevo procedimiento de la institución “Intervención Comunitaria” donde se contempla todo el proceso de la intervención comunitaria, en el que se incluye las etapas para otorgar en nombramiento de Promotoras Comunitarias.</a:t>
                      </a:r>
                      <a:endParaRPr kumimoji="0" lang="es-MX" sz="1800" b="1" i="0" u="none" strike="noStrike" kern="1200" cap="none" spc="0" normalizeH="0" baseline="0" dirty="0">
                        <a:ln>
                          <a:noFill/>
                        </a:ln>
                        <a:solidFill>
                          <a:prstClr val="black"/>
                        </a:solidFill>
                        <a:effectLst/>
                        <a:uLnTx/>
                        <a:uFillTx/>
                        <a:latin typeface="+mj-lt"/>
                        <a:ea typeface="Times New Roman" panose="02020603050405020304" pitchFamily="18"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76806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2032960"/>
            <a:ext cx="9143999" cy="1200329"/>
          </a:xfrm>
          <a:prstGeom prst="rect">
            <a:avLst/>
          </a:prstGeom>
          <a:noFill/>
        </p:spPr>
        <p:txBody>
          <a:bodyPr wrap="square" rtlCol="0">
            <a:spAutoFit/>
          </a:bodyPr>
          <a:lstStyle/>
          <a:p>
            <a:pPr algn="ctr"/>
            <a:r>
              <a:rPr lang="es-MX" sz="3600" b="1" dirty="0" smtClean="0"/>
              <a:t>Resultados en Recursos </a:t>
            </a:r>
            <a:br>
              <a:rPr lang="es-MX" sz="3600" b="1" dirty="0" smtClean="0"/>
            </a:br>
            <a:r>
              <a:rPr lang="es-MX" sz="3600" b="1" dirty="0" smtClean="0"/>
              <a:t>e Insumos</a:t>
            </a:r>
            <a:endParaRPr lang="es-MX" sz="3600" b="1"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52" y="4170747"/>
            <a:ext cx="10340526" cy="4107083"/>
          </a:xfrm>
          <a:prstGeom prst="rect">
            <a:avLst/>
          </a:prstGeom>
        </p:spPr>
      </p:pic>
    </p:spTree>
    <p:extLst>
      <p:ext uri="{BB962C8B-B14F-4D97-AF65-F5344CB8AC3E}">
        <p14:creationId xmlns:p14="http://schemas.microsoft.com/office/powerpoint/2010/main" val="1034482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57188" y="1841718"/>
            <a:ext cx="8443912" cy="553998"/>
          </a:xfrm>
          <a:prstGeom prst="rect">
            <a:avLst/>
          </a:prstGeom>
          <a:noFill/>
        </p:spPr>
        <p:txBody>
          <a:bodyPr wrap="square" rtlCol="0">
            <a:spAutoFit/>
          </a:bodyPr>
          <a:lstStyle/>
          <a:p>
            <a:pPr algn="just"/>
            <a:r>
              <a:rPr lang="es-MX" sz="1500" b="1" i="1" dirty="0">
                <a:latin typeface="+mj-lt"/>
                <a:cs typeface="Arial" panose="020B0604020202020204" pitchFamily="34" charset="0"/>
              </a:rPr>
              <a:t>Informe Cualitativo</a:t>
            </a:r>
            <a:r>
              <a:rPr lang="es-MX" sz="1500" b="1" dirty="0">
                <a:latin typeface="+mj-lt"/>
                <a:cs typeface="Arial" panose="020B0604020202020204" pitchFamily="34" charset="0"/>
              </a:rPr>
              <a:t>: </a:t>
            </a:r>
            <a:r>
              <a:rPr lang="es-MX" sz="1500" dirty="0">
                <a:latin typeface="+mj-lt"/>
                <a:cs typeface="Arial" panose="020B0604020202020204" pitchFamily="34" charset="0"/>
              </a:rPr>
              <a:t>Tiene la finalidad de reportar el seguimiento operativo del Programa Anual de Trabajo  (PAT) del  SEDIF</a:t>
            </a:r>
            <a:r>
              <a:rPr lang="es-MX" sz="1500" dirty="0" smtClean="0">
                <a:latin typeface="+mj-lt"/>
                <a:cs typeface="Arial" panose="020B0604020202020204" pitchFamily="34" charset="0"/>
              </a:rPr>
              <a:t>.</a:t>
            </a:r>
            <a:r>
              <a:rPr lang="es-MX" sz="1500" dirty="0" smtClean="0"/>
              <a:t>     </a:t>
            </a:r>
            <a:endParaRPr lang="es-MX" sz="1500" dirty="0"/>
          </a:p>
        </p:txBody>
      </p:sp>
      <p:sp>
        <p:nvSpPr>
          <p:cNvPr id="2" name="CuadroTexto 1"/>
          <p:cNvSpPr txBox="1"/>
          <p:nvPr/>
        </p:nvSpPr>
        <p:spPr>
          <a:xfrm>
            <a:off x="357188" y="2474435"/>
            <a:ext cx="8443912" cy="888705"/>
          </a:xfrm>
          <a:prstGeom prst="rect">
            <a:avLst/>
          </a:prstGeom>
          <a:noFill/>
        </p:spPr>
        <p:txBody>
          <a:bodyPr wrap="square" rtlCol="0">
            <a:spAutoFit/>
          </a:bodyPr>
          <a:lstStyle/>
          <a:p>
            <a:pPr lvl="0" algn="just">
              <a:lnSpc>
                <a:spcPct val="115000"/>
              </a:lnSpc>
            </a:pPr>
            <a:r>
              <a:rPr lang="es-MX" sz="1500" dirty="0">
                <a:solidFill>
                  <a:prstClr val="black"/>
                </a:solidFill>
                <a:latin typeface="+mj-lt"/>
                <a:ea typeface="Times New Roman" panose="02020603050405020304" pitchFamily="18" charset="0"/>
                <a:cs typeface="Arial" panose="020B0604020202020204" pitchFamily="34" charset="0"/>
              </a:rPr>
              <a:t>Los resultados expuestos a continuación se basan en la información enviada por los SEDIF en los Informes Cualitativos </a:t>
            </a:r>
            <a:r>
              <a:rPr lang="es-MX" sz="1500" dirty="0" smtClean="0">
                <a:solidFill>
                  <a:prstClr val="black"/>
                </a:solidFill>
                <a:latin typeface="+mj-lt"/>
                <a:ea typeface="Times New Roman" panose="02020603050405020304" pitchFamily="18" charset="0"/>
                <a:cs typeface="Arial" panose="020B0604020202020204" pitchFamily="34" charset="0"/>
              </a:rPr>
              <a:t>2017 (1° y 2° semestre). </a:t>
            </a:r>
            <a:r>
              <a:rPr lang="es-MX" sz="1500" dirty="0">
                <a:solidFill>
                  <a:prstClr val="black"/>
                </a:solidFill>
                <a:latin typeface="+mj-lt"/>
                <a:ea typeface="Times New Roman" panose="02020603050405020304" pitchFamily="18" charset="0"/>
                <a:cs typeface="Arial" panose="020B0604020202020204" pitchFamily="34" charset="0"/>
              </a:rPr>
              <a:t>Cabe destacar, que el marco referencial para comparar estos resultados </a:t>
            </a:r>
            <a:r>
              <a:rPr lang="es-MX" sz="1500" dirty="0" smtClean="0">
                <a:solidFill>
                  <a:prstClr val="black"/>
                </a:solidFill>
                <a:latin typeface="+mj-lt"/>
                <a:ea typeface="Times New Roman" panose="02020603050405020304" pitchFamily="18" charset="0"/>
                <a:cs typeface="Arial" panose="020B0604020202020204" pitchFamily="34" charset="0"/>
              </a:rPr>
              <a:t>es el </a:t>
            </a:r>
            <a:r>
              <a:rPr lang="es-MX" sz="1500" dirty="0">
                <a:solidFill>
                  <a:prstClr val="black"/>
                </a:solidFill>
                <a:latin typeface="+mj-lt"/>
                <a:ea typeface="Times New Roman" panose="02020603050405020304" pitchFamily="18" charset="0"/>
                <a:cs typeface="Arial" panose="020B0604020202020204" pitchFamily="34" charset="0"/>
              </a:rPr>
              <a:t>Programa Anual de Trabajo (PAT) del mismo año.</a:t>
            </a:r>
          </a:p>
        </p:txBody>
      </p:sp>
      <p:graphicFrame>
        <p:nvGraphicFramePr>
          <p:cNvPr id="3" name="Tabla 2"/>
          <p:cNvGraphicFramePr>
            <a:graphicFrameLocks noGrp="1"/>
          </p:cNvGraphicFramePr>
          <p:nvPr>
            <p:extLst>
              <p:ext uri="{D42A27DB-BD31-4B8C-83A1-F6EECF244321}">
                <p14:modId xmlns:p14="http://schemas.microsoft.com/office/powerpoint/2010/main" val="1044505787"/>
              </p:ext>
            </p:extLst>
          </p:nvPr>
        </p:nvGraphicFramePr>
        <p:xfrm>
          <a:off x="1608008" y="3639924"/>
          <a:ext cx="5927984" cy="1607820"/>
        </p:xfrm>
        <a:graphic>
          <a:graphicData uri="http://schemas.openxmlformats.org/drawingml/2006/table">
            <a:tbl>
              <a:tblPr firstRow="1" bandRow="1">
                <a:tableStyleId>{5C22544A-7EE6-4342-B048-85BDC9FD1C3A}</a:tableStyleId>
              </a:tblPr>
              <a:tblGrid>
                <a:gridCol w="1790366">
                  <a:extLst>
                    <a:ext uri="{9D8B030D-6E8A-4147-A177-3AD203B41FA5}">
                      <a16:colId xmlns:a16="http://schemas.microsoft.com/office/drawing/2014/main" xmlns="" val="20000"/>
                    </a:ext>
                  </a:extLst>
                </a:gridCol>
                <a:gridCol w="1998331">
                  <a:extLst>
                    <a:ext uri="{9D8B030D-6E8A-4147-A177-3AD203B41FA5}">
                      <a16:colId xmlns:a16="http://schemas.microsoft.com/office/drawing/2014/main" xmlns="" val="20001"/>
                    </a:ext>
                  </a:extLst>
                </a:gridCol>
                <a:gridCol w="2139287">
                  <a:extLst>
                    <a:ext uri="{9D8B030D-6E8A-4147-A177-3AD203B41FA5}">
                      <a16:colId xmlns:a16="http://schemas.microsoft.com/office/drawing/2014/main" xmlns="" val="20002"/>
                    </a:ext>
                  </a:extLst>
                </a:gridCol>
              </a:tblGrid>
              <a:tr h="525780">
                <a:tc>
                  <a:txBody>
                    <a:bodyPr/>
                    <a:lstStyle/>
                    <a:p>
                      <a:pPr algn="ctr">
                        <a:lnSpc>
                          <a:spcPct val="150000"/>
                        </a:lnSpc>
                        <a:spcBef>
                          <a:spcPts val="600"/>
                        </a:spcBef>
                      </a:pPr>
                      <a:r>
                        <a:rPr lang="es-MX" sz="1500" dirty="0" smtClean="0">
                          <a:solidFill>
                            <a:schemeClr val="tx1"/>
                          </a:solidFill>
                          <a:latin typeface="+mj-lt"/>
                          <a:cs typeface="Arial" panose="020B0604020202020204" pitchFamily="34" charset="0"/>
                        </a:rPr>
                        <a:t>SEMESTRE</a:t>
                      </a:r>
                      <a:endParaRPr lang="es-MX" sz="1500" dirty="0">
                        <a:solidFill>
                          <a:schemeClr val="tx1"/>
                        </a:solidFill>
                        <a:latin typeface="+mj-lt"/>
                        <a:cs typeface="Arial" panose="020B0604020202020204" pitchFamily="34" charset="0"/>
                      </a:endParaRPr>
                    </a:p>
                  </a:txBody>
                  <a:tcPr marL="68580" marR="68580" marT="34290" marB="34290"/>
                </a:tc>
                <a:tc>
                  <a:txBody>
                    <a:bodyPr/>
                    <a:lstStyle/>
                    <a:p>
                      <a:pPr algn="ctr">
                        <a:lnSpc>
                          <a:spcPct val="100000"/>
                        </a:lnSpc>
                        <a:spcBef>
                          <a:spcPts val="0"/>
                        </a:spcBef>
                      </a:pPr>
                      <a:r>
                        <a:rPr lang="es-MX" sz="1500" dirty="0" smtClean="0">
                          <a:solidFill>
                            <a:schemeClr val="tx1"/>
                          </a:solidFill>
                          <a:latin typeface="+mj-lt"/>
                          <a:cs typeface="Arial" panose="020B0604020202020204" pitchFamily="34" charset="0"/>
                        </a:rPr>
                        <a:t>INFORMES  SOLICITADOS</a:t>
                      </a:r>
                      <a:endParaRPr lang="es-MX" sz="1500" dirty="0">
                        <a:solidFill>
                          <a:schemeClr val="tx1"/>
                        </a:solidFill>
                        <a:latin typeface="+mj-lt"/>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500" dirty="0" smtClean="0">
                          <a:solidFill>
                            <a:schemeClr val="tx1"/>
                          </a:solidFill>
                          <a:latin typeface="+mj-lt"/>
                          <a:cs typeface="Arial" panose="020B0604020202020204" pitchFamily="34" charset="0"/>
                        </a:rPr>
                        <a:t>INFORMES RECIBIDOS </a:t>
                      </a:r>
                      <a:endParaRPr lang="es-MX" sz="1500" dirty="0">
                        <a:solidFill>
                          <a:schemeClr val="tx1"/>
                        </a:solidFill>
                        <a:latin typeface="+mj-lt"/>
                        <a:cs typeface="Arial" panose="020B0604020202020204" pitchFamily="34" charset="0"/>
                      </a:endParaRPr>
                    </a:p>
                  </a:txBody>
                  <a:tcPr marL="68580" marR="68580" marT="34290" marB="34290"/>
                </a:tc>
                <a:extLst>
                  <a:ext uri="{0D108BD9-81ED-4DB2-BD59-A6C34878D82A}">
                    <a16:rowId xmlns:a16="http://schemas.microsoft.com/office/drawing/2014/main" xmlns="" val="10000"/>
                  </a:ext>
                </a:extLst>
              </a:tr>
              <a:tr h="525780">
                <a:tc>
                  <a:txBody>
                    <a:bodyPr/>
                    <a:lstStyle/>
                    <a:p>
                      <a:pPr algn="ctr"/>
                      <a:r>
                        <a:rPr lang="es-MX" sz="1500" dirty="0" smtClean="0">
                          <a:latin typeface="+mj-lt"/>
                          <a:cs typeface="Arial" panose="020B0604020202020204" pitchFamily="34" charset="0"/>
                        </a:rPr>
                        <a:t>1° </a:t>
                      </a:r>
                      <a:endParaRPr lang="es-MX" sz="1500" dirty="0">
                        <a:latin typeface="+mj-lt"/>
                        <a:cs typeface="Arial" panose="020B0604020202020204" pitchFamily="34" charset="0"/>
                      </a:endParaRPr>
                    </a:p>
                  </a:txBody>
                  <a:tcPr marL="68580" marR="68580" marT="34290" marB="34290" anchor="ctr"/>
                </a:tc>
                <a:tc>
                  <a:txBody>
                    <a:bodyPr/>
                    <a:lstStyle/>
                    <a:p>
                      <a:pPr algn="ctr"/>
                      <a:r>
                        <a:rPr lang="es-MX" sz="1500" dirty="0" smtClean="0">
                          <a:latin typeface="+mj-lt"/>
                          <a:cs typeface="Arial" panose="020B0604020202020204" pitchFamily="34" charset="0"/>
                        </a:rPr>
                        <a:t>30</a:t>
                      </a:r>
                      <a:endParaRPr lang="es-MX" sz="1500" dirty="0">
                        <a:latin typeface="+mj-lt"/>
                        <a:cs typeface="Arial" panose="020B0604020202020204" pitchFamily="34" charset="0"/>
                      </a:endParaRPr>
                    </a:p>
                  </a:txBody>
                  <a:tcPr marL="68580" marR="68580" marT="34290" marB="34290" anchor="ctr"/>
                </a:tc>
                <a:tc>
                  <a:txBody>
                    <a:bodyPr/>
                    <a:lstStyle/>
                    <a:p>
                      <a:pPr algn="ctr"/>
                      <a:r>
                        <a:rPr lang="es-MX" sz="1500" b="1" dirty="0" smtClean="0">
                          <a:solidFill>
                            <a:srgbClr val="FF0000"/>
                          </a:solidFill>
                          <a:latin typeface="+mj-lt"/>
                          <a:cs typeface="Arial" panose="020B0604020202020204" pitchFamily="34" charset="0"/>
                        </a:rPr>
                        <a:t>29</a:t>
                      </a:r>
                      <a:endParaRPr lang="es-MX" sz="1500" b="1" dirty="0">
                        <a:solidFill>
                          <a:srgbClr val="FF0000"/>
                        </a:solidFill>
                        <a:latin typeface="+mj-lt"/>
                        <a:cs typeface="Arial" panose="020B0604020202020204" pitchFamily="34" charset="0"/>
                      </a:endParaRPr>
                    </a:p>
                  </a:txBody>
                  <a:tcPr marL="68580" marR="68580" marT="34290" marB="34290" anchor="ctr"/>
                </a:tc>
                <a:extLst>
                  <a:ext uri="{0D108BD9-81ED-4DB2-BD59-A6C34878D82A}">
                    <a16:rowId xmlns:a16="http://schemas.microsoft.com/office/drawing/2014/main" xmlns="" val="10001"/>
                  </a:ext>
                </a:extLst>
              </a:tr>
              <a:tr h="556260">
                <a:tc>
                  <a:txBody>
                    <a:bodyPr/>
                    <a:lstStyle/>
                    <a:p>
                      <a:pPr algn="ctr"/>
                      <a:r>
                        <a:rPr lang="es-MX" sz="1500" dirty="0" smtClean="0">
                          <a:latin typeface="+mj-lt"/>
                          <a:cs typeface="Arial" panose="020B0604020202020204" pitchFamily="34" charset="0"/>
                        </a:rPr>
                        <a:t>2° </a:t>
                      </a:r>
                      <a:endParaRPr lang="es-MX" sz="1500" dirty="0">
                        <a:latin typeface="+mj-lt"/>
                        <a:cs typeface="Arial" panose="020B0604020202020204" pitchFamily="34" charset="0"/>
                      </a:endParaRPr>
                    </a:p>
                  </a:txBody>
                  <a:tcPr marL="68580" marR="68580" marT="34290" marB="34290" anchor="ctr"/>
                </a:tc>
                <a:tc>
                  <a:txBody>
                    <a:bodyPr/>
                    <a:lstStyle/>
                    <a:p>
                      <a:pPr algn="ctr"/>
                      <a:r>
                        <a:rPr lang="es-MX" sz="1500" dirty="0" smtClean="0">
                          <a:latin typeface="+mj-lt"/>
                          <a:cs typeface="Arial" panose="020B0604020202020204" pitchFamily="34" charset="0"/>
                        </a:rPr>
                        <a:t>30</a:t>
                      </a:r>
                      <a:endParaRPr lang="es-MX" sz="1500" dirty="0">
                        <a:latin typeface="+mj-lt"/>
                        <a:cs typeface="Arial" panose="020B0604020202020204" pitchFamily="34" charset="0"/>
                      </a:endParaRPr>
                    </a:p>
                  </a:txBody>
                  <a:tcPr marL="68580" marR="68580" marT="34290" marB="34290" anchor="ctr"/>
                </a:tc>
                <a:tc>
                  <a:txBody>
                    <a:bodyPr/>
                    <a:lstStyle/>
                    <a:p>
                      <a:pPr algn="ctr"/>
                      <a:r>
                        <a:rPr lang="es-MX" sz="1500" dirty="0" smtClean="0">
                          <a:latin typeface="+mj-lt"/>
                          <a:cs typeface="Arial" panose="020B0604020202020204" pitchFamily="34" charset="0"/>
                        </a:rPr>
                        <a:t>30</a:t>
                      </a:r>
                      <a:endParaRPr lang="es-MX" sz="1500" dirty="0">
                        <a:latin typeface="+mj-lt"/>
                        <a:cs typeface="Arial" panose="020B0604020202020204" pitchFamily="34" charset="0"/>
                      </a:endParaRPr>
                    </a:p>
                  </a:txBody>
                  <a:tcPr marL="68580" marR="68580" marT="34290" marB="3429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918846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46138"/>
            <a:ext cx="8229600" cy="1143000"/>
          </a:xfrm>
        </p:spPr>
        <p:txBody>
          <a:bodyPr>
            <a:normAutofit fontScale="90000"/>
          </a:bodyPr>
          <a:lstStyle/>
          <a:p>
            <a:pPr algn="ctr"/>
            <a:r>
              <a:rPr lang="es-MX" dirty="0" smtClean="0"/>
              <a:t>Recursos Aplicados en la EIDC y SCD</a:t>
            </a:r>
            <a:br>
              <a:rPr lang="es-MX" dirty="0" smtClean="0"/>
            </a:br>
            <a:r>
              <a:rPr lang="es-MX" dirty="0" smtClean="0"/>
              <a:t>2013-2018</a:t>
            </a:r>
            <a:endParaRPr lang="es-MX" dirty="0"/>
          </a:p>
        </p:txBody>
      </p:sp>
      <p:graphicFrame>
        <p:nvGraphicFramePr>
          <p:cNvPr id="18" name="Marcador de contenido 17"/>
          <p:cNvGraphicFramePr>
            <a:graphicFrameLocks noGrp="1"/>
          </p:cNvGraphicFramePr>
          <p:nvPr>
            <p:ph idx="1"/>
            <p:extLst>
              <p:ext uri="{D42A27DB-BD31-4B8C-83A1-F6EECF244321}">
                <p14:modId xmlns:p14="http://schemas.microsoft.com/office/powerpoint/2010/main" val="387653143"/>
              </p:ext>
            </p:extLst>
          </p:nvPr>
        </p:nvGraphicFramePr>
        <p:xfrm>
          <a:off x="628650" y="2072295"/>
          <a:ext cx="7886700" cy="3459069"/>
        </p:xfrm>
        <a:graphic>
          <a:graphicData uri="http://schemas.openxmlformats.org/drawingml/2006/chart">
            <c:chart xmlns:c="http://schemas.openxmlformats.org/drawingml/2006/chart" xmlns:r="http://schemas.openxmlformats.org/officeDocument/2006/relationships" r:id="rId2"/>
          </a:graphicData>
        </a:graphic>
      </p:graphicFrame>
      <p:sp>
        <p:nvSpPr>
          <p:cNvPr id="4" name="Título 1"/>
          <p:cNvSpPr txBox="1">
            <a:spLocks/>
          </p:cNvSpPr>
          <p:nvPr/>
        </p:nvSpPr>
        <p:spPr>
          <a:xfrm>
            <a:off x="2486025" y="5477576"/>
            <a:ext cx="4171950" cy="1146456"/>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b="1" dirty="0" smtClean="0">
                <a:solidFill>
                  <a:schemeClr val="tx2"/>
                </a:solidFill>
              </a:rPr>
              <a:t>Inversión total:</a:t>
            </a:r>
          </a:p>
          <a:p>
            <a:r>
              <a:rPr lang="es-MX" b="1" dirty="0" smtClean="0">
                <a:solidFill>
                  <a:schemeClr val="tx2"/>
                </a:solidFill>
              </a:rPr>
              <a:t>$268,440,465.00</a:t>
            </a:r>
            <a:endParaRPr lang="es-MX" b="1" dirty="0">
              <a:solidFill>
                <a:schemeClr val="tx2"/>
              </a:solidFill>
            </a:endParaRPr>
          </a:p>
        </p:txBody>
      </p:sp>
    </p:spTree>
    <p:extLst>
      <p:ext uri="{BB962C8B-B14F-4D97-AF65-F5344CB8AC3E}">
        <p14:creationId xmlns:p14="http://schemas.microsoft.com/office/powerpoint/2010/main" val="17250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755576" y="659532"/>
            <a:ext cx="7632848" cy="953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buNone/>
            </a:pPr>
            <a:r>
              <a:rPr lang="es-MX" sz="2300" b="1" i="1" dirty="0" smtClean="0"/>
              <a:t>Recurso utilizado para apoyar proyectos comunitarios con Insumos de </a:t>
            </a:r>
            <a:r>
              <a:rPr lang="es-MX" sz="2300" b="1" i="1" u="sng" dirty="0" smtClean="0"/>
              <a:t>2014 a 2018</a:t>
            </a:r>
            <a:r>
              <a:rPr lang="es-MX" sz="2300" b="1" dirty="0" smtClean="0"/>
              <a:t>:</a:t>
            </a:r>
            <a:endParaRPr lang="es-MX" b="1" dirty="0"/>
          </a:p>
        </p:txBody>
      </p:sp>
      <p:sp>
        <p:nvSpPr>
          <p:cNvPr id="3" name="CuadroTexto 2"/>
          <p:cNvSpPr txBox="1"/>
          <p:nvPr/>
        </p:nvSpPr>
        <p:spPr>
          <a:xfrm>
            <a:off x="4337050" y="1193800"/>
            <a:ext cx="3441700" cy="523220"/>
          </a:xfrm>
          <a:prstGeom prst="rect">
            <a:avLst/>
          </a:prstGeom>
        </p:spPr>
        <p:style>
          <a:lnRef idx="0">
            <a:schemeClr val="dk1"/>
          </a:lnRef>
          <a:fillRef idx="3">
            <a:schemeClr val="dk1"/>
          </a:fillRef>
          <a:effectRef idx="3">
            <a:schemeClr val="dk1"/>
          </a:effectRef>
          <a:fontRef idx="minor">
            <a:schemeClr val="lt1"/>
          </a:fontRef>
        </p:style>
        <p:txBody>
          <a:bodyPr wrap="square" rtlCol="0" anchor="ctr">
            <a:spAutoFit/>
          </a:bodyPr>
          <a:lstStyle/>
          <a:p>
            <a:pPr algn="ctr"/>
            <a:r>
              <a:rPr lang="es-MX" sz="2800" b="1" dirty="0"/>
              <a:t>$34,635,275.88</a:t>
            </a:r>
            <a:endParaRPr lang="es-MX" sz="2800" dirty="0"/>
          </a:p>
        </p:txBody>
      </p:sp>
      <p:graphicFrame>
        <p:nvGraphicFramePr>
          <p:cNvPr id="10" name="Gráfico 9"/>
          <p:cNvGraphicFramePr/>
          <p:nvPr>
            <p:extLst/>
          </p:nvPr>
        </p:nvGraphicFramePr>
        <p:xfrm>
          <a:off x="914400" y="1994832"/>
          <a:ext cx="7059706" cy="45538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5838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755576" y="757276"/>
            <a:ext cx="7632848" cy="1232888"/>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buNone/>
            </a:pPr>
            <a:r>
              <a:rPr lang="es-MX" sz="2300" b="1" i="1" dirty="0" smtClean="0"/>
              <a:t>De 2014 a 2018, </a:t>
            </a:r>
            <a:r>
              <a:rPr lang="es-MX" b="1" i="1" dirty="0" smtClean="0">
                <a:solidFill>
                  <a:srgbClr val="EB99B6"/>
                </a:solidFill>
              </a:rPr>
              <a:t>22</a:t>
            </a:r>
            <a:r>
              <a:rPr lang="es-MX" b="1" i="1" dirty="0" smtClean="0">
                <a:solidFill>
                  <a:srgbClr val="0070C0"/>
                </a:solidFill>
              </a:rPr>
              <a:t> </a:t>
            </a:r>
            <a:r>
              <a:rPr lang="es-MX" sz="2300" b="1" i="1" dirty="0" smtClean="0"/>
              <a:t>Sistemas Estatales DIF, </a:t>
            </a:r>
            <a:r>
              <a:rPr lang="es-MX" sz="2300" b="1" i="1" dirty="0"/>
              <a:t>en promedio </a:t>
            </a:r>
            <a:r>
              <a:rPr lang="es-MX" sz="2300" b="1" i="1" dirty="0" smtClean="0"/>
              <a:t>anual, han solicitado recurso para fortalecer proyectos comunitarios con insumos</a:t>
            </a:r>
            <a:r>
              <a:rPr lang="es-MX" sz="2300" b="1" dirty="0" smtClean="0"/>
              <a:t>:</a:t>
            </a:r>
            <a:endParaRPr lang="es-MX" b="1" dirty="0"/>
          </a:p>
        </p:txBody>
      </p:sp>
      <p:graphicFrame>
        <p:nvGraphicFramePr>
          <p:cNvPr id="10" name="Gráfico 9"/>
          <p:cNvGraphicFramePr/>
          <p:nvPr>
            <p:extLst/>
          </p:nvPr>
        </p:nvGraphicFramePr>
        <p:xfrm>
          <a:off x="755576" y="1990164"/>
          <a:ext cx="7632848" cy="44438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2005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393700" y="806824"/>
            <a:ext cx="8509000" cy="2752720"/>
          </a:xfrm>
          <a:prstGeom prst="rect">
            <a:avLst/>
          </a:prstGeom>
          <a:no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200"/>
              </a:lnSpc>
              <a:buNone/>
            </a:pPr>
            <a:r>
              <a:rPr lang="es-MX" sz="2300" b="1" i="1" dirty="0" smtClean="0"/>
              <a:t>Proyectos comunitarios que se han apoyado con insumos</a:t>
            </a:r>
            <a:r>
              <a:rPr lang="es-MX" sz="2300" b="1" dirty="0"/>
              <a:t> </a:t>
            </a:r>
            <a:r>
              <a:rPr lang="es-MX" sz="2300" b="1" dirty="0" smtClean="0"/>
              <a:t>durante este periodo</a:t>
            </a:r>
          </a:p>
          <a:p>
            <a:r>
              <a:rPr lang="es-MX" sz="2200" u="sng" dirty="0" smtClean="0"/>
              <a:t>2014 y 2015</a:t>
            </a:r>
            <a:endParaRPr lang="es-MX" sz="2200" dirty="0"/>
          </a:p>
          <a:p>
            <a:pPr lvl="1">
              <a:buFont typeface="Wingdings" panose="05000000000000000000" pitchFamily="2" charset="2"/>
              <a:buChar char="Ø"/>
            </a:pPr>
            <a:r>
              <a:rPr lang="es-MX" sz="1800" dirty="0" smtClean="0"/>
              <a:t>Huertos y Granjas de Traspatio (únicamente)</a:t>
            </a:r>
          </a:p>
          <a:p>
            <a:r>
              <a:rPr lang="es-MX" sz="2200" u="sng" dirty="0" smtClean="0"/>
              <a:t>2016</a:t>
            </a:r>
            <a:endParaRPr lang="es-MX" sz="2200" dirty="0"/>
          </a:p>
          <a:p>
            <a:pPr lvl="1">
              <a:buFont typeface="Wingdings" panose="05000000000000000000" pitchFamily="2" charset="2"/>
              <a:buChar char="Ø"/>
            </a:pPr>
            <a:r>
              <a:rPr lang="es-MX" sz="1800" dirty="0" smtClean="0"/>
              <a:t>Huertos, Granjas de Traspatio y Oficios </a:t>
            </a:r>
            <a:r>
              <a:rPr lang="es-MX" sz="1800" i="1" dirty="0" smtClean="0"/>
              <a:t>(panadería, carpintería, costura, huarachería, bloqueras, entre otros)</a:t>
            </a:r>
            <a:r>
              <a:rPr lang="es-MX" sz="1800" dirty="0" smtClean="0"/>
              <a:t>.</a:t>
            </a:r>
          </a:p>
          <a:p>
            <a:r>
              <a:rPr lang="es-MX" sz="2200" u="sng" dirty="0" smtClean="0"/>
              <a:t>2017 y 2018</a:t>
            </a:r>
            <a:endParaRPr lang="es-MX" sz="2200" dirty="0"/>
          </a:p>
          <a:p>
            <a:pPr lvl="1">
              <a:buFont typeface="Wingdings" panose="05000000000000000000" pitchFamily="2" charset="2"/>
              <a:buChar char="Ø"/>
            </a:pPr>
            <a:r>
              <a:rPr lang="es-MX" sz="1800" dirty="0" smtClean="0"/>
              <a:t>Productivos, Sociales, Culturales, </a:t>
            </a:r>
            <a:r>
              <a:rPr lang="es-MX" sz="1800" dirty="0"/>
              <a:t>de </a:t>
            </a:r>
            <a:r>
              <a:rPr lang="es-MX" sz="1800" dirty="0" smtClean="0"/>
              <a:t>Infraestructura, Económicos, Ecológicos, Educativos, </a:t>
            </a:r>
            <a:r>
              <a:rPr lang="es-MX" sz="1800" dirty="0"/>
              <a:t>entre </a:t>
            </a:r>
            <a:r>
              <a:rPr lang="es-MX" sz="1800" dirty="0" smtClean="0"/>
              <a:t>otros. </a:t>
            </a:r>
            <a:endParaRPr lang="es-MX" sz="1800" dirty="0"/>
          </a:p>
          <a:p>
            <a:endParaRPr lang="es-MX" sz="2200" dirty="0"/>
          </a:p>
        </p:txBody>
      </p:sp>
      <p:sp>
        <p:nvSpPr>
          <p:cNvPr id="7" name="CuadroTexto 6"/>
          <p:cNvSpPr txBox="1"/>
          <p:nvPr/>
        </p:nvSpPr>
        <p:spPr>
          <a:xfrm>
            <a:off x="1160478" y="3555155"/>
            <a:ext cx="6855595" cy="492443"/>
          </a:xfrm>
          <a:prstGeom prst="rect">
            <a:avLst/>
          </a:prstGeom>
          <a:gradFill>
            <a:gsLst>
              <a:gs pos="100000">
                <a:schemeClr val="accent6">
                  <a:tint val="100000"/>
                  <a:shade val="100000"/>
                  <a:satMod val="130000"/>
                </a:schemeClr>
              </a:gs>
              <a:gs pos="100000">
                <a:schemeClr val="accent6">
                  <a:tint val="50000"/>
                  <a:shade val="100000"/>
                  <a:satMod val="350000"/>
                </a:schemeClr>
              </a:gs>
            </a:gsLst>
          </a:gradFill>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algn="ctr"/>
            <a:r>
              <a:rPr lang="es-MX" sz="2600" b="1" dirty="0" smtClean="0"/>
              <a:t>Proyectos Comunitarios con mayor </a:t>
            </a:r>
            <a:r>
              <a:rPr lang="es-MX" sz="2600" b="1" dirty="0" err="1" smtClean="0"/>
              <a:t>incurrencia</a:t>
            </a:r>
            <a:endParaRPr lang="es-MX" sz="2600" dirty="0"/>
          </a:p>
        </p:txBody>
      </p:sp>
      <p:sp>
        <p:nvSpPr>
          <p:cNvPr id="8" name="CuadroTexto 7"/>
          <p:cNvSpPr txBox="1"/>
          <p:nvPr/>
        </p:nvSpPr>
        <p:spPr>
          <a:xfrm>
            <a:off x="1852730" y="4753836"/>
            <a:ext cx="1047177" cy="400110"/>
          </a:xfrm>
          <a:prstGeom prst="rect">
            <a:avLst/>
          </a:prstGeom>
          <a:noFill/>
        </p:spPr>
        <p:txBody>
          <a:bodyPr wrap="square" rtlCol="0">
            <a:spAutoFit/>
          </a:bodyPr>
          <a:lstStyle/>
          <a:p>
            <a:r>
              <a:rPr lang="es-MX" sz="2000" u="sng" dirty="0"/>
              <a:t>Huertos</a:t>
            </a:r>
          </a:p>
        </p:txBody>
      </p:sp>
      <p:sp>
        <p:nvSpPr>
          <p:cNvPr id="9" name="CuadroTexto 8"/>
          <p:cNvSpPr txBox="1"/>
          <p:nvPr/>
        </p:nvSpPr>
        <p:spPr>
          <a:xfrm>
            <a:off x="4674222" y="4754635"/>
            <a:ext cx="1250950" cy="400110"/>
          </a:xfrm>
          <a:prstGeom prst="rect">
            <a:avLst/>
          </a:prstGeom>
          <a:noFill/>
        </p:spPr>
        <p:txBody>
          <a:bodyPr wrap="square" rtlCol="0">
            <a:spAutoFit/>
          </a:bodyPr>
          <a:lstStyle/>
          <a:p>
            <a:r>
              <a:rPr lang="es-MX" sz="2000" u="sng" dirty="0"/>
              <a:t>Granjas</a:t>
            </a:r>
          </a:p>
        </p:txBody>
      </p:sp>
      <p:sp>
        <p:nvSpPr>
          <p:cNvPr id="10" name="CuadroTexto 9"/>
          <p:cNvSpPr txBox="1"/>
          <p:nvPr/>
        </p:nvSpPr>
        <p:spPr>
          <a:xfrm>
            <a:off x="3628509" y="5738878"/>
            <a:ext cx="1469868" cy="400110"/>
          </a:xfrm>
          <a:prstGeom prst="rect">
            <a:avLst/>
          </a:prstGeom>
          <a:noFill/>
        </p:spPr>
        <p:txBody>
          <a:bodyPr wrap="square" rtlCol="0">
            <a:spAutoFit/>
          </a:bodyPr>
          <a:lstStyle/>
          <a:p>
            <a:r>
              <a:rPr lang="es-MX" sz="2000" u="sng" dirty="0" smtClean="0"/>
              <a:t>Panaderías</a:t>
            </a:r>
            <a:endParaRPr lang="es-MX" sz="2000" u="sng" dirty="0"/>
          </a:p>
        </p:txBody>
      </p:sp>
      <p:sp>
        <p:nvSpPr>
          <p:cNvPr id="11" name="CuadroTexto 10"/>
          <p:cNvSpPr txBox="1"/>
          <p:nvPr/>
        </p:nvSpPr>
        <p:spPr>
          <a:xfrm>
            <a:off x="5729733" y="4195724"/>
            <a:ext cx="2195169" cy="400110"/>
          </a:xfrm>
          <a:prstGeom prst="rect">
            <a:avLst/>
          </a:prstGeom>
          <a:noFill/>
        </p:spPr>
        <p:txBody>
          <a:bodyPr wrap="square" rtlCol="0">
            <a:spAutoFit/>
          </a:bodyPr>
          <a:lstStyle/>
          <a:p>
            <a:r>
              <a:rPr lang="es-MX" sz="2000" dirty="0" smtClean="0"/>
              <a:t>Corte y Confección</a:t>
            </a:r>
            <a:endParaRPr lang="es-MX" sz="2000" dirty="0"/>
          </a:p>
        </p:txBody>
      </p:sp>
      <p:sp>
        <p:nvSpPr>
          <p:cNvPr id="12" name="CuadroTexto 11"/>
          <p:cNvSpPr txBox="1"/>
          <p:nvPr/>
        </p:nvSpPr>
        <p:spPr>
          <a:xfrm>
            <a:off x="295472" y="5631302"/>
            <a:ext cx="2644776" cy="400110"/>
          </a:xfrm>
          <a:prstGeom prst="rect">
            <a:avLst/>
          </a:prstGeom>
          <a:noFill/>
        </p:spPr>
        <p:txBody>
          <a:bodyPr wrap="square" rtlCol="0">
            <a:spAutoFit/>
          </a:bodyPr>
          <a:lstStyle/>
          <a:p>
            <a:r>
              <a:rPr lang="es-MX" sz="2000" dirty="0" smtClean="0"/>
              <a:t>Elaboración de Quesos</a:t>
            </a:r>
            <a:endParaRPr lang="es-MX" sz="2000" dirty="0"/>
          </a:p>
        </p:txBody>
      </p:sp>
      <p:sp>
        <p:nvSpPr>
          <p:cNvPr id="13" name="CuadroTexto 12"/>
          <p:cNvSpPr txBox="1"/>
          <p:nvPr/>
        </p:nvSpPr>
        <p:spPr>
          <a:xfrm>
            <a:off x="5401435" y="5740589"/>
            <a:ext cx="1656862" cy="400110"/>
          </a:xfrm>
          <a:prstGeom prst="rect">
            <a:avLst/>
          </a:prstGeom>
          <a:noFill/>
        </p:spPr>
        <p:txBody>
          <a:bodyPr wrap="square" rtlCol="0">
            <a:spAutoFit/>
          </a:bodyPr>
          <a:lstStyle/>
          <a:p>
            <a:r>
              <a:rPr lang="es-MX" sz="2000" u="sng" dirty="0" smtClean="0"/>
              <a:t>Conservas</a:t>
            </a:r>
            <a:endParaRPr lang="es-MX" sz="2000" u="sng" dirty="0"/>
          </a:p>
        </p:txBody>
      </p:sp>
      <p:sp>
        <p:nvSpPr>
          <p:cNvPr id="14" name="CuadroTexto 13"/>
          <p:cNvSpPr txBox="1"/>
          <p:nvPr/>
        </p:nvSpPr>
        <p:spPr>
          <a:xfrm>
            <a:off x="6640447" y="4727245"/>
            <a:ext cx="1912510" cy="400110"/>
          </a:xfrm>
          <a:prstGeom prst="rect">
            <a:avLst/>
          </a:prstGeom>
          <a:noFill/>
        </p:spPr>
        <p:txBody>
          <a:bodyPr wrap="square" rtlCol="0">
            <a:spAutoFit/>
          </a:bodyPr>
          <a:lstStyle/>
          <a:p>
            <a:r>
              <a:rPr lang="es-MX" sz="2000" dirty="0" smtClean="0"/>
              <a:t>Reforestación</a:t>
            </a:r>
            <a:endParaRPr lang="es-MX" sz="2000" dirty="0"/>
          </a:p>
        </p:txBody>
      </p:sp>
      <p:sp>
        <p:nvSpPr>
          <p:cNvPr id="15" name="CuadroTexto 14"/>
          <p:cNvSpPr txBox="1"/>
          <p:nvPr/>
        </p:nvSpPr>
        <p:spPr>
          <a:xfrm>
            <a:off x="1644860" y="6261967"/>
            <a:ext cx="3135594" cy="400110"/>
          </a:xfrm>
          <a:prstGeom prst="rect">
            <a:avLst/>
          </a:prstGeom>
          <a:noFill/>
        </p:spPr>
        <p:txBody>
          <a:bodyPr wrap="square" rtlCol="0">
            <a:spAutoFit/>
          </a:bodyPr>
          <a:lstStyle/>
          <a:p>
            <a:r>
              <a:rPr lang="es-MX" sz="2000" dirty="0" smtClean="0"/>
              <a:t>Estufas ahorradoras de leña</a:t>
            </a:r>
            <a:endParaRPr lang="es-MX" sz="2000" dirty="0"/>
          </a:p>
        </p:txBody>
      </p:sp>
      <p:sp>
        <p:nvSpPr>
          <p:cNvPr id="16" name="CuadroTexto 15"/>
          <p:cNvSpPr txBox="1"/>
          <p:nvPr/>
        </p:nvSpPr>
        <p:spPr>
          <a:xfrm>
            <a:off x="7296847" y="5740589"/>
            <a:ext cx="1256110" cy="400110"/>
          </a:xfrm>
          <a:prstGeom prst="rect">
            <a:avLst/>
          </a:prstGeom>
          <a:noFill/>
        </p:spPr>
        <p:txBody>
          <a:bodyPr wrap="square" rtlCol="0">
            <a:spAutoFit/>
          </a:bodyPr>
          <a:lstStyle/>
          <a:p>
            <a:r>
              <a:rPr lang="es-MX" sz="2000" dirty="0" smtClean="0"/>
              <a:t>Baño seco</a:t>
            </a:r>
            <a:endParaRPr lang="es-MX" sz="2000" dirty="0"/>
          </a:p>
        </p:txBody>
      </p:sp>
      <p:sp>
        <p:nvSpPr>
          <p:cNvPr id="17" name="CuadroTexto 16"/>
          <p:cNvSpPr txBox="1"/>
          <p:nvPr/>
        </p:nvSpPr>
        <p:spPr>
          <a:xfrm>
            <a:off x="5994146" y="6261967"/>
            <a:ext cx="2005651" cy="400110"/>
          </a:xfrm>
          <a:prstGeom prst="rect">
            <a:avLst/>
          </a:prstGeom>
          <a:noFill/>
        </p:spPr>
        <p:txBody>
          <a:bodyPr wrap="square" rtlCol="0">
            <a:spAutoFit/>
          </a:bodyPr>
          <a:lstStyle/>
          <a:p>
            <a:r>
              <a:rPr lang="es-MX" sz="2000" dirty="0" smtClean="0"/>
              <a:t>Lombricomposta</a:t>
            </a:r>
            <a:endParaRPr lang="es-MX" sz="2000" dirty="0"/>
          </a:p>
        </p:txBody>
      </p:sp>
      <p:sp>
        <p:nvSpPr>
          <p:cNvPr id="18" name="CuadroTexto 17"/>
          <p:cNvSpPr txBox="1"/>
          <p:nvPr/>
        </p:nvSpPr>
        <p:spPr>
          <a:xfrm>
            <a:off x="3775118" y="4195724"/>
            <a:ext cx="1626317" cy="400110"/>
          </a:xfrm>
          <a:prstGeom prst="rect">
            <a:avLst/>
          </a:prstGeom>
          <a:noFill/>
        </p:spPr>
        <p:txBody>
          <a:bodyPr wrap="square" rtlCol="0">
            <a:spAutoFit/>
          </a:bodyPr>
          <a:lstStyle/>
          <a:p>
            <a:r>
              <a:rPr lang="es-MX" sz="2000" u="sng" dirty="0" smtClean="0"/>
              <a:t>Invernaderos</a:t>
            </a:r>
            <a:endParaRPr lang="es-MX" sz="2000" u="sng" dirty="0"/>
          </a:p>
        </p:txBody>
      </p:sp>
      <p:sp>
        <p:nvSpPr>
          <p:cNvPr id="19" name="CuadroTexto 18"/>
          <p:cNvSpPr txBox="1"/>
          <p:nvPr/>
        </p:nvSpPr>
        <p:spPr>
          <a:xfrm>
            <a:off x="849054" y="4219191"/>
            <a:ext cx="2644776" cy="400110"/>
          </a:xfrm>
          <a:prstGeom prst="rect">
            <a:avLst/>
          </a:prstGeom>
          <a:noFill/>
        </p:spPr>
        <p:txBody>
          <a:bodyPr wrap="square" rtlCol="0">
            <a:spAutoFit/>
          </a:bodyPr>
          <a:lstStyle/>
          <a:p>
            <a:r>
              <a:rPr lang="es-MX" sz="2000" dirty="0" smtClean="0"/>
              <a:t>Estéticas comunitarias</a:t>
            </a:r>
            <a:endParaRPr lang="es-MX" sz="2000" dirty="0"/>
          </a:p>
        </p:txBody>
      </p:sp>
      <p:cxnSp>
        <p:nvCxnSpPr>
          <p:cNvPr id="4" name="Conector recto 3"/>
          <p:cNvCxnSpPr/>
          <p:nvPr/>
        </p:nvCxnSpPr>
        <p:spPr>
          <a:xfrm flipV="1">
            <a:off x="327393" y="5390120"/>
            <a:ext cx="82255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Conector recto 19"/>
          <p:cNvCxnSpPr>
            <a:endCxn id="19" idx="1"/>
          </p:cNvCxnSpPr>
          <p:nvPr/>
        </p:nvCxnSpPr>
        <p:spPr>
          <a:xfrm flipH="1" flipV="1">
            <a:off x="849054" y="4419246"/>
            <a:ext cx="7811" cy="9708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flipH="1" flipV="1">
            <a:off x="3742435" y="4419246"/>
            <a:ext cx="7811" cy="9708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ector recto 21"/>
          <p:cNvCxnSpPr/>
          <p:nvPr/>
        </p:nvCxnSpPr>
        <p:spPr>
          <a:xfrm flipH="1" flipV="1">
            <a:off x="5769881" y="4419246"/>
            <a:ext cx="7811" cy="9708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ector recto 22"/>
          <p:cNvCxnSpPr/>
          <p:nvPr/>
        </p:nvCxnSpPr>
        <p:spPr>
          <a:xfrm flipH="1" flipV="1">
            <a:off x="3157479" y="5390120"/>
            <a:ext cx="7811" cy="9708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ector recto 23"/>
          <p:cNvCxnSpPr/>
          <p:nvPr/>
        </p:nvCxnSpPr>
        <p:spPr>
          <a:xfrm flipH="1" flipV="1">
            <a:off x="6974153" y="5390120"/>
            <a:ext cx="7811" cy="9708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ector recto 24"/>
          <p:cNvCxnSpPr/>
          <p:nvPr/>
        </p:nvCxnSpPr>
        <p:spPr>
          <a:xfrm flipV="1">
            <a:off x="1852730" y="4913550"/>
            <a:ext cx="0" cy="457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ector recto 27"/>
          <p:cNvCxnSpPr/>
          <p:nvPr/>
        </p:nvCxnSpPr>
        <p:spPr>
          <a:xfrm flipV="1">
            <a:off x="342358" y="5390568"/>
            <a:ext cx="0" cy="457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ector recto 28"/>
          <p:cNvCxnSpPr/>
          <p:nvPr/>
        </p:nvCxnSpPr>
        <p:spPr>
          <a:xfrm flipV="1">
            <a:off x="4273382" y="5371054"/>
            <a:ext cx="0" cy="457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ector recto 29"/>
          <p:cNvCxnSpPr/>
          <p:nvPr/>
        </p:nvCxnSpPr>
        <p:spPr>
          <a:xfrm flipV="1">
            <a:off x="5403135" y="5402550"/>
            <a:ext cx="0" cy="457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ector recto 30"/>
          <p:cNvCxnSpPr/>
          <p:nvPr/>
        </p:nvCxnSpPr>
        <p:spPr>
          <a:xfrm flipV="1">
            <a:off x="8539510" y="5404606"/>
            <a:ext cx="0" cy="457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Conector recto 31"/>
          <p:cNvCxnSpPr/>
          <p:nvPr/>
        </p:nvCxnSpPr>
        <p:spPr>
          <a:xfrm flipV="1">
            <a:off x="4648200" y="4925194"/>
            <a:ext cx="0" cy="457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ector recto 32"/>
          <p:cNvCxnSpPr/>
          <p:nvPr/>
        </p:nvCxnSpPr>
        <p:spPr>
          <a:xfrm flipV="1">
            <a:off x="6640447" y="4904683"/>
            <a:ext cx="0" cy="45750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3842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ector recto 17"/>
          <p:cNvCxnSpPr/>
          <p:nvPr/>
        </p:nvCxnSpPr>
        <p:spPr>
          <a:xfrm flipV="1">
            <a:off x="7283451" y="3025868"/>
            <a:ext cx="0" cy="1046164"/>
          </a:xfrm>
          <a:prstGeom prst="line">
            <a:avLst/>
          </a:prstGeom>
          <a:ln w="76200">
            <a:solidFill>
              <a:srgbClr val="39D1EC"/>
            </a:solidFill>
          </a:ln>
          <a:effectLst/>
        </p:spPr>
        <p:style>
          <a:lnRef idx="3">
            <a:schemeClr val="accent4"/>
          </a:lnRef>
          <a:fillRef idx="0">
            <a:schemeClr val="accent4"/>
          </a:fillRef>
          <a:effectRef idx="2">
            <a:schemeClr val="accent4"/>
          </a:effectRef>
          <a:fontRef idx="minor">
            <a:schemeClr val="tx1"/>
          </a:fontRef>
        </p:style>
      </p:cxnSp>
      <p:cxnSp>
        <p:nvCxnSpPr>
          <p:cNvPr id="15" name="Conector recto 14"/>
          <p:cNvCxnSpPr/>
          <p:nvPr/>
        </p:nvCxnSpPr>
        <p:spPr>
          <a:xfrm flipV="1">
            <a:off x="4473575" y="4307778"/>
            <a:ext cx="0" cy="1046164"/>
          </a:xfrm>
          <a:prstGeom prst="line">
            <a:avLst/>
          </a:prstGeom>
          <a:ln w="76200">
            <a:solidFill>
              <a:srgbClr val="C5E0A6"/>
            </a:solidFill>
          </a:ln>
          <a:effectLst/>
        </p:spPr>
        <p:style>
          <a:lnRef idx="3">
            <a:schemeClr val="accent4"/>
          </a:lnRef>
          <a:fillRef idx="0">
            <a:schemeClr val="accent4"/>
          </a:fillRef>
          <a:effectRef idx="2">
            <a:schemeClr val="accent4"/>
          </a:effectRef>
          <a:fontRef idx="minor">
            <a:schemeClr val="tx1"/>
          </a:fontRef>
        </p:style>
      </p:cxnSp>
      <p:cxnSp>
        <p:nvCxnSpPr>
          <p:cNvPr id="25" name="Conector recto 24"/>
          <p:cNvCxnSpPr/>
          <p:nvPr/>
        </p:nvCxnSpPr>
        <p:spPr>
          <a:xfrm flipV="1">
            <a:off x="1695450" y="3025868"/>
            <a:ext cx="0" cy="1046164"/>
          </a:xfrm>
          <a:prstGeom prst="line">
            <a:avLst/>
          </a:prstGeom>
          <a:ln w="76200">
            <a:solidFill>
              <a:srgbClr val="EB99B6"/>
            </a:solidFill>
          </a:ln>
          <a:effectLst/>
        </p:spPr>
        <p:style>
          <a:lnRef idx="3">
            <a:schemeClr val="accent4"/>
          </a:lnRef>
          <a:fillRef idx="0">
            <a:schemeClr val="accent4"/>
          </a:fillRef>
          <a:effectRef idx="2">
            <a:schemeClr val="accent4"/>
          </a:effectRef>
          <a:fontRef idx="minor">
            <a:schemeClr val="tx1"/>
          </a:fontRef>
        </p:style>
      </p:cxnSp>
      <p:sp>
        <p:nvSpPr>
          <p:cNvPr id="10" name="Flecha derecha 9"/>
          <p:cNvSpPr/>
          <p:nvPr/>
        </p:nvSpPr>
        <p:spPr>
          <a:xfrm>
            <a:off x="495300" y="3929605"/>
            <a:ext cx="8153400" cy="505779"/>
          </a:xfrm>
          <a:prstGeom prst="rightArrow">
            <a:avLst/>
          </a:prstGeom>
          <a:gradFill>
            <a:gsLst>
              <a:gs pos="0">
                <a:srgbClr val="EB99B6"/>
              </a:gs>
              <a:gs pos="57000">
                <a:srgbClr val="C5E0A6"/>
              </a:gs>
              <a:gs pos="100000">
                <a:srgbClr val="39D1EC"/>
              </a:gs>
            </a:gsLst>
            <a:lin ang="0" scaled="0"/>
          </a:gradFill>
          <a:ln w="127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contenido 2"/>
          <p:cNvSpPr txBox="1">
            <a:spLocks/>
          </p:cNvSpPr>
          <p:nvPr/>
        </p:nvSpPr>
        <p:spPr>
          <a:xfrm>
            <a:off x="317500" y="754472"/>
            <a:ext cx="8509000" cy="93544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buNone/>
            </a:pPr>
            <a:r>
              <a:rPr lang="es-MX" sz="2300" b="1" i="1" dirty="0"/>
              <a:t>En este mismo periodo estos son los proyectos comunitarios que se han apoyado con </a:t>
            </a:r>
            <a:r>
              <a:rPr lang="es-MX" sz="2300" b="1" i="1" dirty="0" smtClean="0"/>
              <a:t>insumos</a:t>
            </a:r>
            <a:r>
              <a:rPr lang="es-MX" sz="2300" b="1" dirty="0" smtClean="0"/>
              <a:t>:</a:t>
            </a:r>
            <a:endParaRPr lang="es-MX" sz="2200" dirty="0"/>
          </a:p>
        </p:txBody>
      </p:sp>
      <p:pic>
        <p:nvPicPr>
          <p:cNvPr id="7" name="Imagen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9201" y="1636675"/>
            <a:ext cx="1957388" cy="1343026"/>
          </a:xfrm>
          <a:prstGeom prst="rect">
            <a:avLst/>
          </a:prstGeom>
          <a:noFill/>
          <a:ln w="38100">
            <a:solidFill>
              <a:srgbClr val="39D1EC"/>
            </a:solidFill>
          </a:ln>
          <a:effectLst/>
        </p:spPr>
      </p:pic>
      <p:pic>
        <p:nvPicPr>
          <p:cNvPr id="6" name="Imagen 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11200" y="1673318"/>
            <a:ext cx="1949451" cy="1352550"/>
          </a:xfrm>
          <a:prstGeom prst="rect">
            <a:avLst/>
          </a:prstGeom>
          <a:noFill/>
          <a:ln w="38100">
            <a:solidFill>
              <a:srgbClr val="EB99B6"/>
            </a:solidFill>
          </a:ln>
          <a:effectLst/>
        </p:spPr>
      </p:pic>
      <p:pic>
        <p:nvPicPr>
          <p:cNvPr id="4" name="Imagen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3473450" y="5372753"/>
            <a:ext cx="1971675" cy="1357631"/>
          </a:xfrm>
          <a:prstGeom prst="rect">
            <a:avLst/>
          </a:prstGeom>
          <a:noFill/>
          <a:ln w="38100">
            <a:solidFill>
              <a:srgbClr val="C5E0A6"/>
            </a:solidFill>
          </a:ln>
          <a:effectLst/>
        </p:spPr>
      </p:pic>
      <p:sp>
        <p:nvSpPr>
          <p:cNvPr id="23" name="CuadroTexto 22"/>
          <p:cNvSpPr txBox="1"/>
          <p:nvPr/>
        </p:nvSpPr>
        <p:spPr>
          <a:xfrm>
            <a:off x="787400" y="4313017"/>
            <a:ext cx="1816100" cy="446276"/>
          </a:xfrm>
          <a:prstGeom prst="rect">
            <a:avLst/>
          </a:prstGeom>
          <a:noFill/>
        </p:spPr>
        <p:txBody>
          <a:bodyPr wrap="square" rtlCol="0">
            <a:spAutoFit/>
          </a:bodyPr>
          <a:lstStyle/>
          <a:p>
            <a:pPr algn="ctr"/>
            <a:r>
              <a:rPr lang="es-MX" sz="2300" dirty="0">
                <a:solidFill>
                  <a:srgbClr val="0070C0"/>
                </a:solidFill>
              </a:rPr>
              <a:t>2014 y 2015</a:t>
            </a:r>
          </a:p>
        </p:txBody>
      </p:sp>
      <p:cxnSp>
        <p:nvCxnSpPr>
          <p:cNvPr id="28" name="Conector recto 27"/>
          <p:cNvCxnSpPr/>
          <p:nvPr/>
        </p:nvCxnSpPr>
        <p:spPr>
          <a:xfrm>
            <a:off x="711200" y="4805460"/>
            <a:ext cx="1968500" cy="0"/>
          </a:xfrm>
          <a:prstGeom prst="line">
            <a:avLst/>
          </a:prstGeom>
          <a:ln w="76200">
            <a:solidFill>
              <a:srgbClr val="EB99B6"/>
            </a:solidFill>
          </a:ln>
          <a:effectLst/>
        </p:spPr>
        <p:style>
          <a:lnRef idx="3">
            <a:schemeClr val="accent4"/>
          </a:lnRef>
          <a:fillRef idx="0">
            <a:schemeClr val="accent4"/>
          </a:fillRef>
          <a:effectRef idx="2">
            <a:schemeClr val="accent4"/>
          </a:effectRef>
          <a:fontRef idx="minor">
            <a:schemeClr val="tx1"/>
          </a:fontRef>
        </p:style>
      </p:cxnSp>
      <p:sp>
        <p:nvSpPr>
          <p:cNvPr id="30" name="Rectángulo redondeado 29"/>
          <p:cNvSpPr/>
          <p:nvPr/>
        </p:nvSpPr>
        <p:spPr>
          <a:xfrm>
            <a:off x="711200" y="4965796"/>
            <a:ext cx="1968500" cy="1308100"/>
          </a:xfrm>
          <a:prstGeom prst="roundRect">
            <a:avLst/>
          </a:prstGeom>
          <a:ln w="28575">
            <a:solidFill>
              <a:srgbClr val="EB99B6"/>
            </a:solidFill>
          </a:ln>
          <a:effectLst/>
        </p:spPr>
        <p:style>
          <a:lnRef idx="3">
            <a:schemeClr val="accent4"/>
          </a:lnRef>
          <a:fillRef idx="0">
            <a:schemeClr val="accent4"/>
          </a:fillRef>
          <a:effectRef idx="2">
            <a:schemeClr val="accent4"/>
          </a:effectRef>
          <a:fontRef idx="minor">
            <a:schemeClr val="tx1"/>
          </a:fontRef>
        </p:style>
        <p:txBody>
          <a:bodyPr rtlCol="0" anchor="ctr"/>
          <a:lstStyle/>
          <a:p>
            <a:pPr algn="ctr"/>
            <a:r>
              <a:rPr lang="es-MX" sz="1600" dirty="0">
                <a:latin typeface="+mj-lt"/>
              </a:rPr>
              <a:t>Huertos y Granjas de Traspatio</a:t>
            </a:r>
            <a:endParaRPr lang="es-MX" sz="1600" dirty="0">
              <a:solidFill>
                <a:schemeClr val="tx1"/>
              </a:solidFill>
              <a:latin typeface="+mj-lt"/>
            </a:endParaRPr>
          </a:p>
        </p:txBody>
      </p:sp>
      <p:sp>
        <p:nvSpPr>
          <p:cNvPr id="12" name="CuadroTexto 11"/>
          <p:cNvSpPr txBox="1"/>
          <p:nvPr/>
        </p:nvSpPr>
        <p:spPr>
          <a:xfrm>
            <a:off x="3552825" y="3610919"/>
            <a:ext cx="1816100" cy="446276"/>
          </a:xfrm>
          <a:prstGeom prst="rect">
            <a:avLst/>
          </a:prstGeom>
          <a:noFill/>
        </p:spPr>
        <p:txBody>
          <a:bodyPr wrap="square" rtlCol="0">
            <a:spAutoFit/>
          </a:bodyPr>
          <a:lstStyle/>
          <a:p>
            <a:pPr algn="ctr"/>
            <a:r>
              <a:rPr lang="es-MX" sz="2300" dirty="0" smtClean="0">
                <a:solidFill>
                  <a:srgbClr val="0070C0"/>
                </a:solidFill>
              </a:rPr>
              <a:t>2016</a:t>
            </a:r>
            <a:endParaRPr lang="es-MX" sz="2300" dirty="0">
              <a:solidFill>
                <a:srgbClr val="0070C0"/>
              </a:solidFill>
            </a:endParaRPr>
          </a:p>
        </p:txBody>
      </p:sp>
      <p:cxnSp>
        <p:nvCxnSpPr>
          <p:cNvPr id="13" name="Conector recto 12"/>
          <p:cNvCxnSpPr/>
          <p:nvPr/>
        </p:nvCxnSpPr>
        <p:spPr>
          <a:xfrm>
            <a:off x="3476625" y="3610919"/>
            <a:ext cx="1968500" cy="0"/>
          </a:xfrm>
          <a:prstGeom prst="line">
            <a:avLst/>
          </a:prstGeom>
          <a:ln w="76200">
            <a:solidFill>
              <a:srgbClr val="C5E0A6"/>
            </a:solidFill>
          </a:ln>
          <a:effectLst/>
        </p:spPr>
        <p:style>
          <a:lnRef idx="3">
            <a:schemeClr val="accent4"/>
          </a:lnRef>
          <a:fillRef idx="0">
            <a:schemeClr val="accent4"/>
          </a:fillRef>
          <a:effectRef idx="2">
            <a:schemeClr val="accent4"/>
          </a:effectRef>
          <a:fontRef idx="minor">
            <a:schemeClr val="tx1"/>
          </a:fontRef>
        </p:style>
      </p:cxnSp>
      <p:sp>
        <p:nvSpPr>
          <p:cNvPr id="14" name="Rectángulo redondeado 13"/>
          <p:cNvSpPr/>
          <p:nvPr/>
        </p:nvSpPr>
        <p:spPr>
          <a:xfrm>
            <a:off x="3476625" y="1894718"/>
            <a:ext cx="1968500" cy="1533036"/>
          </a:xfrm>
          <a:prstGeom prst="roundRect">
            <a:avLst/>
          </a:prstGeom>
          <a:ln w="28575">
            <a:solidFill>
              <a:srgbClr val="C5E0A6"/>
            </a:solidFill>
          </a:ln>
          <a:effectLst/>
        </p:spPr>
        <p:style>
          <a:lnRef idx="3">
            <a:schemeClr val="accent4"/>
          </a:lnRef>
          <a:fillRef idx="0">
            <a:schemeClr val="accent4"/>
          </a:fillRef>
          <a:effectRef idx="2">
            <a:schemeClr val="accent4"/>
          </a:effectRef>
          <a:fontRef idx="minor">
            <a:schemeClr val="tx1"/>
          </a:fontRef>
        </p:style>
        <p:txBody>
          <a:bodyPr rtlCol="0" anchor="ctr"/>
          <a:lstStyle/>
          <a:p>
            <a:pPr algn="ctr"/>
            <a:r>
              <a:rPr lang="es-MX" sz="1400" dirty="0"/>
              <a:t>Huertos, Granjas de Traspatio y Oficios </a:t>
            </a:r>
            <a:r>
              <a:rPr lang="es-MX" sz="1400" i="1" dirty="0"/>
              <a:t>(panadería, carpintería, costura, huarachería, bloqueras, entre otros)</a:t>
            </a:r>
            <a:endParaRPr lang="es-MX" sz="1400" dirty="0">
              <a:solidFill>
                <a:schemeClr val="tx1"/>
              </a:solidFill>
              <a:latin typeface="+mj-lt"/>
            </a:endParaRPr>
          </a:p>
        </p:txBody>
      </p:sp>
      <p:sp>
        <p:nvSpPr>
          <p:cNvPr id="19" name="CuadroTexto 18"/>
          <p:cNvSpPr txBox="1"/>
          <p:nvPr/>
        </p:nvSpPr>
        <p:spPr>
          <a:xfrm>
            <a:off x="6375401" y="4313017"/>
            <a:ext cx="1816100" cy="446276"/>
          </a:xfrm>
          <a:prstGeom prst="rect">
            <a:avLst/>
          </a:prstGeom>
          <a:noFill/>
        </p:spPr>
        <p:txBody>
          <a:bodyPr wrap="square" rtlCol="0">
            <a:spAutoFit/>
          </a:bodyPr>
          <a:lstStyle/>
          <a:p>
            <a:pPr algn="ctr"/>
            <a:r>
              <a:rPr lang="es-MX" sz="2300" dirty="0" smtClean="0">
                <a:solidFill>
                  <a:srgbClr val="0070C0"/>
                </a:solidFill>
              </a:rPr>
              <a:t>2017 </a:t>
            </a:r>
            <a:r>
              <a:rPr lang="es-MX" sz="2300" dirty="0">
                <a:solidFill>
                  <a:srgbClr val="0070C0"/>
                </a:solidFill>
              </a:rPr>
              <a:t>y </a:t>
            </a:r>
            <a:r>
              <a:rPr lang="es-MX" sz="2300" dirty="0" smtClean="0">
                <a:solidFill>
                  <a:srgbClr val="0070C0"/>
                </a:solidFill>
              </a:rPr>
              <a:t>2018</a:t>
            </a:r>
            <a:endParaRPr lang="es-MX" sz="2300" dirty="0">
              <a:solidFill>
                <a:srgbClr val="0070C0"/>
              </a:solidFill>
            </a:endParaRPr>
          </a:p>
        </p:txBody>
      </p:sp>
      <p:cxnSp>
        <p:nvCxnSpPr>
          <p:cNvPr id="21" name="Conector recto 20"/>
          <p:cNvCxnSpPr/>
          <p:nvPr/>
        </p:nvCxnSpPr>
        <p:spPr>
          <a:xfrm>
            <a:off x="6299201" y="4805460"/>
            <a:ext cx="1968500" cy="0"/>
          </a:xfrm>
          <a:prstGeom prst="line">
            <a:avLst/>
          </a:prstGeom>
          <a:ln w="76200">
            <a:solidFill>
              <a:srgbClr val="39D1EC"/>
            </a:solidFill>
          </a:ln>
          <a:effectLst/>
        </p:spPr>
        <p:style>
          <a:lnRef idx="3">
            <a:schemeClr val="accent4"/>
          </a:lnRef>
          <a:fillRef idx="0">
            <a:schemeClr val="accent4"/>
          </a:fillRef>
          <a:effectRef idx="2">
            <a:schemeClr val="accent4"/>
          </a:effectRef>
          <a:fontRef idx="minor">
            <a:schemeClr val="tx1"/>
          </a:fontRef>
        </p:style>
      </p:cxnSp>
      <p:sp>
        <p:nvSpPr>
          <p:cNvPr id="24" name="Rectángulo redondeado 23"/>
          <p:cNvSpPr/>
          <p:nvPr/>
        </p:nvSpPr>
        <p:spPr>
          <a:xfrm>
            <a:off x="6299201" y="4965795"/>
            <a:ext cx="1968500" cy="1535109"/>
          </a:xfrm>
          <a:prstGeom prst="roundRect">
            <a:avLst/>
          </a:prstGeom>
          <a:ln w="28575">
            <a:solidFill>
              <a:srgbClr val="39D1EC"/>
            </a:solidFill>
          </a:ln>
          <a:effectLst/>
        </p:spPr>
        <p:style>
          <a:lnRef idx="3">
            <a:schemeClr val="accent4"/>
          </a:lnRef>
          <a:fillRef idx="0">
            <a:schemeClr val="accent4"/>
          </a:fillRef>
          <a:effectRef idx="2">
            <a:schemeClr val="accent4"/>
          </a:effectRef>
          <a:fontRef idx="minor">
            <a:schemeClr val="tx1"/>
          </a:fontRef>
        </p:style>
        <p:txBody>
          <a:bodyPr rtlCol="0" anchor="ctr"/>
          <a:lstStyle/>
          <a:p>
            <a:pPr algn="ctr"/>
            <a:r>
              <a:rPr lang="es-MX" sz="1400" dirty="0">
                <a:latin typeface="+mj-lt"/>
              </a:rPr>
              <a:t>Productivos, Sociales, </a:t>
            </a:r>
            <a:r>
              <a:rPr lang="es-MX" sz="1400" dirty="0" smtClean="0">
                <a:latin typeface="+mj-lt"/>
              </a:rPr>
              <a:t>Culturales, </a:t>
            </a:r>
            <a:r>
              <a:rPr lang="es-MX" sz="1400" dirty="0">
                <a:latin typeface="+mj-lt"/>
              </a:rPr>
              <a:t>Económicos, Ecológicos, </a:t>
            </a:r>
            <a:r>
              <a:rPr lang="es-MX" sz="1400" dirty="0" smtClean="0">
                <a:latin typeface="+mj-lt"/>
              </a:rPr>
              <a:t>Educativos, entre otros.</a:t>
            </a:r>
            <a:endParaRPr lang="es-MX" sz="1400" dirty="0">
              <a:solidFill>
                <a:schemeClr val="tx1"/>
              </a:solidFill>
              <a:latin typeface="+mj-lt"/>
            </a:endParaRPr>
          </a:p>
        </p:txBody>
      </p:sp>
    </p:spTree>
    <p:extLst>
      <p:ext uri="{BB962C8B-B14F-4D97-AF65-F5344CB8AC3E}">
        <p14:creationId xmlns:p14="http://schemas.microsoft.com/office/powerpoint/2010/main" val="2488497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787400" y="823684"/>
            <a:ext cx="7620000" cy="1041400"/>
          </a:xfrm>
          <a:prstGeom prst="rect">
            <a:avLst/>
          </a:prstGeom>
          <a:solidFill>
            <a:srgbClr val="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200"/>
              </a:lnSpc>
              <a:buNone/>
            </a:pPr>
            <a:r>
              <a:rPr lang="es-MX" sz="2300" b="1" i="1" dirty="0" smtClean="0"/>
              <a:t>Número de proyectos comunitarios que se han apoyado con insumos de 2014 a 2018</a:t>
            </a:r>
            <a:r>
              <a:rPr lang="es-MX" sz="2300" b="1" dirty="0" smtClean="0"/>
              <a:t>:</a:t>
            </a:r>
          </a:p>
        </p:txBody>
      </p:sp>
      <p:graphicFrame>
        <p:nvGraphicFramePr>
          <p:cNvPr id="6" name="Gráfico 5"/>
          <p:cNvGraphicFramePr>
            <a:graphicFrameLocks/>
          </p:cNvGraphicFramePr>
          <p:nvPr>
            <p:extLst/>
          </p:nvPr>
        </p:nvGraphicFramePr>
        <p:xfrm>
          <a:off x="906367" y="1877144"/>
          <a:ext cx="7331267" cy="43077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681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787400" y="925520"/>
            <a:ext cx="7620000" cy="929556"/>
          </a:xfrm>
          <a:prstGeom prst="rect">
            <a:avLst/>
          </a:prstGeom>
          <a:solidFill>
            <a:srgbClr val="FFFFFF"/>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200"/>
              </a:lnSpc>
              <a:buNone/>
            </a:pPr>
            <a:r>
              <a:rPr lang="es-MX" sz="2400" b="1" i="1" dirty="0"/>
              <a:t>Reporte y Detalle de Insumos para </a:t>
            </a:r>
            <a:r>
              <a:rPr lang="es-MX" sz="2400" b="1" i="1" dirty="0" smtClean="0"/>
              <a:t/>
            </a:r>
            <a:br>
              <a:rPr lang="es-MX" sz="2400" b="1" i="1" dirty="0" smtClean="0"/>
            </a:br>
            <a:r>
              <a:rPr lang="es-MX" sz="2400" b="1" i="1" dirty="0" smtClean="0"/>
              <a:t>Proyectos </a:t>
            </a:r>
            <a:r>
              <a:rPr lang="es-MX" sz="2400" b="1" i="1" dirty="0"/>
              <a:t>Comunitarios 2018</a:t>
            </a:r>
            <a:endParaRPr lang="es-MX" sz="2400" b="1" dirty="0" smtClean="0"/>
          </a:p>
        </p:txBody>
      </p:sp>
      <p:sp>
        <p:nvSpPr>
          <p:cNvPr id="3" name="Rectángulo 2"/>
          <p:cNvSpPr/>
          <p:nvPr/>
        </p:nvSpPr>
        <p:spPr>
          <a:xfrm>
            <a:off x="514350" y="1855076"/>
            <a:ext cx="8166100" cy="4483100"/>
          </a:xfrm>
          <a:prstGeom prst="rect">
            <a:avLst/>
          </a:prstGeom>
        </p:spPr>
        <p:txBody>
          <a:bodyPr wrap="square">
            <a:noAutofit/>
          </a:bodyPr>
          <a:lstStyle/>
          <a:p>
            <a:pPr marL="342900" lvl="0" indent="-342900">
              <a:lnSpc>
                <a:spcPct val="107000"/>
              </a:lnSpc>
              <a:spcAft>
                <a:spcPts val="1200"/>
              </a:spcAft>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Es el Físico Financiero del recurso para insumos, y contiene:</a:t>
            </a:r>
          </a:p>
          <a:p>
            <a:pPr marL="742950" lvl="1" indent="-285750">
              <a:lnSpc>
                <a:spcPct val="107000"/>
              </a:lnSpc>
              <a:buFont typeface="Wingdings" panose="05000000000000000000" pitchFamily="2" charset="2"/>
              <a:buChar char="ü"/>
            </a:pPr>
            <a:r>
              <a:rPr lang="es-MX" dirty="0" smtClean="0">
                <a:latin typeface="Calibri" panose="020F0502020204030204" pitchFamily="34" charset="0"/>
                <a:ea typeface="Calibri" panose="020F0502020204030204" pitchFamily="34" charset="0"/>
                <a:cs typeface="Times New Roman" panose="02020603050405020304" pitchFamily="18" charset="0"/>
              </a:rPr>
              <a:t>GD que recibieron apoyo de insumos</a:t>
            </a:r>
          </a:p>
          <a:p>
            <a:pPr marL="742950" lvl="1" indent="-285750">
              <a:lnSpc>
                <a:spcPct val="107000"/>
              </a:lnSpc>
              <a:buFont typeface="Wingdings" panose="05000000000000000000" pitchFamily="2" charset="2"/>
              <a:buChar char="ü"/>
            </a:pPr>
            <a:r>
              <a:rPr lang="es-MX" dirty="0" smtClean="0">
                <a:latin typeface="Calibri" panose="020F0502020204030204" pitchFamily="34" charset="0"/>
                <a:ea typeface="Calibri" panose="020F0502020204030204" pitchFamily="34" charset="0"/>
                <a:cs typeface="Times New Roman" panose="02020603050405020304" pitchFamily="18" charset="0"/>
              </a:rPr>
              <a:t>Recurso aplicado a cada proyecto</a:t>
            </a:r>
          </a:p>
          <a:p>
            <a:pPr marL="742950" lvl="1" indent="-285750">
              <a:lnSpc>
                <a:spcPct val="107000"/>
              </a:lnSpc>
              <a:buFont typeface="Wingdings" panose="05000000000000000000" pitchFamily="2" charset="2"/>
              <a:buChar char="ü"/>
            </a:pPr>
            <a:r>
              <a:rPr lang="es-MX" dirty="0" smtClean="0">
                <a:latin typeface="Calibri" panose="020F0502020204030204" pitchFamily="34" charset="0"/>
                <a:ea typeface="Calibri" panose="020F0502020204030204" pitchFamily="34" charset="0"/>
                <a:cs typeface="Times New Roman" panose="02020603050405020304" pitchFamily="18" charset="0"/>
              </a:rPr>
              <a:t>Contenido de los paquetes entregados</a:t>
            </a:r>
          </a:p>
          <a:p>
            <a:pPr marL="742950" lvl="1" indent="-285750">
              <a:lnSpc>
                <a:spcPct val="107000"/>
              </a:lnSpc>
              <a:buFont typeface="Wingdings" panose="05000000000000000000" pitchFamily="2" charset="2"/>
              <a:buChar char="ü"/>
            </a:pPr>
            <a:r>
              <a:rPr lang="es-MX" dirty="0" smtClean="0">
                <a:latin typeface="Calibri" panose="020F0502020204030204" pitchFamily="34" charset="0"/>
                <a:ea typeface="Calibri" panose="020F0502020204030204" pitchFamily="34" charset="0"/>
                <a:cs typeface="Times New Roman" panose="02020603050405020304" pitchFamily="18" charset="0"/>
              </a:rPr>
              <a:t>Descripción del proyecto</a:t>
            </a:r>
          </a:p>
          <a:p>
            <a:pPr marL="742950" lvl="1" indent="-285750">
              <a:lnSpc>
                <a:spcPct val="107000"/>
              </a:lnSpc>
              <a:buFont typeface="Wingdings" panose="05000000000000000000" pitchFamily="2" charset="2"/>
              <a:buChar char="ü"/>
            </a:pPr>
            <a:r>
              <a:rPr lang="es-MX" dirty="0" smtClean="0">
                <a:latin typeface="Calibri" panose="020F0502020204030204" pitchFamily="34" charset="0"/>
                <a:ea typeface="Calibri" panose="020F0502020204030204" pitchFamily="34" charset="0"/>
                <a:cs typeface="Times New Roman" panose="02020603050405020304" pitchFamily="18" charset="0"/>
              </a:rPr>
              <a:t>Integrantes de GD beneficiados</a:t>
            </a:r>
          </a:p>
          <a:p>
            <a:pPr marL="342900" lvl="0" indent="-342900">
              <a:lnSpc>
                <a:spcPct val="107000"/>
              </a:lnSpc>
              <a:spcAft>
                <a:spcPts val="1200"/>
              </a:spcAft>
              <a:buFont typeface="Wingdings" panose="05000000000000000000" pitchFamily="2" charset="2"/>
              <a:buChar char=""/>
            </a:pPr>
            <a:r>
              <a:rPr lang="es-MX" b="1" dirty="0" smtClean="0">
                <a:latin typeface="Calibri" panose="020F0502020204030204" pitchFamily="34" charset="0"/>
                <a:ea typeface="Calibri" panose="020F0502020204030204" pitchFamily="34" charset="0"/>
                <a:cs typeface="Times New Roman" panose="02020603050405020304" pitchFamily="18" charset="0"/>
              </a:rPr>
              <a:t>La fecha límite de entrega </a:t>
            </a:r>
            <a:r>
              <a:rPr lang="es-MX" dirty="0" smtClean="0">
                <a:latin typeface="Calibri" panose="020F0502020204030204" pitchFamily="34" charset="0"/>
                <a:ea typeface="Calibri" panose="020F0502020204030204" pitchFamily="34" charset="0"/>
                <a:cs typeface="Times New Roman" panose="02020603050405020304" pitchFamily="18" charset="0"/>
              </a:rPr>
              <a:t>es el 14 de diciembre de 2018; se deberán adjuntar:</a:t>
            </a:r>
          </a:p>
          <a:p>
            <a:pPr marL="800100" lvl="1" indent="-342900">
              <a:lnSpc>
                <a:spcPct val="107000"/>
              </a:lnSpc>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Copias </a:t>
            </a:r>
            <a:r>
              <a:rPr lang="es-MX" dirty="0">
                <a:latin typeface="Calibri" panose="020F0502020204030204" pitchFamily="34" charset="0"/>
                <a:ea typeface="Calibri" panose="020F0502020204030204" pitchFamily="34" charset="0"/>
                <a:cs typeface="Times New Roman" panose="02020603050405020304" pitchFamily="18" charset="0"/>
              </a:rPr>
              <a:t>de </a:t>
            </a:r>
            <a:r>
              <a:rPr lang="es-MX" dirty="0" smtClean="0">
                <a:latin typeface="Calibri" panose="020F0502020204030204" pitchFamily="34" charset="0"/>
                <a:ea typeface="Calibri" panose="020F0502020204030204" pitchFamily="34" charset="0"/>
                <a:cs typeface="Times New Roman" panose="02020603050405020304" pitchFamily="18" charset="0"/>
              </a:rPr>
              <a:t>facturas donde se describe los insumos comprados y sus costos</a:t>
            </a:r>
          </a:p>
          <a:p>
            <a:pPr marL="800100" lvl="1" indent="-342900">
              <a:lnSpc>
                <a:spcPct val="107000"/>
              </a:lnSpc>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Originales del </a:t>
            </a:r>
            <a:r>
              <a:rPr lang="es-MX" u="sng" dirty="0" smtClean="0">
                <a:latin typeface="Calibri" panose="020F0502020204030204" pitchFamily="34" charset="0"/>
                <a:ea typeface="Calibri" panose="020F0502020204030204" pitchFamily="34" charset="0"/>
                <a:cs typeface="Times New Roman" panose="02020603050405020304" pitchFamily="18" charset="0"/>
              </a:rPr>
              <a:t>recibo de entrega de insumos</a:t>
            </a:r>
          </a:p>
          <a:p>
            <a:pPr marL="800100" lvl="1" indent="-342900">
              <a:lnSpc>
                <a:spcPct val="107000"/>
              </a:lnSpc>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Evidencia fotográfica de que fueron entregados a los Grupos apoyados (Únicamente en electrónico)</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Wingdings" panose="05000000000000000000" pitchFamily="2" charset="2"/>
              <a:buChar char=""/>
            </a:pPr>
            <a:r>
              <a:rPr lang="es-MX" i="1" u="sng" dirty="0" smtClean="0">
                <a:latin typeface="Calibri" panose="020F0502020204030204" pitchFamily="34" charset="0"/>
                <a:ea typeface="Calibri" panose="020F0502020204030204" pitchFamily="34" charset="0"/>
                <a:cs typeface="Times New Roman" panose="02020603050405020304" pitchFamily="18" charset="0"/>
              </a:rPr>
              <a:t>La </a:t>
            </a:r>
            <a:r>
              <a:rPr lang="es-MX" i="1" u="sng" dirty="0">
                <a:latin typeface="Calibri" panose="020F0502020204030204" pitchFamily="34" charset="0"/>
                <a:ea typeface="Calibri" panose="020F0502020204030204" pitchFamily="34" charset="0"/>
                <a:cs typeface="Times New Roman" panose="02020603050405020304" pitchFamily="18" charset="0"/>
              </a:rPr>
              <a:t>información que se mencione en este </a:t>
            </a:r>
            <a:r>
              <a:rPr lang="es-MX" i="1" u="sng" dirty="0" smtClean="0">
                <a:latin typeface="Calibri" panose="020F0502020204030204" pitchFamily="34" charset="0"/>
                <a:ea typeface="Calibri" panose="020F0502020204030204" pitchFamily="34" charset="0"/>
                <a:cs typeface="Times New Roman" panose="02020603050405020304" pitchFamily="18" charset="0"/>
              </a:rPr>
              <a:t>Reporte, </a:t>
            </a:r>
            <a:r>
              <a:rPr lang="es-MX" i="1" u="sng" dirty="0">
                <a:latin typeface="Calibri" panose="020F0502020204030204" pitchFamily="34" charset="0"/>
                <a:ea typeface="Calibri" panose="020F0502020204030204" pitchFamily="34" charset="0"/>
                <a:cs typeface="Times New Roman" panose="02020603050405020304" pitchFamily="18" charset="0"/>
              </a:rPr>
              <a:t>deberá coincidir con lo programado en el “Cuadro 4 Insumos para Proyectos Comunitarios 2018</a:t>
            </a:r>
            <a:r>
              <a:rPr lang="es-MX" i="1" u="sng" dirty="0" smtClean="0">
                <a:latin typeface="Calibri" panose="020F0502020204030204" pitchFamily="34" charset="0"/>
                <a:ea typeface="Calibri" panose="020F0502020204030204" pitchFamily="34" charset="0"/>
                <a:cs typeface="Times New Roman" panose="02020603050405020304" pitchFamily="18" charset="0"/>
              </a:rPr>
              <a:t>” y/o con los cambios a PAT realizados durante el ejercicio</a:t>
            </a:r>
            <a:endParaRPr lang="es-MX"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8102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869576" y="1093160"/>
            <a:ext cx="7620000" cy="1112158"/>
          </a:xfrm>
          <a:prstGeom prst="rect">
            <a:avLst/>
          </a:prstGeom>
          <a:solidFill>
            <a:srgbClr val="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200"/>
              </a:lnSpc>
              <a:buNone/>
            </a:pPr>
            <a:r>
              <a:rPr lang="es-MX" sz="2300" b="1" i="1" dirty="0" smtClean="0"/>
              <a:t>Datos de Representantes de Grupos de Desarrollo</a:t>
            </a:r>
          </a:p>
          <a:p>
            <a:pPr marL="0" indent="0" algn="ctr">
              <a:lnSpc>
                <a:spcPts val="3200"/>
              </a:lnSpc>
              <a:buNone/>
            </a:pPr>
            <a:r>
              <a:rPr lang="es-MX" sz="2300" b="1" i="1" dirty="0" smtClean="0"/>
              <a:t>(</a:t>
            </a:r>
            <a:r>
              <a:rPr lang="es-MX" sz="2300" b="1" i="1" dirty="0" smtClean="0">
                <a:solidFill>
                  <a:schemeClr val="tx2"/>
                </a:solidFill>
              </a:rPr>
              <a:t>inconsistencias</a:t>
            </a:r>
            <a:r>
              <a:rPr lang="es-MX" sz="2300" b="1" i="1" dirty="0" smtClean="0"/>
              <a:t>)</a:t>
            </a:r>
            <a:endParaRPr lang="es-MX" sz="2300" b="1" dirty="0" smtClean="0"/>
          </a:p>
        </p:txBody>
      </p:sp>
      <p:sp>
        <p:nvSpPr>
          <p:cNvPr id="3" name="Rectángulo 2"/>
          <p:cNvSpPr/>
          <p:nvPr/>
        </p:nvSpPr>
        <p:spPr>
          <a:xfrm>
            <a:off x="596526" y="2789837"/>
            <a:ext cx="8166100" cy="2911715"/>
          </a:xfrm>
          <a:prstGeom prst="rect">
            <a:avLst/>
          </a:prstGeom>
        </p:spPr>
        <p:txBody>
          <a:bodyPr wrap="square">
            <a:noAutofit/>
          </a:bodyPr>
          <a:lstStyle/>
          <a:p>
            <a:pPr marL="342900" lvl="0" indent="-342900">
              <a:lnSpc>
                <a:spcPct val="107000"/>
              </a:lnSpc>
              <a:spcAft>
                <a:spcPts val="600"/>
              </a:spcAft>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El ID es el número que tiene asignado cada uno de los Grupos o Localidades del informe cuantitativo. </a:t>
            </a:r>
            <a:r>
              <a:rPr lang="es-MX" b="1" u="sng" dirty="0" smtClean="0">
                <a:latin typeface="Calibri" panose="020F0502020204030204" pitchFamily="34" charset="0"/>
                <a:ea typeface="Calibri" panose="020F0502020204030204" pitchFamily="34" charset="0"/>
                <a:cs typeface="Times New Roman" panose="02020603050405020304" pitchFamily="18" charset="0"/>
              </a:rPr>
              <a:t>No deben poner números de lista consecutivo.</a:t>
            </a:r>
            <a:endParaRPr lang="es-MX" b="1"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Los nombres de las localidades, deben corresponder a los nombres validados en el informe cuantitativo o cuadros de focalización en todos los casos.</a:t>
            </a:r>
          </a:p>
          <a:p>
            <a:pPr marL="342900" lvl="0" indent="-342900">
              <a:lnSpc>
                <a:spcPct val="107000"/>
              </a:lnSpc>
              <a:spcAft>
                <a:spcPts val="600"/>
              </a:spcAft>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La clave de las localidades deben corresponder a lo validado en las plantillas del informe cuantitativo y deberán ser de solo cuatro dígitos.</a:t>
            </a:r>
          </a:p>
          <a:p>
            <a:pPr marL="342900" lvl="0" indent="-342900">
              <a:lnSpc>
                <a:spcPct val="107000"/>
              </a:lnSpc>
              <a:spcAft>
                <a:spcPts val="600"/>
              </a:spcAft>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De igual manera, los nombres de los municipios y sus claves deben corresponder a la información validada en el informe cuantitativo o cuadros de focalización.</a:t>
            </a:r>
          </a:p>
        </p:txBody>
      </p:sp>
    </p:spTree>
    <p:extLst>
      <p:ext uri="{BB962C8B-B14F-4D97-AF65-F5344CB8AC3E}">
        <p14:creationId xmlns:p14="http://schemas.microsoft.com/office/powerpoint/2010/main" val="1647490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762000" y="965229"/>
            <a:ext cx="7620000" cy="1159406"/>
          </a:xfrm>
          <a:prstGeom prst="rect">
            <a:avLst/>
          </a:prstGeom>
          <a:solidFill>
            <a:srgbClr val="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200"/>
              </a:lnSpc>
              <a:buNone/>
            </a:pPr>
            <a:r>
              <a:rPr lang="es-MX" sz="2300" b="1" i="1" dirty="0" smtClean="0"/>
              <a:t>Datos de Representantes de Grupos de Desarrollo</a:t>
            </a:r>
          </a:p>
          <a:p>
            <a:pPr marL="0" indent="0" algn="ctr">
              <a:lnSpc>
                <a:spcPts val="3200"/>
              </a:lnSpc>
              <a:buNone/>
            </a:pPr>
            <a:r>
              <a:rPr lang="es-MX" sz="2300" b="1" i="1" dirty="0" smtClean="0"/>
              <a:t>(</a:t>
            </a:r>
            <a:r>
              <a:rPr lang="es-MX" sz="2300" b="1" i="1" dirty="0" smtClean="0">
                <a:solidFill>
                  <a:schemeClr val="tx2"/>
                </a:solidFill>
              </a:rPr>
              <a:t>inconsistencias</a:t>
            </a:r>
            <a:r>
              <a:rPr lang="es-MX" sz="2300" b="1" i="1" dirty="0" smtClean="0"/>
              <a:t>)</a:t>
            </a:r>
            <a:endParaRPr lang="es-MX" sz="2300" b="1" dirty="0" smtClean="0"/>
          </a:p>
        </p:txBody>
      </p:sp>
      <p:sp>
        <p:nvSpPr>
          <p:cNvPr id="3" name="Rectángulo 2"/>
          <p:cNvSpPr/>
          <p:nvPr/>
        </p:nvSpPr>
        <p:spPr>
          <a:xfrm>
            <a:off x="488950" y="2124635"/>
            <a:ext cx="8166100" cy="3301680"/>
          </a:xfrm>
          <a:prstGeom prst="rect">
            <a:avLst/>
          </a:prstGeom>
        </p:spPr>
        <p:txBody>
          <a:bodyPr wrap="square">
            <a:noAutofit/>
          </a:bodyPr>
          <a:lstStyle/>
          <a:p>
            <a:pPr marL="342900" lvl="0" indent="-342900">
              <a:lnSpc>
                <a:spcPct val="107000"/>
              </a:lnSpc>
              <a:spcAft>
                <a:spcPts val="600"/>
              </a:spcAft>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La información de la columna “descripción de la ubicación”, </a:t>
            </a:r>
            <a:r>
              <a:rPr lang="es-MX" dirty="0" smtClean="0"/>
              <a:t>debe proporcionar información complementaria de forma clara y precisa, que permita ubicar de manera fácil cualquier domicilio geográfico</a:t>
            </a:r>
            <a:r>
              <a:rPr lang="es-MX" dirty="0" smtClean="0">
                <a:latin typeface="Calibri" panose="020F0502020204030204" pitchFamily="34" charset="0"/>
                <a:ea typeface="Calibri" panose="020F0502020204030204" pitchFamily="34" charset="0"/>
                <a:cs typeface="Times New Roman" panose="02020603050405020304" pitchFamily="18" charset="0"/>
              </a:rPr>
              <a:t>. </a:t>
            </a:r>
            <a:r>
              <a:rPr lang="es-MX" dirty="0" smtClean="0"/>
              <a:t>Los rasgos naturales (ríos, arroyos, cerros, etcétera), o elementos hechos por el hombre (culturales, servicios, etcétera) son elementos de referencia que se deben considerar en la descripción de ubicación de los domicilios geográficos*. </a:t>
            </a:r>
            <a:endParaRPr lang="es-MX"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Wingdings" panose="05000000000000000000" pitchFamily="2" charset="2"/>
              <a:buChar char=""/>
            </a:pPr>
            <a:r>
              <a:rPr lang="es-MX" dirty="0" smtClean="0">
                <a:latin typeface="Calibri" panose="020F0502020204030204" pitchFamily="34" charset="0"/>
                <a:ea typeface="Calibri" panose="020F0502020204030204" pitchFamily="34" charset="0"/>
                <a:cs typeface="Times New Roman" panose="02020603050405020304" pitchFamily="18" charset="0"/>
              </a:rPr>
              <a:t>Los registros del Informe, deberán ser solo de los Grupos de Desarrollo a los que se les está otorgando recurso federal en el ejercicio que se está reportando. Los Grupos que no tienen apoyo de Ramo 12, solo se registran en el Informe Cuantitativo.</a:t>
            </a:r>
            <a:endParaRPr lang="es-MX"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p:cNvSpPr txBox="1"/>
          <p:nvPr/>
        </p:nvSpPr>
        <p:spPr>
          <a:xfrm>
            <a:off x="4757985" y="6193290"/>
            <a:ext cx="4134224" cy="307777"/>
          </a:xfrm>
          <a:prstGeom prst="rect">
            <a:avLst/>
          </a:prstGeom>
          <a:gradFill>
            <a:gsLst>
              <a:gs pos="69000">
                <a:schemeClr val="accent1">
                  <a:tint val="100000"/>
                  <a:shade val="100000"/>
                  <a:satMod val="130000"/>
                </a:schemeClr>
              </a:gs>
              <a:gs pos="100000">
                <a:schemeClr val="accent1">
                  <a:tint val="50000"/>
                  <a:shade val="100000"/>
                  <a:satMod val="350000"/>
                </a:schemeClr>
              </a:gs>
            </a:gsLst>
          </a:gra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BR" sz="1400" i="1" dirty="0" smtClean="0"/>
              <a:t>* Norma </a:t>
            </a:r>
            <a:r>
              <a:rPr lang="pt-BR" sz="1400" i="1" dirty="0"/>
              <a:t>Técnica sobre </a:t>
            </a:r>
            <a:r>
              <a:rPr lang="pt-BR" sz="1400" i="1" dirty="0" smtClean="0"/>
              <a:t>Domicilios Geográficos, INEGI</a:t>
            </a:r>
            <a:endParaRPr lang="es-MX" sz="1400" i="1" dirty="0"/>
          </a:p>
        </p:txBody>
      </p:sp>
    </p:spTree>
    <p:extLst>
      <p:ext uri="{BB962C8B-B14F-4D97-AF65-F5344CB8AC3E}">
        <p14:creationId xmlns:p14="http://schemas.microsoft.com/office/powerpoint/2010/main" val="45116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9987" y="1045558"/>
            <a:ext cx="5801088" cy="694205"/>
          </a:xfrm>
        </p:spPr>
        <p:txBody>
          <a:bodyPr>
            <a:noAutofit/>
          </a:bodyPr>
          <a:lstStyle/>
          <a:p>
            <a:pPr algn="r"/>
            <a:r>
              <a:rPr lang="es-MX" sz="2400" b="1" dirty="0"/>
              <a:t>Porcentaje de cumplimiento de objetivos </a:t>
            </a:r>
            <a:r>
              <a:rPr lang="es-MX" sz="2400" b="1" dirty="0" smtClean="0"/>
              <a:t>específicos </a:t>
            </a:r>
            <a:r>
              <a:rPr lang="es-MX" sz="2400" b="1" dirty="0"/>
              <a:t>del PAT 2017</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60275534"/>
              </p:ext>
            </p:extLst>
          </p:nvPr>
        </p:nvGraphicFramePr>
        <p:xfrm>
          <a:off x="542925" y="1931335"/>
          <a:ext cx="8058150" cy="4322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9207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4106009696"/>
              </p:ext>
            </p:extLst>
          </p:nvPr>
        </p:nvGraphicFramePr>
        <p:xfrm>
          <a:off x="711487" y="1970700"/>
          <a:ext cx="7850681" cy="3652045"/>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7850681">
                  <a:extLst>
                    <a:ext uri="{9D8B030D-6E8A-4147-A177-3AD203B41FA5}">
                      <a16:colId xmlns:a16="http://schemas.microsoft.com/office/drawing/2014/main" xmlns="" val="20000"/>
                    </a:ext>
                  </a:extLst>
                </a:gridCol>
              </a:tblGrid>
              <a:tr h="3652045">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s-MX" sz="1500" b="1" i="0" u="none" strike="noStrike" kern="1200" cap="none" spc="0" normalizeH="0" baseline="0" dirty="0" smtClean="0">
                          <a:ln>
                            <a:noFill/>
                          </a:ln>
                          <a:solidFill>
                            <a:prstClr val="black"/>
                          </a:solidFill>
                          <a:effectLst/>
                          <a:uLnTx/>
                          <a:uFillTx/>
                          <a:latin typeface="+mj-lt"/>
                          <a:ea typeface="+mn-ea"/>
                          <a:cs typeface="+mn-cs"/>
                        </a:rPr>
                        <a:t>Es importante, que los informes cualitativos:</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MX" sz="1500" b="0" i="0" u="none" strike="noStrike" kern="1200" cap="none" spc="0" normalizeH="0" baseline="0" dirty="0" smtClean="0">
                        <a:ln>
                          <a:noFill/>
                        </a:ln>
                        <a:solidFill>
                          <a:prstClr val="black"/>
                        </a:solidFill>
                        <a:effectLst/>
                        <a:uLnTx/>
                        <a:uFillTx/>
                        <a:latin typeface="+mj-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500" b="0" i="0" u="none" strike="noStrike" kern="1200" cap="none" spc="0" normalizeH="0" baseline="0" dirty="0" smtClean="0">
                          <a:ln>
                            <a:noFill/>
                          </a:ln>
                          <a:solidFill>
                            <a:prstClr val="black"/>
                          </a:solidFill>
                          <a:effectLst/>
                          <a:uLnTx/>
                          <a:uFillTx/>
                          <a:latin typeface="+mj-lt"/>
                          <a:ea typeface="+mn-ea"/>
                          <a:cs typeface="+mn-cs"/>
                        </a:rPr>
                        <a:t> Entregados en tiempo y forma. (En tiempo se deberá entender que es dentro de la fecha establecida en ROP; en forma, en electrónico, en físico y con todos sus apartados con información)</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MX" sz="1500" b="0" i="0" u="none" strike="noStrike" kern="1200" cap="none" spc="0" normalizeH="0" baseline="0" dirty="0" smtClean="0">
                        <a:ln>
                          <a:noFill/>
                        </a:ln>
                        <a:solidFill>
                          <a:prstClr val="black"/>
                        </a:solidFill>
                        <a:effectLst/>
                        <a:uLnTx/>
                        <a:uFillTx/>
                        <a:latin typeface="+mj-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500" b="0" i="0" u="none" strike="noStrike" kern="1200" cap="none" spc="0" normalizeH="0" baseline="0" dirty="0" smtClean="0">
                          <a:ln>
                            <a:noFill/>
                          </a:ln>
                          <a:solidFill>
                            <a:prstClr val="black"/>
                          </a:solidFill>
                          <a:effectLst/>
                          <a:uLnTx/>
                          <a:uFillTx/>
                          <a:latin typeface="+mj-lt"/>
                          <a:ea typeface="+mn-ea"/>
                          <a:cs typeface="+mn-cs"/>
                        </a:rPr>
                        <a:t>Debe existir congruencia entre los datos reportados tanto en los </a:t>
                      </a:r>
                      <a:r>
                        <a:rPr kumimoji="0" lang="es-MX" sz="1500" b="1" i="0" u="none" strike="noStrike" kern="1200" cap="none" spc="0" normalizeH="0" baseline="0" dirty="0" smtClean="0">
                          <a:ln>
                            <a:noFill/>
                          </a:ln>
                          <a:solidFill>
                            <a:prstClr val="black"/>
                          </a:solidFill>
                          <a:effectLst/>
                          <a:uLnTx/>
                          <a:uFillTx/>
                          <a:latin typeface="+mj-lt"/>
                          <a:ea typeface="+mn-ea"/>
                          <a:cs typeface="+mn-cs"/>
                        </a:rPr>
                        <a:t>informes cualitativos y  cuantitativos.</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MX" sz="1500" b="0" i="0" u="none" strike="noStrike" kern="1200" cap="none" spc="0" normalizeH="0" baseline="0" dirty="0" smtClean="0">
                        <a:ln>
                          <a:noFill/>
                        </a:ln>
                        <a:solidFill>
                          <a:prstClr val="black"/>
                        </a:solidFill>
                        <a:effectLst/>
                        <a:uLnTx/>
                        <a:uFillTx/>
                        <a:latin typeface="+mj-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500" b="0" i="0" u="none" strike="noStrike" kern="1200" cap="none" spc="0" normalizeH="0" baseline="0" noProof="0" dirty="0" smtClean="0">
                          <a:ln>
                            <a:noFill/>
                          </a:ln>
                          <a:solidFill>
                            <a:prstClr val="black"/>
                          </a:solidFill>
                          <a:effectLst/>
                          <a:uLnTx/>
                          <a:uFillTx/>
                          <a:latin typeface="+mj-lt"/>
                          <a:ea typeface="+mn-ea"/>
                          <a:cs typeface="+mn-cs"/>
                        </a:rPr>
                        <a:t>Es necesario requisitar todos los campos de los dos formatos (ejemplo: no se cuenta con coordinaciones,  no procede, no hubo cambios, etc.), </a:t>
                      </a:r>
                      <a:r>
                        <a:rPr kumimoji="0" lang="es-MX" sz="1500" b="1" i="0" u="none" strike="noStrike" kern="1200" cap="none" spc="0" normalizeH="0" baseline="0" noProof="0" dirty="0" smtClean="0">
                          <a:ln>
                            <a:noFill/>
                          </a:ln>
                          <a:solidFill>
                            <a:prstClr val="black"/>
                          </a:solidFill>
                          <a:effectLst/>
                          <a:uLnTx/>
                          <a:uFillTx/>
                          <a:latin typeface="+mj-lt"/>
                          <a:ea typeface="+mn-ea"/>
                          <a:cs typeface="+mn-cs"/>
                        </a:rPr>
                        <a:t>no dejarlos en blanco</a:t>
                      </a:r>
                      <a:r>
                        <a:rPr kumimoji="0" lang="es-MX" sz="1500" b="0" i="0" u="none" strike="noStrike" kern="1200" cap="none" spc="0" normalizeH="0" baseline="0" noProof="0" dirty="0" smtClean="0">
                          <a:ln>
                            <a:noFill/>
                          </a:ln>
                          <a:solidFill>
                            <a:prstClr val="black"/>
                          </a:solidFill>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MX" sz="1500" b="0" i="0" u="none" strike="noStrike" kern="1200" cap="none" spc="0" normalizeH="0" baseline="0" noProof="0" dirty="0" smtClean="0">
                        <a:ln>
                          <a:noFill/>
                        </a:ln>
                        <a:solidFill>
                          <a:prstClr val="black"/>
                        </a:solidFill>
                        <a:effectLst/>
                        <a:uLnTx/>
                        <a:uFillTx/>
                        <a:latin typeface="+mj-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500" b="0" i="0" u="none" strike="noStrike" kern="1200" cap="none" spc="0" normalizeH="0" baseline="0" noProof="0" dirty="0" smtClean="0">
                          <a:ln>
                            <a:noFill/>
                          </a:ln>
                          <a:solidFill>
                            <a:prstClr val="black"/>
                          </a:solidFill>
                          <a:effectLst/>
                          <a:uLnTx/>
                          <a:uFillTx/>
                          <a:latin typeface="+mj-lt"/>
                          <a:ea typeface="+mn-ea"/>
                          <a:cs typeface="+mn-cs"/>
                        </a:rPr>
                        <a:t>Reportar la información en los rubros correspondientes.</a:t>
                      </a:r>
                    </a:p>
                    <a:p>
                      <a:pPr algn="just"/>
                      <a:endParaRPr kumimoji="0" lang="es-MX" sz="1400" b="0" i="0" u="none" strike="noStrike" kern="1200" cap="none" spc="0" normalizeH="0" baseline="0" dirty="0">
                        <a:ln>
                          <a:noFill/>
                        </a:ln>
                        <a:solidFill>
                          <a:prstClr val="black"/>
                        </a:solidFill>
                        <a:effectLst/>
                        <a:uLnTx/>
                        <a:uFillTx/>
                        <a:latin typeface="+mn-lt"/>
                        <a:ea typeface="+mn-ea"/>
                        <a:cs typeface="+mn-cs"/>
                      </a:endParaRPr>
                    </a:p>
                  </a:txBody>
                  <a:tcPr marL="144000" marR="216000" marT="180000" marB="34290">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rgbClr val="C5DFA5">
                            <a:tint val="66000"/>
                            <a:satMod val="160000"/>
                          </a:srgbClr>
                        </a:gs>
                        <a:gs pos="50000">
                          <a:srgbClr val="C5DFA5">
                            <a:tint val="44500"/>
                            <a:satMod val="160000"/>
                          </a:srgbClr>
                        </a:gs>
                        <a:gs pos="100000">
                          <a:srgbClr val="C5DFA5">
                            <a:tint val="23500"/>
                            <a:satMod val="160000"/>
                          </a:srgbClr>
                        </a:gs>
                      </a:gsLst>
                      <a:path path="circle">
                        <a:fillToRect l="50000" t="50000" r="50000" b="50000"/>
                      </a:path>
                      <a:tileRect/>
                    </a:gradFill>
                  </a:tcPr>
                </a:tc>
                <a:extLst>
                  <a:ext uri="{0D108BD9-81ED-4DB2-BD59-A6C34878D82A}">
                    <a16:rowId xmlns:a16="http://schemas.microsoft.com/office/drawing/2014/main" xmlns="" val="10000"/>
                  </a:ext>
                </a:extLst>
              </a:tr>
            </a:tbl>
          </a:graphicData>
        </a:graphic>
      </p:graphicFrame>
      <p:sp>
        <p:nvSpPr>
          <p:cNvPr id="6" name="CuadroTexto 5"/>
          <p:cNvSpPr txBox="1"/>
          <p:nvPr/>
        </p:nvSpPr>
        <p:spPr>
          <a:xfrm>
            <a:off x="711487" y="1132517"/>
            <a:ext cx="3388057" cy="461665"/>
          </a:xfrm>
          <a:prstGeom prst="rect">
            <a:avLst/>
          </a:prstGeom>
          <a:noFill/>
        </p:spPr>
        <p:txBody>
          <a:bodyPr wrap="square" rtlCol="0">
            <a:spAutoFit/>
          </a:bodyPr>
          <a:lstStyle/>
          <a:p>
            <a:r>
              <a:rPr lang="es-MX" sz="2400" b="1" dirty="0">
                <a:latin typeface="+mj-lt"/>
              </a:rPr>
              <a:t>Observaciones Generales </a:t>
            </a:r>
          </a:p>
        </p:txBody>
      </p:sp>
    </p:spTree>
    <p:extLst>
      <p:ext uri="{BB962C8B-B14F-4D97-AF65-F5344CB8AC3E}">
        <p14:creationId xmlns:p14="http://schemas.microsoft.com/office/powerpoint/2010/main" val="3225330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35996" y="1613386"/>
            <a:ext cx="7164421" cy="830997"/>
          </a:xfrm>
          <a:prstGeom prst="rect">
            <a:avLst/>
          </a:prstGeom>
          <a:noFill/>
        </p:spPr>
        <p:txBody>
          <a:bodyPr wrap="square" rtlCol="0">
            <a:spAutoFit/>
          </a:bodyPr>
          <a:lstStyle/>
          <a:p>
            <a:pPr lvl="0" algn="just"/>
            <a:r>
              <a:rPr lang="es-MX" sz="2400" b="1" dirty="0">
                <a:solidFill>
                  <a:prstClr val="black"/>
                </a:solidFill>
                <a:latin typeface="+mj-lt"/>
                <a:cs typeface="Arial" panose="020B0604020202020204" pitchFamily="34" charset="0"/>
              </a:rPr>
              <a:t>Inconsistencias recurrentes detectadas en el análisis de los Informes Cualitativos del 1° y 2° semestre del 2017</a:t>
            </a:r>
          </a:p>
        </p:txBody>
      </p:sp>
      <p:pic>
        <p:nvPicPr>
          <p:cNvPr id="2"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7432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27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91538" y="1172988"/>
            <a:ext cx="8360924" cy="830997"/>
          </a:xfrm>
          <a:prstGeom prst="rect">
            <a:avLst/>
          </a:prstGeom>
          <a:noFill/>
        </p:spPr>
        <p:txBody>
          <a:bodyPr wrap="square" rtlCol="0">
            <a:spAutoFit/>
          </a:bodyPr>
          <a:lstStyle/>
          <a:p>
            <a:pPr lvl="0" algn="ctr">
              <a:defRPr/>
            </a:pPr>
            <a:r>
              <a:rPr lang="es-MX" sz="2400" b="1" dirty="0" smtClean="0">
                <a:solidFill>
                  <a:prstClr val="black"/>
                </a:solidFill>
                <a:latin typeface="+mj-lt"/>
                <a:cs typeface="Arial" panose="020B0604020202020204" pitchFamily="34" charset="0"/>
              </a:rPr>
              <a:t>Apartado: </a:t>
            </a:r>
            <a:r>
              <a:rPr lang="es-MX" sz="2400" dirty="0" smtClean="0">
                <a:solidFill>
                  <a:schemeClr val="dk1"/>
                </a:solidFill>
                <a:latin typeface="+mj-lt"/>
                <a:cs typeface="Arial" panose="020B0604020202020204" pitchFamily="34" charset="0"/>
              </a:rPr>
              <a:t>Cumplimiento </a:t>
            </a:r>
            <a:r>
              <a:rPr lang="es-MX" sz="2400" dirty="0">
                <a:solidFill>
                  <a:schemeClr val="dk1"/>
                </a:solidFill>
                <a:latin typeface="+mj-lt"/>
                <a:cs typeface="Arial" panose="020B0604020202020204" pitchFamily="34" charset="0"/>
              </a:rPr>
              <a:t>de Objetivos </a:t>
            </a:r>
            <a:r>
              <a:rPr lang="es-MX" sz="2400" dirty="0">
                <a:solidFill>
                  <a:prstClr val="black"/>
                </a:solidFill>
                <a:latin typeface="+mj-lt"/>
                <a:cs typeface="Arial" panose="020B0604020202020204" pitchFamily="34" charset="0"/>
              </a:rPr>
              <a:t>General </a:t>
            </a:r>
            <a:r>
              <a:rPr lang="es-MX" sz="2400" dirty="0" smtClean="0">
                <a:solidFill>
                  <a:prstClr val="black"/>
                </a:solidFill>
                <a:latin typeface="+mj-lt"/>
                <a:cs typeface="Arial" panose="020B0604020202020204" pitchFamily="34" charset="0"/>
              </a:rPr>
              <a:t/>
            </a:r>
            <a:br>
              <a:rPr lang="es-MX" sz="2400" dirty="0" smtClean="0">
                <a:solidFill>
                  <a:prstClr val="black"/>
                </a:solidFill>
                <a:latin typeface="+mj-lt"/>
                <a:cs typeface="Arial" panose="020B0604020202020204" pitchFamily="34" charset="0"/>
              </a:rPr>
            </a:br>
            <a:r>
              <a:rPr lang="es-MX" sz="2400" dirty="0" smtClean="0">
                <a:solidFill>
                  <a:prstClr val="black"/>
                </a:solidFill>
                <a:latin typeface="+mj-lt"/>
                <a:cs typeface="Arial" panose="020B0604020202020204" pitchFamily="34" charset="0"/>
              </a:rPr>
              <a:t>y Específicos con lo planteado </a:t>
            </a:r>
            <a:r>
              <a:rPr lang="es-MX" sz="2400" dirty="0">
                <a:solidFill>
                  <a:prstClr val="black"/>
                </a:solidFill>
                <a:latin typeface="+mj-lt"/>
                <a:cs typeface="Arial" panose="020B0604020202020204" pitchFamily="34" charset="0"/>
              </a:rPr>
              <a:t>en el PAT</a:t>
            </a:r>
          </a:p>
        </p:txBody>
      </p:sp>
      <p:graphicFrame>
        <p:nvGraphicFramePr>
          <p:cNvPr id="7" name="Tabla 6"/>
          <p:cNvGraphicFramePr>
            <a:graphicFrameLocks noGrp="1"/>
          </p:cNvGraphicFramePr>
          <p:nvPr>
            <p:extLst>
              <p:ext uri="{D42A27DB-BD31-4B8C-83A1-F6EECF244321}">
                <p14:modId xmlns:p14="http://schemas.microsoft.com/office/powerpoint/2010/main" val="1283420202"/>
              </p:ext>
            </p:extLst>
          </p:nvPr>
        </p:nvGraphicFramePr>
        <p:xfrm>
          <a:off x="227249" y="2006832"/>
          <a:ext cx="8689503" cy="3759727"/>
        </p:xfrm>
        <a:graphic>
          <a:graphicData uri="http://schemas.openxmlformats.org/drawingml/2006/table">
            <a:tbl>
              <a:tblPr firstRow="1" bandRow="1">
                <a:tableStyleId>{5C22544A-7EE6-4342-B048-85BDC9FD1C3A}</a:tableStyleId>
              </a:tblPr>
              <a:tblGrid>
                <a:gridCol w="4700558">
                  <a:extLst>
                    <a:ext uri="{9D8B030D-6E8A-4147-A177-3AD203B41FA5}">
                      <a16:colId xmlns:a16="http://schemas.microsoft.com/office/drawing/2014/main" xmlns="" val="20000"/>
                    </a:ext>
                  </a:extLst>
                </a:gridCol>
                <a:gridCol w="3988945">
                  <a:extLst>
                    <a:ext uri="{9D8B030D-6E8A-4147-A177-3AD203B41FA5}">
                      <a16:colId xmlns:a16="http://schemas.microsoft.com/office/drawing/2014/main" xmlns="" val="20001"/>
                    </a:ext>
                  </a:extLst>
                </a:gridCol>
              </a:tblGrid>
              <a:tr h="3552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INCONSISTENCIAS </a:t>
                      </a:r>
                    </a:p>
                  </a:txBody>
                  <a:tcPr marL="68580" marR="68580" marT="34290" marB="34290"/>
                </a:tc>
                <a:tc>
                  <a:txBody>
                    <a:bodyPr/>
                    <a:lstStyle/>
                    <a:p>
                      <a:pPr algn="ctr"/>
                      <a:r>
                        <a:rPr lang="es-MX" sz="1600" dirty="0" smtClean="0">
                          <a:solidFill>
                            <a:schemeClr val="tx1"/>
                          </a:solidFill>
                          <a:latin typeface="+mj-lt"/>
                          <a:cs typeface="Arial" panose="020B0604020202020204" pitchFamily="34" charset="0"/>
                        </a:rPr>
                        <a:t>POSIBLES SOLUCIONES</a:t>
                      </a:r>
                    </a:p>
                  </a:txBody>
                  <a:tcPr marL="68580" marR="68580" marT="34290" marB="34290"/>
                </a:tc>
                <a:extLst>
                  <a:ext uri="{0D108BD9-81ED-4DB2-BD59-A6C34878D82A}">
                    <a16:rowId xmlns:a16="http://schemas.microsoft.com/office/drawing/2014/main" xmlns="" val="10000"/>
                  </a:ext>
                </a:extLst>
              </a:tr>
              <a:tr h="9829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Se reportan en los informes cualitativos diferentes objetivos al PAT validado</a:t>
                      </a:r>
                    </a:p>
                  </a:txBody>
                  <a:tcPr marL="68580" marR="68580" marT="34290" marB="34290"/>
                </a:tc>
                <a:tc>
                  <a:txBody>
                    <a:bodyPr/>
                    <a:lstStyle/>
                    <a:p>
                      <a:pPr algn="just"/>
                      <a:r>
                        <a:rPr kumimoji="0" lang="es-MX" sz="1600" b="0" i="0" u="none" strike="noStrike" kern="1200" cap="none" spc="0" normalizeH="0" baseline="0" dirty="0" smtClean="0">
                          <a:ln>
                            <a:noFill/>
                          </a:ln>
                          <a:solidFill>
                            <a:prstClr val="black"/>
                          </a:solidFill>
                          <a:effectLst/>
                          <a:uLnTx/>
                          <a:uFillTx/>
                          <a:latin typeface="+mj-lt"/>
                          <a:ea typeface="+mn-ea"/>
                          <a:cs typeface="Arial" panose="020B0604020202020204" pitchFamily="34" charset="0"/>
                        </a:rPr>
                        <a:t>El objetivo general, los específicos y las actividades del PAT validado deben ser los mismos que se reportan en el informe cualitativo.</a:t>
                      </a:r>
                    </a:p>
                  </a:txBody>
                  <a:tcPr marL="68580" marR="68580" marT="34290" marB="34290"/>
                </a:tc>
                <a:extLst>
                  <a:ext uri="{0D108BD9-81ED-4DB2-BD59-A6C34878D82A}">
                    <a16:rowId xmlns:a16="http://schemas.microsoft.com/office/drawing/2014/main" xmlns="" val="10001"/>
                  </a:ext>
                </a:extLst>
              </a:tr>
              <a:tr h="58505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Envían formatos de informes modificados </a:t>
                      </a:r>
                      <a:r>
                        <a:rPr kumimoji="0" lang="es-MX" sz="1600" b="0" i="0" u="none" strike="noStrike" kern="1200" cap="none" spc="0" normalizeH="0" baseline="0" dirty="0" smtClean="0">
                          <a:ln>
                            <a:noFill/>
                          </a:ln>
                          <a:solidFill>
                            <a:prstClr val="black"/>
                          </a:solidFill>
                          <a:effectLst/>
                          <a:uLnTx/>
                          <a:uFillTx/>
                          <a:latin typeface="+mn-lt"/>
                          <a:ea typeface="+mn-ea"/>
                          <a:cs typeface="Arial" panose="020B0604020202020204" pitchFamily="34" charset="0"/>
                        </a:rPr>
                        <a:t>(campos)</a:t>
                      </a:r>
                      <a:endParaRPr kumimoji="0" lang="es-MX" sz="16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endParaRPr>
                    </a:p>
                  </a:txBody>
                  <a:tcPr marL="68580" marR="68580" marT="34290" marB="3429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dirty="0" smtClean="0">
                          <a:ln>
                            <a:noFill/>
                          </a:ln>
                          <a:solidFill>
                            <a:prstClr val="black"/>
                          </a:solidFill>
                          <a:effectLst/>
                          <a:uLnTx/>
                          <a:uFillTx/>
                          <a:latin typeface="+mj-lt"/>
                          <a:ea typeface="+mn-ea"/>
                          <a:cs typeface="Arial" panose="020B0604020202020204" pitchFamily="34" charset="0"/>
                        </a:rPr>
                        <a:t>Respetar formato oficial de los informes. </a:t>
                      </a:r>
                      <a:r>
                        <a:rPr kumimoji="0" lang="es-MX" sz="1600" b="1" i="0" u="none" strike="noStrike" kern="1200" cap="none" spc="0" normalizeH="0" baseline="0" dirty="0" smtClean="0">
                          <a:ln>
                            <a:noFill/>
                          </a:ln>
                          <a:solidFill>
                            <a:prstClr val="black"/>
                          </a:solidFill>
                          <a:effectLst/>
                          <a:uLnTx/>
                          <a:uFillTx/>
                          <a:latin typeface="+mj-lt"/>
                          <a:ea typeface="+mn-ea"/>
                          <a:cs typeface="Arial" panose="020B0604020202020204" pitchFamily="34" charset="0"/>
                        </a:rPr>
                        <a:t>No deben ser modificados.</a:t>
                      </a:r>
                    </a:p>
                  </a:txBody>
                  <a:tcPr marL="68580" marR="68580" marT="34290" marB="34290"/>
                </a:tc>
                <a:extLst>
                  <a:ext uri="{0D108BD9-81ED-4DB2-BD59-A6C34878D82A}">
                    <a16:rowId xmlns:a16="http://schemas.microsoft.com/office/drawing/2014/main" xmlns="" val="10002"/>
                  </a:ext>
                </a:extLst>
              </a:tr>
              <a:tr h="16687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Ejemplo: </a:t>
                      </a:r>
                      <a:r>
                        <a:rPr kumimoji="0" lang="es-MX" sz="1600" b="1" i="0" u="none" strike="noStrike" kern="1200" cap="none" spc="0" normalizeH="0" baseline="0" noProof="0" dirty="0" smtClean="0">
                          <a:ln>
                            <a:noFill/>
                          </a:ln>
                          <a:solidFill>
                            <a:schemeClr val="tx1"/>
                          </a:solidFill>
                          <a:effectLst/>
                          <a:uLnTx/>
                          <a:uFillTx/>
                          <a:latin typeface="+mj-lt"/>
                          <a:ea typeface="+mn-ea"/>
                          <a:cs typeface="Arial" panose="020B0604020202020204" pitchFamily="34" charset="0"/>
                        </a:rPr>
                        <a:t>Objetivo específico Validado en PAT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“El SEDIF coordinará las acciones con el equipo operativo, a las autoridades municipales y personal de los SMDIF, para realizar, previa una capacitación (sobre la organización y autogestión comunitaria, con perspectiva de género), el plan de acción para el desarrollo comunitario </a:t>
                      </a:r>
                      <a:r>
                        <a:rPr lang="es-MX" sz="1600" kern="1200" dirty="0" smtClean="0">
                          <a:solidFill>
                            <a:schemeClr val="tx1"/>
                          </a:solidFill>
                          <a:effectLst/>
                          <a:latin typeface="+mj-lt"/>
                          <a:ea typeface="+mn-ea"/>
                          <a:cs typeface="Arial" panose="020B0604020202020204" pitchFamily="34" charset="0"/>
                        </a:rPr>
                        <a:t>en 20 localidades”.</a:t>
                      </a:r>
                      <a:r>
                        <a:rPr lang="es-MX" sz="1600" kern="1200" baseline="0" dirty="0" smtClean="0">
                          <a:solidFill>
                            <a:schemeClr val="tx1"/>
                          </a:solidFill>
                          <a:effectLst/>
                          <a:latin typeface="+mj-lt"/>
                          <a:ea typeface="+mn-ea"/>
                          <a:cs typeface="Arial" panose="020B0604020202020204" pitchFamily="34" charset="0"/>
                        </a:rPr>
                        <a:t>   </a:t>
                      </a:r>
                      <a:endParaRPr lang="es-MX" sz="1600" b="1" dirty="0" smtClean="0">
                        <a:solidFill>
                          <a:schemeClr val="tx1"/>
                        </a:solidFill>
                        <a:latin typeface="+mj-lt"/>
                        <a:cs typeface="Arial" panose="020B0604020202020204" pitchFamily="34" charset="0"/>
                      </a:endParaRPr>
                    </a:p>
                  </a:txBody>
                  <a:tcPr marL="68580" marR="68580" marT="34290" marB="34290">
                    <a:solidFill>
                      <a:schemeClr val="accent6">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kern="1200" dirty="0" smtClean="0">
                          <a:solidFill>
                            <a:schemeClr val="tx1"/>
                          </a:solidFill>
                          <a:effectLst/>
                          <a:latin typeface="+mj-lt"/>
                          <a:ea typeface="+mn-ea"/>
                          <a:cs typeface="Arial" panose="020B0604020202020204" pitchFamily="34" charset="0"/>
                        </a:rPr>
                        <a:t>Objetivo específico reportado</a:t>
                      </a:r>
                      <a:endParaRPr lang="es-MX" sz="1600" b="1" dirty="0" smtClean="0">
                        <a:solidFill>
                          <a:schemeClr val="tx1"/>
                        </a:solidFill>
                        <a:latin typeface="+mj-lt"/>
                        <a:cs typeface="Arial" panose="020B0604020202020204" pitchFamily="34" charset="0"/>
                      </a:endParaRPr>
                    </a:p>
                    <a:p>
                      <a:pPr algn="just"/>
                      <a:r>
                        <a:rPr lang="es-ES" sz="1600" kern="1200" dirty="0" smtClean="0">
                          <a:solidFill>
                            <a:schemeClr val="tx1"/>
                          </a:solidFill>
                          <a:effectLst/>
                          <a:latin typeface="+mj-lt"/>
                          <a:ea typeface="+mn-ea"/>
                          <a:cs typeface="Arial" panose="020B0604020202020204" pitchFamily="34" charset="0"/>
                        </a:rPr>
                        <a:t>Lograr la organización y participación del equipo operativo a través de las acciones de corresponsabilidad conjuntamente con las autoridades municipales  y grupos de desarrollo .</a:t>
                      </a:r>
                    </a:p>
                  </a:txBody>
                  <a:tcPr marL="68580" marR="68580" marT="34290" marB="34290">
                    <a:solidFill>
                      <a:schemeClr val="accent6">
                        <a:lumMod val="20000"/>
                        <a:lumOff val="80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276899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03914" y="1193413"/>
            <a:ext cx="7687102" cy="707886"/>
          </a:xfrm>
          <a:prstGeom prst="rect">
            <a:avLst/>
          </a:prstGeom>
          <a:noFill/>
        </p:spPr>
        <p:txBody>
          <a:bodyPr wrap="square" rtlCol="0">
            <a:spAutoFit/>
          </a:bodyPr>
          <a:lstStyle/>
          <a:p>
            <a:pPr algn="ctr"/>
            <a:r>
              <a:rPr lang="es-MX" sz="2400" b="1" dirty="0" smtClean="0">
                <a:solidFill>
                  <a:prstClr val="black"/>
                </a:solidFill>
                <a:latin typeface="+mj-lt"/>
                <a:cs typeface="Arial" panose="020B0604020202020204" pitchFamily="34" charset="0"/>
              </a:rPr>
              <a:t>Apartado: </a:t>
            </a:r>
            <a:r>
              <a:rPr lang="es-MX" sz="2400" dirty="0">
                <a:solidFill>
                  <a:prstClr val="black"/>
                </a:solidFill>
                <a:latin typeface="+mj-lt"/>
                <a:cs typeface="Arial" panose="020B0604020202020204" pitchFamily="34" charset="0"/>
              </a:rPr>
              <a:t>Cobertura y </a:t>
            </a:r>
            <a:r>
              <a:rPr lang="es-MX" sz="2400" dirty="0">
                <a:latin typeface="+mj-lt"/>
                <a:cs typeface="Arial" panose="020B0604020202020204" pitchFamily="34" charset="0"/>
              </a:rPr>
              <a:t>Estrategia Operativa</a:t>
            </a:r>
          </a:p>
          <a:p>
            <a:pPr algn="ctr"/>
            <a:endParaRPr lang="es-MX" sz="1600" dirty="0"/>
          </a:p>
        </p:txBody>
      </p:sp>
      <p:graphicFrame>
        <p:nvGraphicFramePr>
          <p:cNvPr id="6" name="Tabla 5"/>
          <p:cNvGraphicFramePr>
            <a:graphicFrameLocks noGrp="1"/>
          </p:cNvGraphicFramePr>
          <p:nvPr>
            <p:extLst>
              <p:ext uri="{D42A27DB-BD31-4B8C-83A1-F6EECF244321}">
                <p14:modId xmlns:p14="http://schemas.microsoft.com/office/powerpoint/2010/main" val="2103422640"/>
              </p:ext>
            </p:extLst>
          </p:nvPr>
        </p:nvGraphicFramePr>
        <p:xfrm>
          <a:off x="398834" y="1686146"/>
          <a:ext cx="8346332" cy="4229215"/>
        </p:xfrm>
        <a:graphic>
          <a:graphicData uri="http://schemas.openxmlformats.org/drawingml/2006/table">
            <a:tbl>
              <a:tblPr firstRow="1" bandRow="1">
                <a:tableStyleId>{5C22544A-7EE6-4342-B048-85BDC9FD1C3A}</a:tableStyleId>
              </a:tblPr>
              <a:tblGrid>
                <a:gridCol w="4129046">
                  <a:extLst>
                    <a:ext uri="{9D8B030D-6E8A-4147-A177-3AD203B41FA5}">
                      <a16:colId xmlns:a16="http://schemas.microsoft.com/office/drawing/2014/main" xmlns="" val="20000"/>
                    </a:ext>
                  </a:extLst>
                </a:gridCol>
                <a:gridCol w="4217286">
                  <a:extLst>
                    <a:ext uri="{9D8B030D-6E8A-4147-A177-3AD203B41FA5}">
                      <a16:colId xmlns:a16="http://schemas.microsoft.com/office/drawing/2014/main" xmlns="" val="20001"/>
                    </a:ext>
                  </a:extLst>
                </a:gridCol>
              </a:tblGrid>
              <a:tr h="3582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INCONSISTENCIAS </a:t>
                      </a:r>
                    </a:p>
                  </a:txBody>
                  <a:tcPr marL="68580" marR="68580" marT="34290" marB="34290"/>
                </a:tc>
                <a:tc>
                  <a:txBody>
                    <a:bodyPr/>
                    <a:lstStyle/>
                    <a:p>
                      <a:pPr algn="ctr"/>
                      <a:r>
                        <a:rPr lang="es-MX" sz="1600" dirty="0" smtClean="0">
                          <a:solidFill>
                            <a:schemeClr val="tx1"/>
                          </a:solidFill>
                          <a:latin typeface="+mj-lt"/>
                          <a:cs typeface="Arial" panose="020B0604020202020204" pitchFamily="34" charset="0"/>
                        </a:rPr>
                        <a:t>POSIBLES SOLUCIONES</a:t>
                      </a:r>
                    </a:p>
                  </a:txBody>
                  <a:tcPr marL="68580" marR="68580" marT="34290" marB="34290"/>
                </a:tc>
                <a:extLst>
                  <a:ext uri="{0D108BD9-81ED-4DB2-BD59-A6C34878D82A}">
                    <a16:rowId xmlns:a16="http://schemas.microsoft.com/office/drawing/2014/main" xmlns="" val="10000"/>
                  </a:ext>
                </a:extLst>
              </a:tr>
              <a:tr h="9829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No es coincidente la información del informe cualitativo con el cuantitativo. (localidades , Grupos de Desarrollo e integrantes)</a:t>
                      </a:r>
                    </a:p>
                    <a:p>
                      <a:endParaRPr lang="es-MX" sz="1600" dirty="0">
                        <a:latin typeface="+mj-lt"/>
                      </a:endParaRPr>
                    </a:p>
                  </a:txBody>
                  <a:tcPr marL="68580" marR="68580" marT="34290" marB="34290"/>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dirty="0" smtClean="0">
                          <a:ln>
                            <a:noFill/>
                          </a:ln>
                          <a:solidFill>
                            <a:prstClr val="black"/>
                          </a:solidFill>
                          <a:effectLst/>
                          <a:uLnTx/>
                          <a:uFillTx/>
                          <a:latin typeface="+mj-lt"/>
                          <a:ea typeface="+mn-ea"/>
                          <a:cs typeface="Arial" panose="020B0604020202020204" pitchFamily="34" charset="0"/>
                        </a:rPr>
                        <a:t>Los datos que se reportan en los informes cualitativos  deberán ser congruentes con lo reportado en el informe cuantitativo</a:t>
                      </a:r>
                    </a:p>
                  </a:txBody>
                  <a:tcPr marL="68580" marR="68580" marT="34290" marB="34290" anchor="ctr"/>
                </a:tc>
                <a:extLst>
                  <a:ext uri="{0D108BD9-81ED-4DB2-BD59-A6C34878D82A}">
                    <a16:rowId xmlns:a16="http://schemas.microsoft.com/office/drawing/2014/main" xmlns="" val="10001"/>
                  </a:ext>
                </a:extLst>
              </a:tr>
              <a:tr h="754380">
                <a:tc>
                  <a:txBody>
                    <a:bodyPr/>
                    <a:lstStyle/>
                    <a:p>
                      <a:pPr algn="just"/>
                      <a:r>
                        <a:rPr lang="es-MX" sz="1600" b="0" dirty="0" smtClean="0">
                          <a:latin typeface="+mj-lt"/>
                          <a:cs typeface="Arial" panose="020B0604020202020204" pitchFamily="34" charset="0"/>
                        </a:rPr>
                        <a:t>En el apartado de estrategia operativa la información de numero de Grupos de Desarrollo por modalidad no coincide</a:t>
                      </a:r>
                      <a:r>
                        <a:rPr lang="es-MX" sz="1600" b="0" baseline="0" dirty="0" smtClean="0">
                          <a:latin typeface="+mj-lt"/>
                          <a:cs typeface="Arial" panose="020B0604020202020204" pitchFamily="34" charset="0"/>
                        </a:rPr>
                        <a:t> con el informe cuantitativo </a:t>
                      </a:r>
                      <a:endParaRPr lang="es-MX" sz="1600" b="0" dirty="0">
                        <a:latin typeface="+mj-lt"/>
                        <a:cs typeface="Arial" panose="020B0604020202020204" pitchFamily="34" charset="0"/>
                      </a:endParaRPr>
                    </a:p>
                  </a:txBody>
                  <a:tcPr marL="68580" marR="68580" marT="34290" marB="34290"/>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500" b="0" i="0" u="none" strike="noStrike" kern="1200" cap="none" spc="0" normalizeH="0" baseline="0" dirty="0" smtClean="0">
                        <a:ln>
                          <a:noFill/>
                        </a:ln>
                        <a:solidFill>
                          <a:prstClr val="black"/>
                        </a:solidFill>
                        <a:effectLst/>
                        <a:uLnTx/>
                        <a:uFillTx/>
                        <a:latin typeface="+mj-lt"/>
                        <a:ea typeface="+mn-ea"/>
                        <a:cs typeface="Arial" panose="020B0604020202020204" pitchFamily="34" charset="0"/>
                      </a:endParaRPr>
                    </a:p>
                  </a:txBody>
                  <a:tcPr marL="68580" marR="68580" marT="34290" marB="34290"/>
                </a:tc>
                <a:extLst>
                  <a:ext uri="{0D108BD9-81ED-4DB2-BD59-A6C34878D82A}">
                    <a16:rowId xmlns:a16="http://schemas.microsoft.com/office/drawing/2014/main" xmlns="" val="10002"/>
                  </a:ext>
                </a:extLst>
              </a:tr>
              <a:tr h="2971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Ejemplo</a:t>
                      </a:r>
                      <a:endParaRPr kumimoji="0" lang="es-MX"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endParaRPr>
                    </a:p>
                  </a:txBody>
                  <a:tcPr marL="68580" marR="68580" marT="34290" marB="34290">
                    <a:solidFill>
                      <a:schemeClr val="accent6">
                        <a:lumMod val="20000"/>
                        <a:lumOff val="80000"/>
                      </a:schemeClr>
                    </a:solidFill>
                  </a:tcPr>
                </a:tc>
                <a:tc hMerge="1">
                  <a:txBody>
                    <a:bodyPr/>
                    <a:lstStyle/>
                    <a:p>
                      <a:endParaRPr kumimoji="0" lang="es-MX" sz="20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xmlns="" val="10003"/>
                  </a:ext>
                </a:extLst>
              </a:tr>
              <a:tr h="1412292">
                <a:tc>
                  <a:txBody>
                    <a:bodyPr/>
                    <a:lstStyle/>
                    <a:p>
                      <a:pPr algn="just">
                        <a:lnSpc>
                          <a:spcPct val="115000"/>
                        </a:lnSpc>
                        <a:spcAft>
                          <a:spcPts val="0"/>
                        </a:spcAft>
                      </a:pPr>
                      <a:r>
                        <a:rPr kumimoji="0" lang="es-MX"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En el </a:t>
                      </a:r>
                      <a:r>
                        <a:rPr kumimoji="0" lang="es-ES"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1er informe cualitativo 2017 se reporta como cobertura </a:t>
                      </a:r>
                      <a:r>
                        <a:rPr kumimoji="0" lang="es-ES" sz="1600" b="1"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88 localidades, 88 </a:t>
                      </a:r>
                      <a:r>
                        <a:rPr kumimoji="0" lang="es-ES"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Grupos de Desarrollo y 1,288 integrantes de los GD y en el 2do informe maneja 1,308 integrantes de los GD.</a:t>
                      </a:r>
                      <a:endParaRPr kumimoji="0" lang="es-MX"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endParaRPr>
                    </a:p>
                  </a:txBody>
                  <a:tcPr marL="68580" marR="68580" marT="34290" marB="34290">
                    <a:solidFill>
                      <a:schemeClr val="accent6">
                        <a:lumMod val="20000"/>
                        <a:lumOff val="80000"/>
                      </a:schemeClr>
                    </a:solidFill>
                  </a:tcPr>
                </a:tc>
                <a:tc>
                  <a:txBody>
                    <a:bodyPr/>
                    <a:lstStyle/>
                    <a:p>
                      <a:pPr marL="0" algn="just" defTabSz="914400" rtl="0" eaLnBrk="1" latinLnBrk="0" hangingPunct="1">
                        <a:lnSpc>
                          <a:spcPct val="115000"/>
                        </a:lnSpc>
                        <a:spcAft>
                          <a:spcPts val="0"/>
                        </a:spcAft>
                      </a:pPr>
                      <a:r>
                        <a:rPr kumimoji="0" lang="es-ES"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rPr>
                        <a:t>Y en el informe cuantitativo se reporta para el 2017 cobertura en 76 localidades  75 Grupos de Desarrollo y 1,308 integrantes de los GD.</a:t>
                      </a:r>
                      <a:endParaRPr kumimoji="0" lang="es-MX" sz="1600" b="0" i="0" u="none" strike="noStrike" kern="1200" cap="none" spc="0" normalizeH="0" baseline="0" dirty="0" smtClean="0">
                        <a:ln>
                          <a:noFill/>
                        </a:ln>
                        <a:solidFill>
                          <a:schemeClr val="tx1"/>
                        </a:solidFill>
                        <a:effectLst/>
                        <a:uLnTx/>
                        <a:uFillTx/>
                        <a:latin typeface="+mj-lt"/>
                        <a:ea typeface="+mn-ea"/>
                        <a:cs typeface="Arial" panose="020B0604020202020204" pitchFamily="34" charset="0"/>
                      </a:endParaRPr>
                    </a:p>
                    <a:p>
                      <a:pPr marL="0" algn="just" defTabSz="914400" rtl="0" eaLnBrk="1" latinLnBrk="0" hangingPunct="1">
                        <a:lnSpc>
                          <a:spcPct val="115000"/>
                        </a:lnSpc>
                        <a:spcAft>
                          <a:spcPts val="0"/>
                        </a:spcAft>
                      </a:pPr>
                      <a:endParaRPr kumimoji="0" lang="es-MX" sz="1600" b="0" i="0" u="none" strike="noStrike" kern="1200" cap="none" spc="0" normalizeH="0" baseline="0" dirty="0">
                        <a:ln>
                          <a:noFill/>
                        </a:ln>
                        <a:solidFill>
                          <a:schemeClr val="tx1"/>
                        </a:solidFill>
                        <a:effectLst/>
                        <a:uLnTx/>
                        <a:uFillTx/>
                        <a:latin typeface="+mj-lt"/>
                        <a:ea typeface="+mn-ea"/>
                        <a:cs typeface="Arial" panose="020B0604020202020204" pitchFamily="34" charset="0"/>
                      </a:endParaRPr>
                    </a:p>
                  </a:txBody>
                  <a:tcPr marL="68580" marR="68580" marT="34290" marB="34290">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305025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4911" y="776825"/>
            <a:ext cx="7994177" cy="830997"/>
          </a:xfrm>
          <a:prstGeom prst="rect">
            <a:avLst/>
          </a:prstGeom>
          <a:noFill/>
        </p:spPr>
        <p:txBody>
          <a:bodyPr wrap="square" rtlCol="0">
            <a:spAutoFit/>
          </a:bodyPr>
          <a:lstStyle/>
          <a:p>
            <a:pPr lvl="0" algn="ctr"/>
            <a:r>
              <a:rPr lang="es-MX" sz="2400" b="1" dirty="0" smtClean="0">
                <a:solidFill>
                  <a:prstClr val="black"/>
                </a:solidFill>
                <a:latin typeface="+mj-lt"/>
                <a:cs typeface="Arial" panose="020B0604020202020204" pitchFamily="34" charset="0"/>
              </a:rPr>
              <a:t>Apartado: </a:t>
            </a:r>
            <a:r>
              <a:rPr lang="es-MX" sz="2400" dirty="0">
                <a:solidFill>
                  <a:prstClr val="black"/>
                </a:solidFill>
                <a:latin typeface="+mj-lt"/>
                <a:cs typeface="Arial" panose="020B0604020202020204" pitchFamily="34" charset="0"/>
              </a:rPr>
              <a:t>Profesionalización del personal </a:t>
            </a:r>
            <a:r>
              <a:rPr lang="es-MX" sz="2400" dirty="0" smtClean="0">
                <a:solidFill>
                  <a:prstClr val="black"/>
                </a:solidFill>
                <a:latin typeface="+mj-lt"/>
                <a:cs typeface="Arial" panose="020B0604020202020204" pitchFamily="34" charset="0"/>
              </a:rPr>
              <a:t/>
            </a:r>
            <a:br>
              <a:rPr lang="es-MX" sz="2400" dirty="0" smtClean="0">
                <a:solidFill>
                  <a:prstClr val="black"/>
                </a:solidFill>
                <a:latin typeface="+mj-lt"/>
                <a:cs typeface="Arial" panose="020B0604020202020204" pitchFamily="34" charset="0"/>
              </a:rPr>
            </a:br>
            <a:r>
              <a:rPr lang="es-MX" sz="2400" dirty="0" smtClean="0">
                <a:solidFill>
                  <a:prstClr val="black"/>
                </a:solidFill>
                <a:latin typeface="+mj-lt"/>
                <a:cs typeface="Arial" panose="020B0604020202020204" pitchFamily="34" charset="0"/>
              </a:rPr>
              <a:t>y </a:t>
            </a:r>
            <a:r>
              <a:rPr lang="es-MX" sz="2400" dirty="0">
                <a:solidFill>
                  <a:prstClr val="black"/>
                </a:solidFill>
                <a:latin typeface="+mj-lt"/>
                <a:cs typeface="Arial" panose="020B0604020202020204" pitchFamily="34" charset="0"/>
              </a:rPr>
              <a:t>Coordinaciones Intra e Interinstitucionales</a:t>
            </a:r>
          </a:p>
        </p:txBody>
      </p:sp>
      <p:graphicFrame>
        <p:nvGraphicFramePr>
          <p:cNvPr id="4" name="Tabla 3"/>
          <p:cNvGraphicFramePr>
            <a:graphicFrameLocks noGrp="1"/>
          </p:cNvGraphicFramePr>
          <p:nvPr>
            <p:extLst>
              <p:ext uri="{D42A27DB-BD31-4B8C-83A1-F6EECF244321}">
                <p14:modId xmlns:p14="http://schemas.microsoft.com/office/powerpoint/2010/main" val="3755072933"/>
              </p:ext>
            </p:extLst>
          </p:nvPr>
        </p:nvGraphicFramePr>
        <p:xfrm>
          <a:off x="369650" y="1607822"/>
          <a:ext cx="8404700" cy="4779023"/>
        </p:xfrm>
        <a:graphic>
          <a:graphicData uri="http://schemas.openxmlformats.org/drawingml/2006/table">
            <a:tbl>
              <a:tblPr firstRow="1" bandRow="1">
                <a:tableStyleId>{5C22544A-7EE6-4342-B048-85BDC9FD1C3A}</a:tableStyleId>
              </a:tblPr>
              <a:tblGrid>
                <a:gridCol w="4304492">
                  <a:extLst>
                    <a:ext uri="{9D8B030D-6E8A-4147-A177-3AD203B41FA5}">
                      <a16:colId xmlns:a16="http://schemas.microsoft.com/office/drawing/2014/main" xmlns="" val="20000"/>
                    </a:ext>
                  </a:extLst>
                </a:gridCol>
                <a:gridCol w="4100208">
                  <a:extLst>
                    <a:ext uri="{9D8B030D-6E8A-4147-A177-3AD203B41FA5}">
                      <a16:colId xmlns:a16="http://schemas.microsoft.com/office/drawing/2014/main" xmlns="" val="20001"/>
                    </a:ext>
                  </a:extLst>
                </a:gridCol>
              </a:tblGrid>
              <a:tr h="3295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INCONSISTENCIAS </a:t>
                      </a:r>
                      <a:endParaRPr lang="es-MX" sz="1600" dirty="0">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POSIBLES SOLUCIONES</a:t>
                      </a:r>
                      <a:endParaRPr lang="es-MX" sz="1600" dirty="0">
                        <a:latin typeface="+mj-lt"/>
                      </a:endParaRPr>
                    </a:p>
                  </a:txBody>
                  <a:tcPr marL="68580" marR="68580" marT="34290" marB="34290"/>
                </a:tc>
                <a:extLst>
                  <a:ext uri="{0D108BD9-81ED-4DB2-BD59-A6C34878D82A}">
                    <a16:rowId xmlns:a16="http://schemas.microsoft.com/office/drawing/2014/main" xmlns="" val="10000"/>
                  </a:ext>
                </a:extLst>
              </a:tr>
              <a:tr h="2406125">
                <a:tc>
                  <a:txBody>
                    <a:bodyPr/>
                    <a:lstStyle/>
                    <a:p>
                      <a:pPr algn="just"/>
                      <a:r>
                        <a:rPr kumimoji="0" lang="es-MX" sz="16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Las capacitaciones y coordinaciones planeadas en el PAT para el  personal operativo, no se llevan a cabo y/o los temas se cambian.</a:t>
                      </a:r>
                    </a:p>
                  </a:txBody>
                  <a:tcPr marL="68580" marR="68580" marT="34290" marB="34290" anchor="ctr"/>
                </a:tc>
                <a:tc>
                  <a:txBody>
                    <a:bodyPr/>
                    <a:lstStyle/>
                    <a:p>
                      <a:pPr algn="just"/>
                      <a:r>
                        <a:rPr lang="es-MX" sz="1600" dirty="0" smtClean="0">
                          <a:latin typeface="+mj-lt"/>
                          <a:cs typeface="Arial" panose="020B0604020202020204" pitchFamily="34" charset="0"/>
                        </a:rPr>
                        <a:t>Señalar en el PAT las capacitaciones que realmente se</a:t>
                      </a:r>
                      <a:r>
                        <a:rPr lang="es-MX" sz="1600" baseline="0" dirty="0" smtClean="0">
                          <a:latin typeface="+mj-lt"/>
                          <a:cs typeface="Arial" panose="020B0604020202020204" pitchFamily="34" charset="0"/>
                        </a:rPr>
                        <a:t> proporcionaran al personal operativo </a:t>
                      </a:r>
                      <a:r>
                        <a:rPr lang="es-MX" sz="1600" dirty="0" smtClean="0">
                          <a:latin typeface="+mj-lt"/>
                          <a:cs typeface="Arial" panose="020B0604020202020204" pitchFamily="34" charset="0"/>
                        </a:rPr>
                        <a:t>y las  coordinaciones que efectuaran</a:t>
                      </a:r>
                      <a:r>
                        <a:rPr lang="es-MX" sz="1600" baseline="0" dirty="0" smtClean="0">
                          <a:latin typeface="+mj-lt"/>
                          <a:cs typeface="Arial" panose="020B0604020202020204" pitchFamily="34" charset="0"/>
                        </a:rPr>
                        <a:t>.</a:t>
                      </a:r>
                    </a:p>
                    <a:p>
                      <a:pPr algn="just"/>
                      <a:r>
                        <a:rPr lang="es-MX" sz="1600" baseline="0" dirty="0" smtClean="0">
                          <a:latin typeface="+mj-lt"/>
                          <a:cs typeface="Arial" panose="020B0604020202020204" pitchFamily="34" charset="0"/>
                        </a:rPr>
                        <a:t>Tratar en lo posible que los temas relacionados con Comunidad DIFerente se proporcionen (Modelo de Comunidad DIFerente, Procesos de intervención, ROP, etc.)</a:t>
                      </a:r>
                    </a:p>
                  </a:txBody>
                  <a:tcPr marL="68580" marR="68580" marT="34290" marB="34290" anchor="ctr"/>
                </a:tc>
                <a:extLst>
                  <a:ext uri="{0D108BD9-81ED-4DB2-BD59-A6C34878D82A}">
                    <a16:rowId xmlns:a16="http://schemas.microsoft.com/office/drawing/2014/main" xmlns="" val="10001"/>
                  </a:ext>
                </a:extLst>
              </a:tr>
              <a:tr h="329569">
                <a:tc gridSpan="2">
                  <a:txBody>
                    <a:bodyPr/>
                    <a:lstStyle/>
                    <a:p>
                      <a:pPr algn="ctr"/>
                      <a:r>
                        <a:rPr lang="es-MX" sz="1600" b="1" dirty="0" smtClean="0">
                          <a:solidFill>
                            <a:schemeClr val="tx1"/>
                          </a:solidFill>
                          <a:latin typeface="+mj-lt"/>
                          <a:cs typeface="Arial" panose="020B0604020202020204" pitchFamily="34" charset="0"/>
                        </a:rPr>
                        <a:t>Ejemplo </a:t>
                      </a:r>
                      <a:endParaRPr lang="es-MX" sz="1600" b="1" dirty="0">
                        <a:solidFill>
                          <a:schemeClr val="tx1"/>
                        </a:solidFill>
                        <a:latin typeface="+mj-lt"/>
                        <a:cs typeface="Arial" panose="020B0604020202020204" pitchFamily="34" charset="0"/>
                      </a:endParaRPr>
                    </a:p>
                  </a:txBody>
                  <a:tcPr marL="68580" marR="68580" marT="34290" marB="34290">
                    <a:solidFill>
                      <a:schemeClr val="accent6">
                        <a:lumMod val="20000"/>
                        <a:lumOff val="80000"/>
                      </a:schemeClr>
                    </a:solidFill>
                  </a:tcPr>
                </a:tc>
                <a:tc hMerge="1">
                  <a:txBody>
                    <a:bodyPr/>
                    <a:lstStyle/>
                    <a:p>
                      <a:endParaRPr lang="es-MX" dirty="0"/>
                    </a:p>
                  </a:txBody>
                  <a:tcPr/>
                </a:tc>
                <a:extLst>
                  <a:ext uri="{0D108BD9-81ED-4DB2-BD59-A6C34878D82A}">
                    <a16:rowId xmlns:a16="http://schemas.microsoft.com/office/drawing/2014/main" xmlns="" val="10002"/>
                  </a:ext>
                </a:extLst>
              </a:tr>
              <a:tr h="856880">
                <a:tc>
                  <a:txBody>
                    <a:bodyPr/>
                    <a:lstStyle/>
                    <a:p>
                      <a:pPr algn="just"/>
                      <a:r>
                        <a:rPr lang="es-MX" sz="1600" kern="1200" dirty="0" smtClean="0">
                          <a:solidFill>
                            <a:schemeClr val="tx1"/>
                          </a:solidFill>
                          <a:effectLst/>
                          <a:latin typeface="+mj-lt"/>
                          <a:ea typeface="+mn-ea"/>
                          <a:cs typeface="Arial" panose="020B0604020202020204" pitchFamily="34" charset="0"/>
                        </a:rPr>
                        <a:t>El SEDIF planeó en su PAT </a:t>
                      </a:r>
                      <a:r>
                        <a:rPr lang="es-MX" sz="1600" b="1" kern="1200" dirty="0" smtClean="0">
                          <a:solidFill>
                            <a:schemeClr val="tx1"/>
                          </a:solidFill>
                          <a:effectLst/>
                          <a:latin typeface="+mj-lt"/>
                          <a:ea typeface="+mn-ea"/>
                          <a:cs typeface="Arial" panose="020B0604020202020204" pitchFamily="34" charset="0"/>
                        </a:rPr>
                        <a:t>12 capacitaciones </a:t>
                      </a:r>
                      <a:r>
                        <a:rPr lang="es-MX" sz="1600" kern="1200" dirty="0" smtClean="0">
                          <a:solidFill>
                            <a:schemeClr val="tx1"/>
                          </a:solidFill>
                          <a:effectLst/>
                          <a:latin typeface="+mj-lt"/>
                          <a:ea typeface="+mn-ea"/>
                          <a:cs typeface="Arial" panose="020B0604020202020204" pitchFamily="34" charset="0"/>
                        </a:rPr>
                        <a:t>para el personal de Promotoría y operativo estatal.</a:t>
                      </a:r>
                      <a:endParaRPr lang="es-MX" sz="1600" dirty="0" smtClean="0">
                        <a:solidFill>
                          <a:schemeClr val="tx1"/>
                        </a:solidFill>
                        <a:latin typeface="+mj-lt"/>
                        <a:cs typeface="Arial" panose="020B0604020202020204" pitchFamily="34" charset="0"/>
                      </a:endParaRPr>
                    </a:p>
                  </a:txBody>
                  <a:tcPr marL="68580" marR="68580" marT="34290" marB="34290">
                    <a:solidFill>
                      <a:schemeClr val="accent6">
                        <a:lumMod val="20000"/>
                        <a:lumOff val="80000"/>
                      </a:schemeClr>
                    </a:solidFill>
                  </a:tcPr>
                </a:tc>
                <a:tc>
                  <a:txBody>
                    <a:bodyPr/>
                    <a:lstStyle/>
                    <a:p>
                      <a:pPr algn="just"/>
                      <a:r>
                        <a:rPr lang="es-MX" sz="1600" kern="1200" dirty="0" smtClean="0">
                          <a:solidFill>
                            <a:schemeClr val="tx1"/>
                          </a:solidFill>
                          <a:effectLst/>
                          <a:latin typeface="+mj-lt"/>
                          <a:ea typeface="+mn-ea"/>
                          <a:cs typeface="Arial" panose="020B0604020202020204" pitchFamily="34" charset="0"/>
                        </a:rPr>
                        <a:t>Sólo se llevaron a cabo </a:t>
                      </a:r>
                      <a:r>
                        <a:rPr lang="es-MX" sz="1600" b="1" kern="1200" dirty="0" smtClean="0">
                          <a:solidFill>
                            <a:schemeClr val="tx1"/>
                          </a:solidFill>
                          <a:effectLst/>
                          <a:latin typeface="+mj-lt"/>
                          <a:ea typeface="+mn-ea"/>
                          <a:cs typeface="Arial" panose="020B0604020202020204" pitchFamily="34" charset="0"/>
                        </a:rPr>
                        <a:t>7 capacitaciones.</a:t>
                      </a:r>
                      <a:endParaRPr lang="es-MX" sz="1600" b="1" dirty="0">
                        <a:solidFill>
                          <a:schemeClr val="tx1"/>
                        </a:solidFill>
                        <a:latin typeface="+mj-lt"/>
                        <a:cs typeface="Arial" panose="020B0604020202020204" pitchFamily="34" charset="0"/>
                      </a:endParaRPr>
                    </a:p>
                  </a:txBody>
                  <a:tcPr marL="68580" marR="68580" marT="34290" marB="34290">
                    <a:solidFill>
                      <a:schemeClr val="accent6">
                        <a:lumMod val="20000"/>
                        <a:lumOff val="80000"/>
                      </a:schemeClr>
                    </a:solidFill>
                  </a:tcPr>
                </a:tc>
                <a:extLst>
                  <a:ext uri="{0D108BD9-81ED-4DB2-BD59-A6C34878D82A}">
                    <a16:rowId xmlns:a16="http://schemas.microsoft.com/office/drawing/2014/main" xmlns="" val="10003"/>
                  </a:ext>
                </a:extLst>
              </a:tr>
              <a:tr h="8568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600" kern="1200" dirty="0" smtClean="0">
                          <a:solidFill>
                            <a:schemeClr val="tx1"/>
                          </a:solidFill>
                          <a:effectLst/>
                          <a:latin typeface="+mj-lt"/>
                          <a:ea typeface="+mn-ea"/>
                          <a:cs typeface="+mn-cs"/>
                        </a:rPr>
                        <a:t>El SEDIF planeó </a:t>
                      </a:r>
                      <a:r>
                        <a:rPr lang="es-MX" sz="1600" b="1" kern="1200" dirty="0" smtClean="0">
                          <a:solidFill>
                            <a:schemeClr val="tx1"/>
                          </a:solidFill>
                          <a:effectLst/>
                          <a:latin typeface="+mj-lt"/>
                          <a:ea typeface="+mn-ea"/>
                          <a:cs typeface="+mn-cs"/>
                        </a:rPr>
                        <a:t>10 coordinaciones </a:t>
                      </a:r>
                      <a:r>
                        <a:rPr lang="es-MX" sz="1600" kern="1200" dirty="0" smtClean="0">
                          <a:solidFill>
                            <a:schemeClr val="tx1"/>
                          </a:solidFill>
                          <a:effectLst/>
                          <a:latin typeface="+mj-lt"/>
                          <a:ea typeface="+mn-ea"/>
                          <a:cs typeface="+mn-cs"/>
                        </a:rPr>
                        <a:t>entre instituciones.</a:t>
                      </a:r>
                    </a:p>
                    <a:p>
                      <a:pPr algn="just"/>
                      <a:endParaRPr lang="es-MX" sz="1600" dirty="0" smtClean="0">
                        <a:solidFill>
                          <a:schemeClr val="tx1"/>
                        </a:solidFill>
                        <a:latin typeface="+mj-lt"/>
                        <a:cs typeface="Arial" panose="020B0604020202020204" pitchFamily="34" charset="0"/>
                      </a:endParaRPr>
                    </a:p>
                  </a:txBody>
                  <a:tcPr marL="68580" marR="68580" marT="34290" marB="34290">
                    <a:solidFill>
                      <a:schemeClr val="accent6">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600" kern="1200" dirty="0" smtClean="0">
                          <a:solidFill>
                            <a:schemeClr val="tx1"/>
                          </a:solidFill>
                          <a:effectLst/>
                          <a:latin typeface="+mj-lt"/>
                          <a:ea typeface="+mn-ea"/>
                          <a:cs typeface="+mn-cs"/>
                        </a:rPr>
                        <a:t>El SEDIF realizó </a:t>
                      </a:r>
                      <a:r>
                        <a:rPr lang="es-MX" sz="1600" b="1" kern="1200" dirty="0" smtClean="0">
                          <a:solidFill>
                            <a:schemeClr val="tx1"/>
                          </a:solidFill>
                          <a:effectLst/>
                          <a:latin typeface="+mj-lt"/>
                          <a:ea typeface="+mn-ea"/>
                          <a:cs typeface="+mn-cs"/>
                        </a:rPr>
                        <a:t>3 coordinaciones </a:t>
                      </a:r>
                      <a:r>
                        <a:rPr lang="es-MX" sz="1600" kern="1200" dirty="0" smtClean="0">
                          <a:solidFill>
                            <a:schemeClr val="tx1"/>
                          </a:solidFill>
                          <a:effectLst/>
                          <a:latin typeface="+mj-lt"/>
                          <a:ea typeface="+mn-ea"/>
                          <a:cs typeface="+mn-cs"/>
                        </a:rPr>
                        <a:t>entre instituciones.</a:t>
                      </a:r>
                    </a:p>
                  </a:txBody>
                  <a:tcPr marL="68580" marR="68580" marT="34290" marB="34290">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342989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630044345"/>
              </p:ext>
            </p:extLst>
          </p:nvPr>
        </p:nvGraphicFramePr>
        <p:xfrm>
          <a:off x="393968" y="2012384"/>
          <a:ext cx="8411131" cy="4003860"/>
        </p:xfrm>
        <a:graphic>
          <a:graphicData uri="http://schemas.openxmlformats.org/drawingml/2006/table">
            <a:tbl>
              <a:tblPr firstRow="1" bandRow="1">
                <a:tableStyleId>{5C22544A-7EE6-4342-B048-85BDC9FD1C3A}</a:tableStyleId>
              </a:tblPr>
              <a:tblGrid>
                <a:gridCol w="4216943">
                  <a:extLst>
                    <a:ext uri="{9D8B030D-6E8A-4147-A177-3AD203B41FA5}">
                      <a16:colId xmlns:a16="http://schemas.microsoft.com/office/drawing/2014/main" xmlns="" val="20000"/>
                    </a:ext>
                  </a:extLst>
                </a:gridCol>
                <a:gridCol w="93980">
                  <a:extLst>
                    <a:ext uri="{9D8B030D-6E8A-4147-A177-3AD203B41FA5}">
                      <a16:colId xmlns:a16="http://schemas.microsoft.com/office/drawing/2014/main" xmlns="" val="20001"/>
                    </a:ext>
                  </a:extLst>
                </a:gridCol>
                <a:gridCol w="4100208">
                  <a:extLst>
                    <a:ext uri="{9D8B030D-6E8A-4147-A177-3AD203B41FA5}">
                      <a16:colId xmlns:a16="http://schemas.microsoft.com/office/drawing/2014/main" xmlns="" val="20002"/>
                    </a:ext>
                  </a:extLst>
                </a:gridCol>
              </a:tblGrid>
              <a:tr h="502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INCONSISTENCIAS </a:t>
                      </a:r>
                    </a:p>
                    <a:p>
                      <a:endParaRPr lang="es-MX" sz="1400" dirty="0"/>
                    </a:p>
                  </a:txBody>
                  <a:tcPr marL="68580" marR="68580" marT="34290" marB="3429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POSIBLES SOLUCIONES</a:t>
                      </a: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10000"/>
                  </a:ext>
                </a:extLst>
              </a:tr>
              <a:tr h="10972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smtClean="0">
                          <a:ln>
                            <a:noFill/>
                          </a:ln>
                          <a:solidFill>
                            <a:prstClr val="black"/>
                          </a:solidFill>
                          <a:effectLst/>
                          <a:uLnTx/>
                          <a:uFillTx/>
                          <a:latin typeface="+mn-lt"/>
                          <a:ea typeface="+mn-ea"/>
                          <a:cs typeface="+mn-cs"/>
                        </a:rPr>
                        <a:t>En los </a:t>
                      </a:r>
                      <a:r>
                        <a:rPr kumimoji="0" lang="es-MX" sz="1500" b="0" i="0" u="none" strike="noStrike" kern="1200" cap="none" spc="0" normalizeH="0" baseline="0" noProof="0" dirty="0" err="1" smtClean="0">
                          <a:ln>
                            <a:noFill/>
                          </a:ln>
                          <a:solidFill>
                            <a:prstClr val="black"/>
                          </a:solidFill>
                          <a:effectLst/>
                          <a:uLnTx/>
                          <a:uFillTx/>
                          <a:latin typeface="+mn-lt"/>
                          <a:ea typeface="+mn-ea"/>
                          <a:cs typeface="+mn-cs"/>
                        </a:rPr>
                        <a:t>PAT’s</a:t>
                      </a:r>
                      <a:r>
                        <a:rPr kumimoji="0" lang="es-MX" sz="1500" b="0" i="0" u="none" strike="noStrike" kern="1200" cap="none" spc="0" normalizeH="0" baseline="0" noProof="0" dirty="0" smtClean="0">
                          <a:ln>
                            <a:noFill/>
                          </a:ln>
                          <a:solidFill>
                            <a:prstClr val="black"/>
                          </a:solidFill>
                          <a:effectLst/>
                          <a:uLnTx/>
                          <a:uFillTx/>
                          <a:latin typeface="+mn-lt"/>
                          <a:ea typeface="+mn-ea"/>
                          <a:cs typeface="+mn-cs"/>
                        </a:rPr>
                        <a:t> señalan las herramientas para evaluar las acciones de capacitación, las cuales </a:t>
                      </a:r>
                      <a:r>
                        <a:rPr kumimoji="0" lang="es-MX" sz="1500" b="1" i="0" u="none" strike="noStrike" kern="1200" cap="none" spc="0" normalizeH="0" baseline="0" noProof="0" dirty="0" smtClean="0">
                          <a:ln>
                            <a:noFill/>
                          </a:ln>
                          <a:solidFill>
                            <a:prstClr val="black"/>
                          </a:solidFill>
                          <a:effectLst/>
                          <a:uLnTx/>
                          <a:uFillTx/>
                          <a:latin typeface="+mn-lt"/>
                          <a:ea typeface="+mn-ea"/>
                          <a:cs typeface="+mn-cs"/>
                        </a:rPr>
                        <a:t>no coinciden con lo que se reporta en el informe cualitativo</a:t>
                      </a:r>
                      <a:r>
                        <a:rPr kumimoji="0" lang="es-MX" sz="1500" b="0" i="0" u="none" strike="noStrike" kern="1200" cap="none" spc="0" normalizeH="0" baseline="0" noProof="0" dirty="0" smtClean="0">
                          <a:ln>
                            <a:noFill/>
                          </a:ln>
                          <a:solidFill>
                            <a:prstClr val="black"/>
                          </a:solidFill>
                          <a:effectLst/>
                          <a:uLnTx/>
                          <a:uFillTx/>
                          <a:latin typeface="+mn-lt"/>
                          <a:ea typeface="+mn-ea"/>
                          <a:cs typeface="+mn-cs"/>
                        </a:rPr>
                        <a:t>.</a:t>
                      </a:r>
                      <a:endParaRPr lang="es-MX" sz="1500" dirty="0" smtClean="0"/>
                    </a:p>
                  </a:txBody>
                  <a:tcPr marL="68580" marR="68580" marT="34290" marB="34290"/>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dirty="0" smtClean="0"/>
                        <a:t>Será necesario que las herramientas que señalan en el PAT</a:t>
                      </a:r>
                      <a:r>
                        <a:rPr lang="es-MX" sz="1400" baseline="0" dirty="0" smtClean="0"/>
                        <a:t> validado, se apliquen en la evaluación de las capacitaciones, ya que de esta manera se podrá ver el avance en conocimientos, habilidades y destrezas en  los GD.</a:t>
                      </a:r>
                      <a:endParaRPr lang="es-MX" sz="1400" dirty="0" smtClean="0"/>
                    </a:p>
                  </a:txBody>
                  <a:tcPr marL="68580" marR="68580" marT="34290" marB="34290"/>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MX" dirty="0" smtClean="0"/>
                    </a:p>
                  </a:txBody>
                  <a:tcPr/>
                </a:tc>
                <a:extLst>
                  <a:ext uri="{0D108BD9-81ED-4DB2-BD59-A6C34878D82A}">
                    <a16:rowId xmlns:a16="http://schemas.microsoft.com/office/drawing/2014/main" xmlns="" val="10001"/>
                  </a:ext>
                </a:extLst>
              </a:tr>
              <a:tr h="925380">
                <a:tc>
                  <a:txBody>
                    <a:bodyPr/>
                    <a:lstStyle/>
                    <a:p>
                      <a:pPr algn="just"/>
                      <a:r>
                        <a:rPr kumimoji="0" lang="es-MX" sz="1500" b="0" i="0" u="none" strike="noStrike" kern="1200" cap="none" spc="0" normalizeH="0" baseline="0" noProof="0" dirty="0" smtClean="0">
                          <a:ln>
                            <a:noFill/>
                          </a:ln>
                          <a:solidFill>
                            <a:prstClr val="black"/>
                          </a:solidFill>
                          <a:effectLst/>
                          <a:uLnTx/>
                          <a:uFillTx/>
                          <a:latin typeface="+mn-lt"/>
                          <a:ea typeface="+mn-ea"/>
                          <a:cs typeface="+mn-cs"/>
                        </a:rPr>
                        <a:t>Los resultados que señalan en el informe cualitativo adolecen de una sistematización que permita realizar una evaluación de las capacitaciones. </a:t>
                      </a:r>
                      <a:endParaRPr lang="es-MX" sz="1500" dirty="0" smtClean="0"/>
                    </a:p>
                  </a:txBody>
                  <a:tcPr marL="68580" marR="68580" marT="34290" marB="34290"/>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dirty="0" smtClean="0"/>
                        <a:t>Es importante que los mecanismos de evaluación se elaboren de acuerdo a lo planeado en sus capacitaciones, para que éstos proporcionen los</a:t>
                      </a:r>
                      <a:r>
                        <a:rPr lang="es-MX" sz="1400" baseline="0" dirty="0" smtClean="0"/>
                        <a:t> </a:t>
                      </a:r>
                      <a:r>
                        <a:rPr lang="es-MX" sz="1400" dirty="0" smtClean="0"/>
                        <a:t>resultados y/o impactos esperados.</a:t>
                      </a:r>
                    </a:p>
                  </a:txBody>
                  <a:tcPr marL="68580" marR="68580" marT="34290" marB="34290"/>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MX" dirty="0" smtClean="0"/>
                    </a:p>
                  </a:txBody>
                  <a:tcPr/>
                </a:tc>
                <a:extLst>
                  <a:ext uri="{0D108BD9-81ED-4DB2-BD59-A6C34878D82A}">
                    <a16:rowId xmlns:a16="http://schemas.microsoft.com/office/drawing/2014/main" xmlns="" val="10002"/>
                  </a:ext>
                </a:extLst>
              </a:tr>
              <a:tr h="297180">
                <a:tc gridSpan="3">
                  <a:txBody>
                    <a:bodyPr/>
                    <a:lstStyle/>
                    <a:p>
                      <a:pPr algn="ctr"/>
                      <a:r>
                        <a:rPr lang="es-MX" sz="1500" b="1" dirty="0" smtClean="0">
                          <a:solidFill>
                            <a:schemeClr val="tx1"/>
                          </a:solidFill>
                          <a:latin typeface="Arial" panose="020B0604020202020204" pitchFamily="34" charset="0"/>
                          <a:cs typeface="Arial" panose="020B0604020202020204" pitchFamily="34" charset="0"/>
                        </a:rPr>
                        <a:t>Ejemplo </a:t>
                      </a:r>
                      <a:endParaRPr lang="es-MX" sz="1500" b="1" dirty="0">
                        <a:solidFill>
                          <a:schemeClr val="tx1"/>
                        </a:solidFill>
                        <a:latin typeface="Arial" panose="020B0604020202020204" pitchFamily="34" charset="0"/>
                        <a:cs typeface="Arial" panose="020B0604020202020204" pitchFamily="34" charset="0"/>
                      </a:endParaRPr>
                    </a:p>
                  </a:txBody>
                  <a:tcPr marL="68580" marR="68580" marT="34290" marB="34290">
                    <a:solidFill>
                      <a:schemeClr val="accent6">
                        <a:lumMod val="20000"/>
                        <a:lumOff val="80000"/>
                      </a:schemeClr>
                    </a:solidFill>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xmlns="" val="10003"/>
                  </a:ext>
                </a:extLst>
              </a:tr>
              <a:tr h="1097280">
                <a:tc gridSpan="2">
                  <a:txBody>
                    <a:bodyPr/>
                    <a:lstStyle/>
                    <a:p>
                      <a:pPr algn="just"/>
                      <a:r>
                        <a:rPr lang="es-MX" sz="1500" dirty="0" smtClean="0">
                          <a:solidFill>
                            <a:schemeClr val="tx1"/>
                          </a:solidFill>
                          <a:latin typeface="+mj-lt"/>
                          <a:cs typeface="Arial" panose="020B0604020202020204" pitchFamily="34" charset="0"/>
                        </a:rPr>
                        <a:t>En el PAT</a:t>
                      </a:r>
                      <a:r>
                        <a:rPr lang="es-MX" sz="1500" baseline="0" dirty="0" smtClean="0">
                          <a:solidFill>
                            <a:schemeClr val="tx1"/>
                          </a:solidFill>
                          <a:latin typeface="+mj-lt"/>
                          <a:cs typeface="Arial" panose="020B0604020202020204" pitchFamily="34" charset="0"/>
                        </a:rPr>
                        <a:t> se describen 8 mecanismos de evaluación (</a:t>
                      </a:r>
                      <a:r>
                        <a:rPr lang="es-ES" sz="1500" b="0" kern="1200" dirty="0" smtClean="0">
                          <a:solidFill>
                            <a:schemeClr val="tx1"/>
                          </a:solidFill>
                          <a:effectLst/>
                          <a:latin typeface="+mj-lt"/>
                          <a:ea typeface="+mn-ea"/>
                          <a:cs typeface="+mn-cs"/>
                        </a:rPr>
                        <a:t>La Observación, Cuestionarios de Evaluación antes y después de  las Capacitaciones ,Encuestas, Cédulas de vigilancia ,</a:t>
                      </a:r>
                      <a:r>
                        <a:rPr lang="es-ES" sz="1500" b="0" kern="1200" baseline="0" dirty="0" smtClean="0">
                          <a:solidFill>
                            <a:schemeClr val="tx1"/>
                          </a:solidFill>
                          <a:effectLst/>
                          <a:latin typeface="+mj-lt"/>
                          <a:ea typeface="+mn-ea"/>
                          <a:cs typeface="+mn-cs"/>
                        </a:rPr>
                        <a:t> minutas de trabajo, etc.)</a:t>
                      </a:r>
                      <a:endParaRPr lang="es-MX" sz="1500" b="0" dirty="0">
                        <a:solidFill>
                          <a:schemeClr val="tx1"/>
                        </a:solidFill>
                        <a:latin typeface="+mj-lt"/>
                        <a:cs typeface="Arial" panose="020B0604020202020204" pitchFamily="34" charset="0"/>
                      </a:endParaRPr>
                    </a:p>
                  </a:txBody>
                  <a:tcPr marL="68580" marR="68580" marT="34290" marB="34290">
                    <a:solidFill>
                      <a:schemeClr val="accent6">
                        <a:lumMod val="20000"/>
                        <a:lumOff val="80000"/>
                      </a:schemeClr>
                    </a:solidFill>
                  </a:tcPr>
                </a:tc>
                <a:tc hMerge="1">
                  <a:txBody>
                    <a:bodyPr/>
                    <a:lstStyle/>
                    <a:p>
                      <a:endParaRPr lang="es-MX"/>
                    </a:p>
                  </a:txBody>
                  <a:tcPr/>
                </a:tc>
                <a:tc>
                  <a:txBody>
                    <a:bodyPr/>
                    <a:lstStyle/>
                    <a:p>
                      <a:pPr algn="just"/>
                      <a:r>
                        <a:rPr lang="es-ES" sz="1400" kern="1200" dirty="0" smtClean="0">
                          <a:solidFill>
                            <a:schemeClr val="tx1"/>
                          </a:solidFill>
                          <a:effectLst/>
                          <a:latin typeface="+mn-lt"/>
                          <a:ea typeface="+mn-ea"/>
                          <a:cs typeface="+mn-cs"/>
                        </a:rPr>
                        <a:t> Y</a:t>
                      </a:r>
                      <a:r>
                        <a:rPr lang="es-ES" sz="1400" kern="1200" baseline="0" dirty="0" smtClean="0">
                          <a:solidFill>
                            <a:schemeClr val="tx1"/>
                          </a:solidFill>
                          <a:effectLst/>
                          <a:latin typeface="+mn-lt"/>
                          <a:ea typeface="+mn-ea"/>
                          <a:cs typeface="+mn-cs"/>
                        </a:rPr>
                        <a:t> se reporta: </a:t>
                      </a:r>
                      <a:r>
                        <a:rPr lang="es-ES" sz="1400" kern="1200" dirty="0" smtClean="0">
                          <a:solidFill>
                            <a:schemeClr val="tx1"/>
                          </a:solidFill>
                          <a:effectLst/>
                          <a:latin typeface="+mn-lt"/>
                          <a:ea typeface="+mn-ea"/>
                          <a:cs typeface="+mn-cs"/>
                        </a:rPr>
                        <a:t>Se utilizó la cédula de evaluación, registro de asistencia y un informe del comité de contraloría social.  Para el resultado de las capacitaciones solo señala</a:t>
                      </a:r>
                      <a:r>
                        <a:rPr lang="es-ES" sz="1400" kern="1200" baseline="0" dirty="0" smtClean="0">
                          <a:solidFill>
                            <a:schemeClr val="tx1"/>
                          </a:solidFill>
                          <a:effectLst/>
                          <a:latin typeface="+mn-lt"/>
                          <a:ea typeface="+mn-ea"/>
                          <a:cs typeface="+mn-cs"/>
                        </a:rPr>
                        <a:t> un instrumento de evaluación (No se señala cual)</a:t>
                      </a:r>
                      <a:endParaRPr lang="es-ES" sz="1400" kern="1200" dirty="0" smtClean="0">
                        <a:solidFill>
                          <a:schemeClr val="tx1"/>
                        </a:solidFill>
                        <a:effectLst/>
                        <a:latin typeface="+mn-lt"/>
                        <a:ea typeface="+mn-ea"/>
                        <a:cs typeface="+mn-cs"/>
                      </a:endParaRPr>
                    </a:p>
                  </a:txBody>
                  <a:tcPr marL="68580" marR="68580" marT="34290" marB="34290">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
        <p:nvSpPr>
          <p:cNvPr id="4" name="CuadroTexto 3"/>
          <p:cNvSpPr txBox="1"/>
          <p:nvPr/>
        </p:nvSpPr>
        <p:spPr>
          <a:xfrm>
            <a:off x="496111" y="1076529"/>
            <a:ext cx="8054502" cy="830997"/>
          </a:xfrm>
          <a:prstGeom prst="rect">
            <a:avLst/>
          </a:prstGeom>
          <a:noFill/>
        </p:spPr>
        <p:txBody>
          <a:bodyPr wrap="square" rtlCol="0">
            <a:spAutoFit/>
          </a:bodyPr>
          <a:lstStyle/>
          <a:p>
            <a:pPr algn="ctr"/>
            <a:r>
              <a:rPr lang="es-MX" sz="2400" b="1" dirty="0" smtClean="0">
                <a:solidFill>
                  <a:prstClr val="black"/>
                </a:solidFill>
                <a:latin typeface="+mj-lt"/>
                <a:cs typeface="Arial" panose="020B0604020202020204" pitchFamily="34" charset="0"/>
              </a:rPr>
              <a:t>Apartado: </a:t>
            </a:r>
            <a:r>
              <a:rPr lang="es-MX" sz="2400" dirty="0">
                <a:solidFill>
                  <a:prstClr val="black"/>
                </a:solidFill>
                <a:latin typeface="+mj-lt"/>
                <a:cs typeface="Arial" panose="020B0604020202020204" pitchFamily="34" charset="0"/>
              </a:rPr>
              <a:t>Mecanismos de Evaluación </a:t>
            </a:r>
            <a:r>
              <a:rPr lang="es-MX" sz="2400" dirty="0" smtClean="0">
                <a:solidFill>
                  <a:prstClr val="black"/>
                </a:solidFill>
                <a:latin typeface="+mj-lt"/>
                <a:cs typeface="Arial" panose="020B0604020202020204" pitchFamily="34" charset="0"/>
              </a:rPr>
              <a:t/>
            </a:r>
            <a:br>
              <a:rPr lang="es-MX" sz="2400" dirty="0" smtClean="0">
                <a:solidFill>
                  <a:prstClr val="black"/>
                </a:solidFill>
                <a:latin typeface="+mj-lt"/>
                <a:cs typeface="Arial" panose="020B0604020202020204" pitchFamily="34" charset="0"/>
              </a:rPr>
            </a:br>
            <a:r>
              <a:rPr lang="es-MX" sz="2400" dirty="0" smtClean="0">
                <a:solidFill>
                  <a:prstClr val="black"/>
                </a:solidFill>
                <a:latin typeface="+mj-lt"/>
                <a:cs typeface="Arial" panose="020B0604020202020204" pitchFamily="34" charset="0"/>
              </a:rPr>
              <a:t>y </a:t>
            </a:r>
            <a:r>
              <a:rPr lang="es-MX" sz="2400" dirty="0">
                <a:solidFill>
                  <a:prstClr val="black"/>
                </a:solidFill>
                <a:latin typeface="+mj-lt"/>
                <a:cs typeface="Arial" panose="020B0604020202020204" pitchFamily="34" charset="0"/>
              </a:rPr>
              <a:t>Resultados de las Capacitaciones  </a:t>
            </a:r>
          </a:p>
        </p:txBody>
      </p:sp>
    </p:spTree>
    <p:extLst>
      <p:ext uri="{BB962C8B-B14F-4D97-AF65-F5344CB8AC3E}">
        <p14:creationId xmlns:p14="http://schemas.microsoft.com/office/powerpoint/2010/main" val="167089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2468</Words>
  <Application>Microsoft Office PowerPoint</Application>
  <PresentationFormat>Presentación en pantalla (4:3)</PresentationFormat>
  <Paragraphs>244</Paragraphs>
  <Slides>28</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Calibri</vt:lpstr>
      <vt:lpstr>Calibri Light</vt:lpstr>
      <vt:lpstr>Times New Roman</vt:lpstr>
      <vt:lpstr>Wingdings</vt:lpstr>
      <vt:lpstr>Tema de Office</vt:lpstr>
      <vt:lpstr>Presentación de PowerPoint</vt:lpstr>
      <vt:lpstr>Presentación de PowerPoint</vt:lpstr>
      <vt:lpstr>Porcentaje de cumplimiento de objetivos específicos del PAT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Recursos Aplicados en la EIDC y SCD 2013-2018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dif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jonathan.torres</dc:creator>
  <cp:lastModifiedBy>serafin0309@hotmail.com</cp:lastModifiedBy>
  <cp:revision>32</cp:revision>
  <dcterms:created xsi:type="dcterms:W3CDTF">2018-10-11T17:26:03Z</dcterms:created>
  <dcterms:modified xsi:type="dcterms:W3CDTF">2018-10-30T13:47:01Z</dcterms:modified>
</cp:coreProperties>
</file>