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2" r:id="rId2"/>
    <p:sldId id="285" r:id="rId3"/>
    <p:sldId id="286" r:id="rId4"/>
    <p:sldId id="287" r:id="rId5"/>
    <p:sldId id="289" r:id="rId6"/>
    <p:sldId id="290" r:id="rId7"/>
    <p:sldId id="292" r:id="rId8"/>
    <p:sldId id="294" r:id="rId9"/>
    <p:sldId id="293" r:id="rId10"/>
    <p:sldId id="295" r:id="rId11"/>
    <p:sldId id="278" r:id="rId12"/>
    <p:sldId id="296" r:id="rId13"/>
    <p:sldId id="297" r:id="rId14"/>
    <p:sldId id="280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85" autoAdjust="0"/>
    <p:restoredTop sz="99883" autoAdjust="0"/>
  </p:normalViewPr>
  <p:slideViewPr>
    <p:cSldViewPr snapToGrid="0" snapToObjects="1">
      <p:cViewPr>
        <p:scale>
          <a:sx n="86" d="100"/>
          <a:sy n="86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a\Downloads\Graficas%20encuentro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a\Downloads\Graficas%20encuentro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a\Desktop\Encuentro%20Nacional\Karla%20Recursos%20econ%20y%20hum%20SC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la\Desktop\Encuentro%20Nacional\Karla%20Recursos%20econ%20y%20hum%20SC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3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0.22731423463006722"/>
                  <c:y val="0.1673588194840574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Corbel" panose="020B0503020204020204" pitchFamily="34" charset="0"/>
                    </a:defRPr>
                  </a:pPr>
                  <a:endParaRPr lang="es-MX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>
                    <a:latin typeface="Corbel" panose="020B0503020204020204" pitchFamily="34" charset="0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'[Graficas encuentro (1).xlsx]Cobertura (2)'!$C$21:$C$23</c:f>
              <c:strCache>
                <c:ptCount val="3"/>
                <c:pt idx="0">
                  <c:v>salida</c:v>
                </c:pt>
                <c:pt idx="1">
                  <c:v>baja</c:v>
                </c:pt>
                <c:pt idx="2">
                  <c:v>activos (continuidad y consolidación)</c:v>
                </c:pt>
              </c:strCache>
            </c:strRef>
          </c:cat>
          <c:val>
            <c:numRef>
              <c:f>'[Graficas encuentro (1).xlsx]Cobertura (2)'!$D$21:$D$23</c:f>
              <c:numCache>
                <c:formatCode>General</c:formatCode>
                <c:ptCount val="3"/>
                <c:pt idx="0">
                  <c:v>15</c:v>
                </c:pt>
                <c:pt idx="1">
                  <c:v>37.5</c:v>
                </c:pt>
                <c:pt idx="2">
                  <c:v>47.5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MX" sz="2400" b="0" i="0" baseline="0">
                <a:effectLst/>
              </a:rPr>
              <a:t>Modalidades de lo GD 2013- 2018</a:t>
            </a:r>
            <a:endParaRPr lang="es-MX" sz="240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MX" sz="2400"/>
              <a:t> </a:t>
            </a:r>
          </a:p>
        </c:rich>
      </c:tx>
      <c:layout>
        <c:manualLayout>
          <c:xMode val="edge"/>
          <c:yMode val="edge"/>
          <c:x val="0.25739972693465213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'[Graficas encuentro (1).xlsx]Cobertura (2)'!$A$6</c:f>
              <c:strCache>
                <c:ptCount val="1"/>
                <c:pt idx="0">
                  <c:v>Apertura</c:v>
                </c:pt>
              </c:strCache>
            </c:strRef>
          </c:tx>
          <c:spPr>
            <a:ln w="57150"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strRef>
              <c:f>'[Graficas encuentro (1).xlsx]Cobertura (2)'!$B$5:$G$5</c:f>
              <c:strCache>
                <c:ptCount val="6"/>
                <c:pt idx="0">
                  <c:v>2013 (Cierre)</c:v>
                </c:pt>
                <c:pt idx="1">
                  <c:v>2014(Cierre)</c:v>
                </c:pt>
                <c:pt idx="2">
                  <c:v>2015 (Cierre)</c:v>
                </c:pt>
                <c:pt idx="3">
                  <c:v>2016(Cierre)</c:v>
                </c:pt>
                <c:pt idx="4">
                  <c:v>2017(Cierre)</c:v>
                </c:pt>
                <c:pt idx="5">
                  <c:v>2018 (1er trim)</c:v>
                </c:pt>
              </c:strCache>
            </c:strRef>
          </c:cat>
          <c:val>
            <c:numRef>
              <c:f>'[Graficas encuentro (1).xlsx]Cobertura (2)'!$B$6:$G$6</c:f>
              <c:numCache>
                <c:formatCode>###0</c:formatCode>
                <c:ptCount val="6"/>
                <c:pt idx="0">
                  <c:v>618</c:v>
                </c:pt>
                <c:pt idx="1">
                  <c:v>597</c:v>
                </c:pt>
                <c:pt idx="2">
                  <c:v>542</c:v>
                </c:pt>
                <c:pt idx="3">
                  <c:v>346</c:v>
                </c:pt>
                <c:pt idx="4">
                  <c:v>414</c:v>
                </c:pt>
                <c:pt idx="5">
                  <c:v>415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'[Graficas encuentro (1).xlsx]Cobertura (2)'!$A$7</c:f>
              <c:strCache>
                <c:ptCount val="1"/>
                <c:pt idx="0">
                  <c:v>Continuidad</c:v>
                </c:pt>
              </c:strCache>
            </c:strRef>
          </c:tx>
          <c:spPr>
            <a:ln w="2857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'[Graficas encuentro (1).xlsx]Cobertura (2)'!$B$5:$G$5</c:f>
              <c:strCache>
                <c:ptCount val="6"/>
                <c:pt idx="0">
                  <c:v>2013 (Cierre)</c:v>
                </c:pt>
                <c:pt idx="1">
                  <c:v>2014(Cierre)</c:v>
                </c:pt>
                <c:pt idx="2">
                  <c:v>2015 (Cierre)</c:v>
                </c:pt>
                <c:pt idx="3">
                  <c:v>2016(Cierre)</c:v>
                </c:pt>
                <c:pt idx="4">
                  <c:v>2017(Cierre)</c:v>
                </c:pt>
                <c:pt idx="5">
                  <c:v>2018 (1er trim)</c:v>
                </c:pt>
              </c:strCache>
            </c:strRef>
          </c:cat>
          <c:val>
            <c:numRef>
              <c:f>'[Graficas encuentro (1).xlsx]Cobertura (2)'!$B$7:$G$7</c:f>
              <c:numCache>
                <c:formatCode>###0</c:formatCode>
                <c:ptCount val="6"/>
                <c:pt idx="0">
                  <c:v>1626</c:v>
                </c:pt>
                <c:pt idx="1">
                  <c:v>705</c:v>
                </c:pt>
                <c:pt idx="2">
                  <c:v>1262</c:v>
                </c:pt>
                <c:pt idx="3">
                  <c:v>1126</c:v>
                </c:pt>
                <c:pt idx="4">
                  <c:v>929</c:v>
                </c:pt>
                <c:pt idx="5">
                  <c:v>832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'[Graficas encuentro (1).xlsx]Cobertura (2)'!$A$8</c:f>
              <c:strCache>
                <c:ptCount val="1"/>
                <c:pt idx="0">
                  <c:v>Consolidación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'[Graficas encuentro (1).xlsx]Cobertura (2)'!$B$5:$G$5</c:f>
              <c:strCache>
                <c:ptCount val="6"/>
                <c:pt idx="0">
                  <c:v>2013 (Cierre)</c:v>
                </c:pt>
                <c:pt idx="1">
                  <c:v>2014(Cierre)</c:v>
                </c:pt>
                <c:pt idx="2">
                  <c:v>2015 (Cierre)</c:v>
                </c:pt>
                <c:pt idx="3">
                  <c:v>2016(Cierre)</c:v>
                </c:pt>
                <c:pt idx="4">
                  <c:v>2017(Cierre)</c:v>
                </c:pt>
                <c:pt idx="5">
                  <c:v>2018 (1er trim)</c:v>
                </c:pt>
              </c:strCache>
            </c:strRef>
          </c:cat>
          <c:val>
            <c:numRef>
              <c:f>'[Graficas encuentro (1).xlsx]Cobertura (2)'!$B$8:$G$8</c:f>
              <c:numCache>
                <c:formatCode>###0</c:formatCode>
                <c:ptCount val="6"/>
                <c:pt idx="0">
                  <c:v>329</c:v>
                </c:pt>
                <c:pt idx="1">
                  <c:v>920</c:v>
                </c:pt>
                <c:pt idx="2">
                  <c:v>404</c:v>
                </c:pt>
                <c:pt idx="3">
                  <c:v>443</c:v>
                </c:pt>
                <c:pt idx="4">
                  <c:v>552</c:v>
                </c:pt>
                <c:pt idx="5">
                  <c:v>448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'[Graficas encuentro (1).xlsx]Cobertura (2)'!$A$9</c:f>
              <c:strCache>
                <c:ptCount val="1"/>
                <c:pt idx="0">
                  <c:v>Salida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'[Graficas encuentro (1).xlsx]Cobertura (2)'!$B$5:$G$5</c:f>
              <c:strCache>
                <c:ptCount val="6"/>
                <c:pt idx="0">
                  <c:v>2013 (Cierre)</c:v>
                </c:pt>
                <c:pt idx="1">
                  <c:v>2014(Cierre)</c:v>
                </c:pt>
                <c:pt idx="2">
                  <c:v>2015 (Cierre)</c:v>
                </c:pt>
                <c:pt idx="3">
                  <c:v>2016(Cierre)</c:v>
                </c:pt>
                <c:pt idx="4">
                  <c:v>2017(Cierre)</c:v>
                </c:pt>
                <c:pt idx="5">
                  <c:v>2018 (1er trim)</c:v>
                </c:pt>
              </c:strCache>
            </c:strRef>
          </c:cat>
          <c:val>
            <c:numRef>
              <c:f>'[Graficas encuentro (1).xlsx]Cobertura (2)'!$B$9:$G$9</c:f>
              <c:numCache>
                <c:formatCode>###0</c:formatCode>
                <c:ptCount val="6"/>
                <c:pt idx="0">
                  <c:v>18</c:v>
                </c:pt>
                <c:pt idx="1">
                  <c:v>103</c:v>
                </c:pt>
                <c:pt idx="2" formatCode="General">
                  <c:v>48</c:v>
                </c:pt>
                <c:pt idx="3">
                  <c:v>126</c:v>
                </c:pt>
                <c:pt idx="4">
                  <c:v>219</c:v>
                </c:pt>
                <c:pt idx="5">
                  <c:v>219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'[Graficas encuentro (1).xlsx]Cobertura (2)'!$A$10</c:f>
              <c:strCache>
                <c:ptCount val="1"/>
                <c:pt idx="0">
                  <c:v>Baja</c:v>
                </c:pt>
              </c:strCache>
            </c:strRef>
          </c:tx>
          <c:spPr>
            <a:ln>
              <a:solidFill>
                <a:srgbClr val="7030A0"/>
              </a:solidFill>
              <a:prstDash val="dash"/>
            </a:ln>
          </c:spPr>
          <c:marker>
            <c:symbol val="none"/>
          </c:marker>
          <c:cat>
            <c:strRef>
              <c:f>'[Graficas encuentro (1).xlsx]Cobertura (2)'!$B$5:$G$5</c:f>
              <c:strCache>
                <c:ptCount val="6"/>
                <c:pt idx="0">
                  <c:v>2013 (Cierre)</c:v>
                </c:pt>
                <c:pt idx="1">
                  <c:v>2014(Cierre)</c:v>
                </c:pt>
                <c:pt idx="2">
                  <c:v>2015 (Cierre)</c:v>
                </c:pt>
                <c:pt idx="3">
                  <c:v>2016(Cierre)</c:v>
                </c:pt>
                <c:pt idx="4">
                  <c:v>2017(Cierre)</c:v>
                </c:pt>
                <c:pt idx="5">
                  <c:v>2018 (1er trim)</c:v>
                </c:pt>
              </c:strCache>
            </c:strRef>
          </c:cat>
          <c:val>
            <c:numRef>
              <c:f>'[Graficas encuentro (1).xlsx]Cobertura (2)'!$B$10:$G$10</c:f>
              <c:numCache>
                <c:formatCode>###0</c:formatCode>
                <c:ptCount val="6"/>
                <c:pt idx="0">
                  <c:v>50</c:v>
                </c:pt>
                <c:pt idx="1">
                  <c:v>459</c:v>
                </c:pt>
                <c:pt idx="2">
                  <c:v>486</c:v>
                </c:pt>
                <c:pt idx="3">
                  <c:v>345</c:v>
                </c:pt>
                <c:pt idx="4">
                  <c:v>313</c:v>
                </c:pt>
                <c:pt idx="5">
                  <c:v>227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95808"/>
        <c:axId val="78297344"/>
      </c:lineChart>
      <c:catAx>
        <c:axId val="78295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Corbel" panose="020B0503020204020204" pitchFamily="34" charset="0"/>
              </a:defRPr>
            </a:pPr>
            <a:endParaRPr lang="es-MX"/>
          </a:p>
        </c:txPr>
        <c:crossAx val="78297344"/>
        <c:crosses val="autoZero"/>
        <c:auto val="1"/>
        <c:lblAlgn val="ctr"/>
        <c:lblOffset val="100"/>
        <c:noMultiLvlLbl val="0"/>
      </c:catAx>
      <c:valAx>
        <c:axId val="78297344"/>
        <c:scaling>
          <c:orientation val="minMax"/>
        </c:scaling>
        <c:delete val="0"/>
        <c:axPos val="l"/>
        <c:majorGridlines/>
        <c:numFmt formatCode="###0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600"/>
            </a:pPr>
            <a:endParaRPr lang="es-MX"/>
          </a:p>
        </c:txPr>
        <c:crossAx val="78295808"/>
        <c:crosses val="autoZero"/>
        <c:crossBetween val="between"/>
      </c:valAx>
      <c:spPr>
        <a:ln w="38100">
          <a:prstDash val="dashDot"/>
        </a:ln>
      </c:spPr>
    </c:plotArea>
    <c:legend>
      <c:legendPos val="b"/>
      <c:layout/>
      <c:overlay val="0"/>
      <c:txPr>
        <a:bodyPr/>
        <a:lstStyle/>
        <a:p>
          <a:pPr>
            <a:defRPr sz="1600">
              <a:latin typeface="Corbel" panose="020B0503020204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'[Karla Recursos econ y hum SCD.xlsx]Hoja3'!$A$3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SCD.xlsx]Hoja3'!$B$3:$AE$3</c:f>
              <c:numCache>
                <c:formatCode>General</c:formatCode>
                <c:ptCount val="30"/>
                <c:pt idx="0">
                  <c:v>10</c:v>
                </c:pt>
                <c:pt idx="1">
                  <c:v>23</c:v>
                </c:pt>
                <c:pt idx="2">
                  <c:v>21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11</c:v>
                </c:pt>
                <c:pt idx="9">
                  <c:v>7</c:v>
                </c:pt>
                <c:pt idx="10">
                  <c:v>12</c:v>
                </c:pt>
                <c:pt idx="11">
                  <c:v>2</c:v>
                </c:pt>
                <c:pt idx="12">
                  <c:v>6</c:v>
                </c:pt>
                <c:pt idx="13">
                  <c:v>5</c:v>
                </c:pt>
                <c:pt idx="14">
                  <c:v>0</c:v>
                </c:pt>
                <c:pt idx="15">
                  <c:v>38</c:v>
                </c:pt>
                <c:pt idx="16">
                  <c:v>77</c:v>
                </c:pt>
                <c:pt idx="17">
                  <c:v>4</c:v>
                </c:pt>
                <c:pt idx="18">
                  <c:v>10</c:v>
                </c:pt>
                <c:pt idx="19">
                  <c:v>13</c:v>
                </c:pt>
                <c:pt idx="20">
                  <c:v>4</c:v>
                </c:pt>
                <c:pt idx="21">
                  <c:v>3</c:v>
                </c:pt>
                <c:pt idx="22">
                  <c:v>5</c:v>
                </c:pt>
                <c:pt idx="23">
                  <c:v>47</c:v>
                </c:pt>
                <c:pt idx="24">
                  <c:v>18</c:v>
                </c:pt>
                <c:pt idx="25">
                  <c:v>4</c:v>
                </c:pt>
                <c:pt idx="26">
                  <c:v>8</c:v>
                </c:pt>
                <c:pt idx="27">
                  <c:v>4</c:v>
                </c:pt>
                <c:pt idx="28">
                  <c:v>5</c:v>
                </c:pt>
                <c:pt idx="29">
                  <c:v>4</c:v>
                </c:pt>
              </c:numCache>
            </c:numRef>
          </c:val>
        </c:ser>
        <c:ser>
          <c:idx val="1"/>
          <c:order val="1"/>
          <c:tx>
            <c:strRef>
              <c:f>'[Karla Recursos econ y hum SCD.xlsx]Hoja3'!$A$4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SCD.xlsx]Hoja3'!$B$4:$AE$4</c:f>
              <c:numCache>
                <c:formatCode>General</c:formatCode>
                <c:ptCount val="30"/>
                <c:pt idx="0">
                  <c:v>10</c:v>
                </c:pt>
                <c:pt idx="1">
                  <c:v>22</c:v>
                </c:pt>
                <c:pt idx="2">
                  <c:v>19</c:v>
                </c:pt>
                <c:pt idx="3">
                  <c:v>14</c:v>
                </c:pt>
                <c:pt idx="4">
                  <c:v>8</c:v>
                </c:pt>
                <c:pt idx="5">
                  <c:v>4</c:v>
                </c:pt>
                <c:pt idx="6">
                  <c:v>11</c:v>
                </c:pt>
                <c:pt idx="7">
                  <c:v>4</c:v>
                </c:pt>
                <c:pt idx="8">
                  <c:v>11</c:v>
                </c:pt>
                <c:pt idx="9">
                  <c:v>6</c:v>
                </c:pt>
                <c:pt idx="10">
                  <c:v>21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10</c:v>
                </c:pt>
                <c:pt idx="15">
                  <c:v>41</c:v>
                </c:pt>
                <c:pt idx="16">
                  <c:v>75</c:v>
                </c:pt>
                <c:pt idx="17">
                  <c:v>3</c:v>
                </c:pt>
                <c:pt idx="18">
                  <c:v>13</c:v>
                </c:pt>
                <c:pt idx="19">
                  <c:v>12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46</c:v>
                </c:pt>
                <c:pt idx="24">
                  <c:v>17</c:v>
                </c:pt>
                <c:pt idx="25">
                  <c:v>3</c:v>
                </c:pt>
                <c:pt idx="26">
                  <c:v>8</c:v>
                </c:pt>
                <c:pt idx="27">
                  <c:v>0</c:v>
                </c:pt>
                <c:pt idx="28">
                  <c:v>0</c:v>
                </c:pt>
                <c:pt idx="29">
                  <c:v>4</c:v>
                </c:pt>
              </c:numCache>
            </c:numRef>
          </c:val>
        </c:ser>
        <c:ser>
          <c:idx val="2"/>
          <c:order val="2"/>
          <c:tx>
            <c:strRef>
              <c:f>'[Karla Recursos econ y hum SCD.xlsx]Hoja3'!$A$5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SCD.xlsx]Hoja3'!$B$5:$AE$5</c:f>
              <c:numCache>
                <c:formatCode>General</c:formatCode>
                <c:ptCount val="30"/>
                <c:pt idx="0">
                  <c:v>10</c:v>
                </c:pt>
                <c:pt idx="1">
                  <c:v>24</c:v>
                </c:pt>
                <c:pt idx="2">
                  <c:v>11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11</c:v>
                </c:pt>
                <c:pt idx="7">
                  <c:v>4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11</c:v>
                </c:pt>
                <c:pt idx="15">
                  <c:v>57</c:v>
                </c:pt>
                <c:pt idx="16">
                  <c:v>5</c:v>
                </c:pt>
                <c:pt idx="17">
                  <c:v>4</c:v>
                </c:pt>
                <c:pt idx="18">
                  <c:v>9</c:v>
                </c:pt>
                <c:pt idx="19">
                  <c:v>11</c:v>
                </c:pt>
                <c:pt idx="20">
                  <c:v>4</c:v>
                </c:pt>
                <c:pt idx="21">
                  <c:v>0</c:v>
                </c:pt>
                <c:pt idx="22">
                  <c:v>6</c:v>
                </c:pt>
                <c:pt idx="23">
                  <c:v>45</c:v>
                </c:pt>
                <c:pt idx="24">
                  <c:v>17</c:v>
                </c:pt>
                <c:pt idx="25">
                  <c:v>2</c:v>
                </c:pt>
                <c:pt idx="26">
                  <c:v>9</c:v>
                </c:pt>
                <c:pt idx="27">
                  <c:v>5</c:v>
                </c:pt>
                <c:pt idx="28">
                  <c:v>19</c:v>
                </c:pt>
                <c:pt idx="29">
                  <c:v>6</c:v>
                </c:pt>
              </c:numCache>
            </c:numRef>
          </c:val>
        </c:ser>
        <c:ser>
          <c:idx val="3"/>
          <c:order val="3"/>
          <c:tx>
            <c:strRef>
              <c:f>'[Karla Recursos econ y hum SCD.xlsx]Hoja3'!$A$6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SCD.xlsx]Hoja3'!$B$6:$AE$6</c:f>
              <c:numCache>
                <c:formatCode>General</c:formatCode>
                <c:ptCount val="30"/>
                <c:pt idx="0">
                  <c:v>10</c:v>
                </c:pt>
                <c:pt idx="1">
                  <c:v>19</c:v>
                </c:pt>
                <c:pt idx="2">
                  <c:v>11</c:v>
                </c:pt>
                <c:pt idx="3">
                  <c:v>19</c:v>
                </c:pt>
                <c:pt idx="4">
                  <c:v>3</c:v>
                </c:pt>
                <c:pt idx="5">
                  <c:v>5</c:v>
                </c:pt>
                <c:pt idx="6">
                  <c:v>11</c:v>
                </c:pt>
                <c:pt idx="7">
                  <c:v>6</c:v>
                </c:pt>
                <c:pt idx="8">
                  <c:v>12</c:v>
                </c:pt>
                <c:pt idx="9">
                  <c:v>12</c:v>
                </c:pt>
                <c:pt idx="10">
                  <c:v>10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11</c:v>
                </c:pt>
                <c:pt idx="15">
                  <c:v>53</c:v>
                </c:pt>
                <c:pt idx="16">
                  <c:v>77</c:v>
                </c:pt>
                <c:pt idx="17">
                  <c:v>6</c:v>
                </c:pt>
                <c:pt idx="18">
                  <c:v>16</c:v>
                </c:pt>
                <c:pt idx="19">
                  <c:v>10</c:v>
                </c:pt>
                <c:pt idx="20">
                  <c:v>5</c:v>
                </c:pt>
                <c:pt idx="21">
                  <c:v>0</c:v>
                </c:pt>
                <c:pt idx="22">
                  <c:v>6</c:v>
                </c:pt>
                <c:pt idx="23">
                  <c:v>40</c:v>
                </c:pt>
                <c:pt idx="24">
                  <c:v>17</c:v>
                </c:pt>
                <c:pt idx="25">
                  <c:v>0</c:v>
                </c:pt>
                <c:pt idx="26">
                  <c:v>8</c:v>
                </c:pt>
                <c:pt idx="27">
                  <c:v>4</c:v>
                </c:pt>
                <c:pt idx="28">
                  <c:v>25</c:v>
                </c:pt>
                <c:pt idx="29">
                  <c:v>7</c:v>
                </c:pt>
              </c:numCache>
            </c:numRef>
          </c:val>
        </c:ser>
        <c:ser>
          <c:idx val="4"/>
          <c:order val="4"/>
          <c:tx>
            <c:strRef>
              <c:f>'[Karla Recursos econ y hum SCD.xlsx]Hoja3'!$A$7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SCD.xlsx]Hoja3'!$B$7:$AE$7</c:f>
              <c:numCache>
                <c:formatCode>General</c:formatCode>
                <c:ptCount val="30"/>
                <c:pt idx="0">
                  <c:v>10</c:v>
                </c:pt>
                <c:pt idx="1">
                  <c:v>0</c:v>
                </c:pt>
                <c:pt idx="2">
                  <c:v>13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11</c:v>
                </c:pt>
                <c:pt idx="7">
                  <c:v>5</c:v>
                </c:pt>
                <c:pt idx="8">
                  <c:v>6</c:v>
                </c:pt>
                <c:pt idx="9">
                  <c:v>12</c:v>
                </c:pt>
                <c:pt idx="10">
                  <c:v>9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7</c:v>
                </c:pt>
                <c:pt idx="15">
                  <c:v>56</c:v>
                </c:pt>
                <c:pt idx="16">
                  <c:v>90</c:v>
                </c:pt>
                <c:pt idx="17">
                  <c:v>6</c:v>
                </c:pt>
                <c:pt idx="18">
                  <c:v>3</c:v>
                </c:pt>
                <c:pt idx="19">
                  <c:v>8</c:v>
                </c:pt>
                <c:pt idx="20">
                  <c:v>6</c:v>
                </c:pt>
                <c:pt idx="21">
                  <c:v>0</c:v>
                </c:pt>
                <c:pt idx="22">
                  <c:v>5</c:v>
                </c:pt>
                <c:pt idx="23">
                  <c:v>11</c:v>
                </c:pt>
                <c:pt idx="24">
                  <c:v>17</c:v>
                </c:pt>
                <c:pt idx="25">
                  <c:v>0</c:v>
                </c:pt>
                <c:pt idx="26">
                  <c:v>5</c:v>
                </c:pt>
                <c:pt idx="27">
                  <c:v>6</c:v>
                </c:pt>
                <c:pt idx="28">
                  <c:v>12</c:v>
                </c:pt>
                <c:pt idx="2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19904"/>
        <c:axId val="78233984"/>
      </c:barChart>
      <c:catAx>
        <c:axId val="78219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orbel" panose="020B0503020204020204" pitchFamily="34" charset="0"/>
              </a:defRPr>
            </a:pPr>
            <a:endParaRPr lang="es-MX"/>
          </a:p>
        </c:txPr>
        <c:crossAx val="78233984"/>
        <c:crosses val="autoZero"/>
        <c:auto val="1"/>
        <c:lblAlgn val="ctr"/>
        <c:lblOffset val="100"/>
        <c:noMultiLvlLbl val="0"/>
      </c:catAx>
      <c:valAx>
        <c:axId val="7823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orbel" panose="020B0503020204020204" pitchFamily="34" charset="0"/>
              </a:defRPr>
            </a:pPr>
            <a:endParaRPr lang="es-MX"/>
          </a:p>
        </c:txPr>
        <c:crossAx val="78219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Corbel" panose="020B0503020204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'[Karla Recursos econ y hum SCD.xlsx]Hoja3'!$A$3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SCD.xlsx]Hoja3'!$B$3:$AE$3</c:f>
              <c:numCache>
                <c:formatCode>General</c:formatCode>
                <c:ptCount val="30"/>
                <c:pt idx="0">
                  <c:v>10</c:v>
                </c:pt>
                <c:pt idx="1">
                  <c:v>23</c:v>
                </c:pt>
                <c:pt idx="2">
                  <c:v>21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11</c:v>
                </c:pt>
                <c:pt idx="9">
                  <c:v>7</c:v>
                </c:pt>
                <c:pt idx="10">
                  <c:v>12</c:v>
                </c:pt>
                <c:pt idx="11">
                  <c:v>2</c:v>
                </c:pt>
                <c:pt idx="12">
                  <c:v>6</c:v>
                </c:pt>
                <c:pt idx="13">
                  <c:v>5</c:v>
                </c:pt>
                <c:pt idx="14">
                  <c:v>0</c:v>
                </c:pt>
                <c:pt idx="15">
                  <c:v>38</c:v>
                </c:pt>
                <c:pt idx="16">
                  <c:v>77</c:v>
                </c:pt>
                <c:pt idx="17">
                  <c:v>4</c:v>
                </c:pt>
                <c:pt idx="18">
                  <c:v>10</c:v>
                </c:pt>
                <c:pt idx="19">
                  <c:v>13</c:v>
                </c:pt>
                <c:pt idx="20">
                  <c:v>4</c:v>
                </c:pt>
                <c:pt idx="21">
                  <c:v>3</c:v>
                </c:pt>
                <c:pt idx="22">
                  <c:v>5</c:v>
                </c:pt>
                <c:pt idx="23">
                  <c:v>47</c:v>
                </c:pt>
                <c:pt idx="24">
                  <c:v>18</c:v>
                </c:pt>
                <c:pt idx="25">
                  <c:v>4</c:v>
                </c:pt>
                <c:pt idx="26">
                  <c:v>8</c:v>
                </c:pt>
                <c:pt idx="27">
                  <c:v>4</c:v>
                </c:pt>
                <c:pt idx="28">
                  <c:v>5</c:v>
                </c:pt>
                <c:pt idx="29">
                  <c:v>4</c:v>
                </c:pt>
              </c:numCache>
            </c:numRef>
          </c:val>
        </c:ser>
        <c:ser>
          <c:idx val="1"/>
          <c:order val="1"/>
          <c:tx>
            <c:strRef>
              <c:f>'[Karla Recursos econ y hum SCD.xlsx]Hoja3'!$A$4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SCD.xlsx]Hoja3'!$B$4:$AE$4</c:f>
              <c:numCache>
                <c:formatCode>General</c:formatCode>
                <c:ptCount val="30"/>
                <c:pt idx="0">
                  <c:v>10</c:v>
                </c:pt>
                <c:pt idx="1">
                  <c:v>22</c:v>
                </c:pt>
                <c:pt idx="2">
                  <c:v>19</c:v>
                </c:pt>
                <c:pt idx="3">
                  <c:v>14</c:v>
                </c:pt>
                <c:pt idx="4">
                  <c:v>8</c:v>
                </c:pt>
                <c:pt idx="5">
                  <c:v>4</c:v>
                </c:pt>
                <c:pt idx="6">
                  <c:v>11</c:v>
                </c:pt>
                <c:pt idx="7">
                  <c:v>4</c:v>
                </c:pt>
                <c:pt idx="8">
                  <c:v>11</c:v>
                </c:pt>
                <c:pt idx="9">
                  <c:v>6</c:v>
                </c:pt>
                <c:pt idx="10">
                  <c:v>21</c:v>
                </c:pt>
                <c:pt idx="11">
                  <c:v>2</c:v>
                </c:pt>
                <c:pt idx="12">
                  <c:v>1</c:v>
                </c:pt>
                <c:pt idx="13">
                  <c:v>3</c:v>
                </c:pt>
                <c:pt idx="14">
                  <c:v>10</c:v>
                </c:pt>
                <c:pt idx="15">
                  <c:v>41</c:v>
                </c:pt>
                <c:pt idx="16">
                  <c:v>75</c:v>
                </c:pt>
                <c:pt idx="17">
                  <c:v>3</c:v>
                </c:pt>
                <c:pt idx="18">
                  <c:v>13</c:v>
                </c:pt>
                <c:pt idx="19">
                  <c:v>12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46</c:v>
                </c:pt>
                <c:pt idx="24">
                  <c:v>17</c:v>
                </c:pt>
                <c:pt idx="25">
                  <c:v>3</c:v>
                </c:pt>
                <c:pt idx="26">
                  <c:v>8</c:v>
                </c:pt>
                <c:pt idx="27">
                  <c:v>0</c:v>
                </c:pt>
                <c:pt idx="28">
                  <c:v>0</c:v>
                </c:pt>
                <c:pt idx="29">
                  <c:v>4</c:v>
                </c:pt>
              </c:numCache>
            </c:numRef>
          </c:val>
        </c:ser>
        <c:ser>
          <c:idx val="2"/>
          <c:order val="2"/>
          <c:tx>
            <c:strRef>
              <c:f>'[Karla Recursos econ y hum SCD.xlsx]Hoja3'!$A$5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SCD.xlsx]Hoja3'!$B$5:$AE$5</c:f>
              <c:numCache>
                <c:formatCode>General</c:formatCode>
                <c:ptCount val="30"/>
                <c:pt idx="0">
                  <c:v>10</c:v>
                </c:pt>
                <c:pt idx="1">
                  <c:v>24</c:v>
                </c:pt>
                <c:pt idx="2">
                  <c:v>11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11</c:v>
                </c:pt>
                <c:pt idx="7">
                  <c:v>4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11</c:v>
                </c:pt>
                <c:pt idx="15">
                  <c:v>57</c:v>
                </c:pt>
                <c:pt idx="16">
                  <c:v>5</c:v>
                </c:pt>
                <c:pt idx="17">
                  <c:v>4</c:v>
                </c:pt>
                <c:pt idx="18">
                  <c:v>9</c:v>
                </c:pt>
                <c:pt idx="19">
                  <c:v>11</c:v>
                </c:pt>
                <c:pt idx="20">
                  <c:v>4</c:v>
                </c:pt>
                <c:pt idx="21">
                  <c:v>0</c:v>
                </c:pt>
                <c:pt idx="22">
                  <c:v>6</c:v>
                </c:pt>
                <c:pt idx="23">
                  <c:v>45</c:v>
                </c:pt>
                <c:pt idx="24">
                  <c:v>17</c:v>
                </c:pt>
                <c:pt idx="25">
                  <c:v>2</c:v>
                </c:pt>
                <c:pt idx="26">
                  <c:v>9</c:v>
                </c:pt>
                <c:pt idx="27">
                  <c:v>5</c:v>
                </c:pt>
                <c:pt idx="28">
                  <c:v>19</c:v>
                </c:pt>
                <c:pt idx="29">
                  <c:v>6</c:v>
                </c:pt>
              </c:numCache>
            </c:numRef>
          </c:val>
        </c:ser>
        <c:ser>
          <c:idx val="3"/>
          <c:order val="3"/>
          <c:tx>
            <c:strRef>
              <c:f>'[Karla Recursos econ y hum SCD.xlsx]Hoja3'!$A$6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SCD.xlsx]Hoja3'!$B$6:$AE$6</c:f>
              <c:numCache>
                <c:formatCode>General</c:formatCode>
                <c:ptCount val="30"/>
                <c:pt idx="0">
                  <c:v>10</c:v>
                </c:pt>
                <c:pt idx="1">
                  <c:v>19</c:v>
                </c:pt>
                <c:pt idx="2">
                  <c:v>11</c:v>
                </c:pt>
                <c:pt idx="3">
                  <c:v>19</c:v>
                </c:pt>
                <c:pt idx="4">
                  <c:v>3</c:v>
                </c:pt>
                <c:pt idx="5">
                  <c:v>5</c:v>
                </c:pt>
                <c:pt idx="6">
                  <c:v>11</c:v>
                </c:pt>
                <c:pt idx="7">
                  <c:v>6</c:v>
                </c:pt>
                <c:pt idx="8">
                  <c:v>12</c:v>
                </c:pt>
                <c:pt idx="9">
                  <c:v>12</c:v>
                </c:pt>
                <c:pt idx="10">
                  <c:v>10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11</c:v>
                </c:pt>
                <c:pt idx="15">
                  <c:v>53</c:v>
                </c:pt>
                <c:pt idx="16">
                  <c:v>77</c:v>
                </c:pt>
                <c:pt idx="17">
                  <c:v>6</c:v>
                </c:pt>
                <c:pt idx="18">
                  <c:v>16</c:v>
                </c:pt>
                <c:pt idx="19">
                  <c:v>10</c:v>
                </c:pt>
                <c:pt idx="20">
                  <c:v>5</c:v>
                </c:pt>
                <c:pt idx="21">
                  <c:v>0</c:v>
                </c:pt>
                <c:pt idx="22">
                  <c:v>6</c:v>
                </c:pt>
                <c:pt idx="23">
                  <c:v>40</c:v>
                </c:pt>
                <c:pt idx="24">
                  <c:v>17</c:v>
                </c:pt>
                <c:pt idx="25">
                  <c:v>0</c:v>
                </c:pt>
                <c:pt idx="26">
                  <c:v>8</c:v>
                </c:pt>
                <c:pt idx="27">
                  <c:v>4</c:v>
                </c:pt>
                <c:pt idx="28">
                  <c:v>25</c:v>
                </c:pt>
                <c:pt idx="29">
                  <c:v>7</c:v>
                </c:pt>
              </c:numCache>
            </c:numRef>
          </c:val>
        </c:ser>
        <c:ser>
          <c:idx val="4"/>
          <c:order val="4"/>
          <c:tx>
            <c:strRef>
              <c:f>'[Karla Recursos econ y hum SCD.xlsx]Hoja3'!$A$7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'[Karla Recursos econ y hum SCD.xlsx]Hoja3'!$B$2:$AE$2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SCD.xlsx]Hoja3'!$B$7:$AE$7</c:f>
              <c:numCache>
                <c:formatCode>General</c:formatCode>
                <c:ptCount val="30"/>
                <c:pt idx="0">
                  <c:v>10</c:v>
                </c:pt>
                <c:pt idx="1">
                  <c:v>0</c:v>
                </c:pt>
                <c:pt idx="2">
                  <c:v>13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11</c:v>
                </c:pt>
                <c:pt idx="7">
                  <c:v>5</c:v>
                </c:pt>
                <c:pt idx="8">
                  <c:v>6</c:v>
                </c:pt>
                <c:pt idx="9">
                  <c:v>12</c:v>
                </c:pt>
                <c:pt idx="10">
                  <c:v>9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7</c:v>
                </c:pt>
                <c:pt idx="15">
                  <c:v>56</c:v>
                </c:pt>
                <c:pt idx="16">
                  <c:v>90</c:v>
                </c:pt>
                <c:pt idx="17">
                  <c:v>6</c:v>
                </c:pt>
                <c:pt idx="18">
                  <c:v>3</c:v>
                </c:pt>
                <c:pt idx="19">
                  <c:v>8</c:v>
                </c:pt>
                <c:pt idx="20">
                  <c:v>6</c:v>
                </c:pt>
                <c:pt idx="21">
                  <c:v>0</c:v>
                </c:pt>
                <c:pt idx="22">
                  <c:v>5</c:v>
                </c:pt>
                <c:pt idx="23">
                  <c:v>11</c:v>
                </c:pt>
                <c:pt idx="24">
                  <c:v>17</c:v>
                </c:pt>
                <c:pt idx="25">
                  <c:v>0</c:v>
                </c:pt>
                <c:pt idx="26">
                  <c:v>5</c:v>
                </c:pt>
                <c:pt idx="27">
                  <c:v>6</c:v>
                </c:pt>
                <c:pt idx="28">
                  <c:v>12</c:v>
                </c:pt>
                <c:pt idx="29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14208"/>
        <c:axId val="78415744"/>
      </c:barChart>
      <c:catAx>
        <c:axId val="78414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orbel" panose="020B0503020204020204" pitchFamily="34" charset="0"/>
              </a:defRPr>
            </a:pPr>
            <a:endParaRPr lang="es-MX"/>
          </a:p>
        </c:txPr>
        <c:crossAx val="78415744"/>
        <c:crosses val="autoZero"/>
        <c:auto val="1"/>
        <c:lblAlgn val="ctr"/>
        <c:lblOffset val="100"/>
        <c:noMultiLvlLbl val="0"/>
      </c:catAx>
      <c:valAx>
        <c:axId val="7841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orbel" panose="020B0503020204020204" pitchFamily="34" charset="0"/>
              </a:defRPr>
            </a:pPr>
            <a:endParaRPr lang="es-MX"/>
          </a:p>
        </c:txPr>
        <c:crossAx val="784142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Corbel" panose="020B0503020204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'[Karla Recursos econ y hum SCD.xlsx]Hoja4'!$J$6</c:f>
              <c:strCache>
                <c:ptCount val="1"/>
                <c:pt idx="0">
                  <c:v>Grupos de Desarrollo 2018</c:v>
                </c:pt>
              </c:strCache>
            </c:strRef>
          </c:tx>
          <c:invertIfNegative val="0"/>
          <c:cat>
            <c:strRef>
              <c:f>'[Karla Recursos econ y hum SCD.xlsx]Hoja4'!$K$5:$AN$5</c:f>
              <c:strCache>
                <c:ptCount val="30"/>
                <c:pt idx="0">
                  <c:v>A</c:v>
                </c:pt>
                <c:pt idx="1">
                  <c:v>AA</c:v>
                </c:pt>
                <c:pt idx="2">
                  <c:v>AAA</c:v>
                </c:pt>
                <c:pt idx="3">
                  <c:v>AB</c:v>
                </c:pt>
                <c:pt idx="4">
                  <c:v>AC</c:v>
                </c:pt>
                <c:pt idx="5">
                  <c:v>B</c:v>
                </c:pt>
                <c:pt idx="6">
                  <c:v>C</c:v>
                </c:pt>
                <c:pt idx="7">
                  <c:v>D</c:v>
                </c:pt>
                <c:pt idx="8">
                  <c:v>E</c:v>
                </c:pt>
                <c:pt idx="9">
                  <c:v>F</c:v>
                </c:pt>
                <c:pt idx="10">
                  <c:v>G</c:v>
                </c:pt>
                <c:pt idx="11">
                  <c:v>H</c:v>
                </c:pt>
                <c:pt idx="12">
                  <c:v>I</c:v>
                </c:pt>
                <c:pt idx="13">
                  <c:v>J</c:v>
                </c:pt>
                <c:pt idx="14">
                  <c:v>K</c:v>
                </c:pt>
                <c:pt idx="15">
                  <c:v>LL</c:v>
                </c:pt>
                <c:pt idx="16">
                  <c:v>M</c:v>
                </c:pt>
                <c:pt idx="17">
                  <c:v>O</c:v>
                </c:pt>
                <c:pt idx="18">
                  <c:v>P</c:v>
                </c:pt>
                <c:pt idx="19">
                  <c:v>Q</c:v>
                </c:pt>
                <c:pt idx="20">
                  <c:v>R</c:v>
                </c:pt>
                <c:pt idx="21">
                  <c:v>S</c:v>
                </c:pt>
                <c:pt idx="22">
                  <c:v>T</c:v>
                </c:pt>
                <c:pt idx="23">
                  <c:v>UU</c:v>
                </c:pt>
                <c:pt idx="24">
                  <c:v>V</c:v>
                </c:pt>
                <c:pt idx="25">
                  <c:v>W</c:v>
                </c:pt>
                <c:pt idx="26">
                  <c:v>X</c:v>
                </c:pt>
                <c:pt idx="27">
                  <c:v>XP</c:v>
                </c:pt>
                <c:pt idx="28">
                  <c:v>Y</c:v>
                </c:pt>
                <c:pt idx="29">
                  <c:v>Z</c:v>
                </c:pt>
              </c:strCache>
            </c:strRef>
          </c:cat>
          <c:val>
            <c:numRef>
              <c:f>'[Karla Recursos econ y hum SCD.xlsx]Hoja4'!$K$6:$AN$6</c:f>
              <c:numCache>
                <c:formatCode>General</c:formatCode>
                <c:ptCount val="30"/>
                <c:pt idx="0">
                  <c:v>54</c:v>
                </c:pt>
                <c:pt idx="1">
                  <c:v>25</c:v>
                </c:pt>
                <c:pt idx="2">
                  <c:v>27</c:v>
                </c:pt>
                <c:pt idx="3">
                  <c:v>9</c:v>
                </c:pt>
                <c:pt idx="4">
                  <c:v>14</c:v>
                </c:pt>
                <c:pt idx="5">
                  <c:v>34</c:v>
                </c:pt>
                <c:pt idx="6">
                  <c:v>75</c:v>
                </c:pt>
                <c:pt idx="7">
                  <c:v>12</c:v>
                </c:pt>
                <c:pt idx="8">
                  <c:v>76</c:v>
                </c:pt>
                <c:pt idx="9">
                  <c:v>39</c:v>
                </c:pt>
                <c:pt idx="10">
                  <c:v>50</c:v>
                </c:pt>
                <c:pt idx="11">
                  <c:v>73</c:v>
                </c:pt>
                <c:pt idx="12">
                  <c:v>25</c:v>
                </c:pt>
                <c:pt idx="13">
                  <c:v>21</c:v>
                </c:pt>
                <c:pt idx="14">
                  <c:v>26</c:v>
                </c:pt>
                <c:pt idx="15">
                  <c:v>43</c:v>
                </c:pt>
                <c:pt idx="16">
                  <c:v>61</c:v>
                </c:pt>
                <c:pt idx="17">
                  <c:v>10</c:v>
                </c:pt>
                <c:pt idx="18">
                  <c:v>40</c:v>
                </c:pt>
                <c:pt idx="19">
                  <c:v>65</c:v>
                </c:pt>
                <c:pt idx="20">
                  <c:v>17</c:v>
                </c:pt>
                <c:pt idx="21">
                  <c:v>43</c:v>
                </c:pt>
                <c:pt idx="22">
                  <c:v>45</c:v>
                </c:pt>
                <c:pt idx="23">
                  <c:v>45</c:v>
                </c:pt>
                <c:pt idx="24">
                  <c:v>48</c:v>
                </c:pt>
                <c:pt idx="25">
                  <c:v>33</c:v>
                </c:pt>
                <c:pt idx="26">
                  <c:v>24</c:v>
                </c:pt>
                <c:pt idx="27">
                  <c:v>20</c:v>
                </c:pt>
                <c:pt idx="28">
                  <c:v>22</c:v>
                </c:pt>
                <c:pt idx="29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34304"/>
        <c:axId val="78435840"/>
      </c:barChart>
      <c:catAx>
        <c:axId val="78434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orbel" panose="020B0503020204020204" pitchFamily="34" charset="0"/>
              </a:defRPr>
            </a:pPr>
            <a:endParaRPr lang="es-MX"/>
          </a:p>
        </c:txPr>
        <c:crossAx val="78435840"/>
        <c:crosses val="autoZero"/>
        <c:auto val="1"/>
        <c:lblAlgn val="ctr"/>
        <c:lblOffset val="100"/>
        <c:noMultiLvlLbl val="0"/>
      </c:catAx>
      <c:valAx>
        <c:axId val="7843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orbel" panose="020B0503020204020204" pitchFamily="34" charset="0"/>
              </a:defRPr>
            </a:pPr>
            <a:endParaRPr lang="es-MX"/>
          </a:p>
        </c:txPr>
        <c:crossAx val="78434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sz="2800" dirty="0"/>
              <a:t>Presupuesto</a:t>
            </a:r>
            <a:r>
              <a:rPr lang="es-MX" sz="2800" baseline="0" dirty="0"/>
              <a:t> programado por los SEDIF para operar SCD 2018</a:t>
            </a:r>
            <a:endParaRPr lang="es-MX" sz="2800" dirty="0"/>
          </a:p>
        </c:rich>
      </c:tx>
      <c:layout>
        <c:manualLayout>
          <c:xMode val="edge"/>
          <c:yMode val="edge"/>
          <c:x val="9.7155876348789735E-2"/>
          <c:y val="1.2483531129176269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66CC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'[Karla Recursos econ y hum SCD.xlsx]Hoja5'!$G$33:$G$36</c:f>
              <c:strCache>
                <c:ptCount val="4"/>
                <c:pt idx="0">
                  <c:v>menos de un millón</c:v>
                </c:pt>
                <c:pt idx="1">
                  <c:v>de uno a dos millones</c:v>
                </c:pt>
                <c:pt idx="2">
                  <c:v>más de 2 a  5 millones</c:v>
                </c:pt>
                <c:pt idx="3">
                  <c:v>más de 5 a 10 millones</c:v>
                </c:pt>
              </c:strCache>
            </c:strRef>
          </c:cat>
          <c:val>
            <c:numRef>
              <c:f>'[Karla Recursos econ y hum SCD.xlsx]Hoja5'!$H$33:$H$36</c:f>
              <c:numCache>
                <c:formatCode>#,##0</c:formatCode>
                <c:ptCount val="4"/>
                <c:pt idx="0" formatCode="General">
                  <c:v>20</c:v>
                </c:pt>
                <c:pt idx="1">
                  <c:v>30</c:v>
                </c:pt>
                <c:pt idx="2" formatCode="General">
                  <c:v>27</c:v>
                </c:pt>
                <c:pt idx="3" formatCode="General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>
              <a:latin typeface="Corbel" panose="020B0503020204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s-MX" sz="2800"/>
              <a:t>Presupuesto</a:t>
            </a:r>
            <a:r>
              <a:rPr lang="es-MX" sz="2800" baseline="0"/>
              <a:t> programado por los SEDIF y cobertura SCD 2018</a:t>
            </a:r>
            <a:endParaRPr lang="es-MX" sz="2800"/>
          </a:p>
        </c:rich>
      </c:tx>
      <c:layout>
        <c:manualLayout>
          <c:xMode val="edge"/>
          <c:yMode val="edge"/>
          <c:x val="0.11876075581837693"/>
          <c:y val="3.492063492063492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0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66CC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'[Karla Recursos econ y hum SCD.xlsx]Hoja5'!$G$33:$G$36</c:f>
              <c:strCache>
                <c:ptCount val="4"/>
                <c:pt idx="0">
                  <c:v>menos de un millón</c:v>
                </c:pt>
                <c:pt idx="1">
                  <c:v>de uno a dos millones</c:v>
                </c:pt>
                <c:pt idx="2">
                  <c:v>más de 2 a  5 millones</c:v>
                </c:pt>
                <c:pt idx="3">
                  <c:v>más de 5 a 10 millones</c:v>
                </c:pt>
              </c:strCache>
            </c:strRef>
          </c:cat>
          <c:val>
            <c:numRef>
              <c:f>'[Karla Recursos econ y hum SCD.xlsx]Hoja5'!$H$33:$H$36</c:f>
              <c:numCache>
                <c:formatCode>#,##0</c:formatCode>
                <c:ptCount val="4"/>
                <c:pt idx="0" formatCode="General">
                  <c:v>20</c:v>
                </c:pt>
                <c:pt idx="1">
                  <c:v>30</c:v>
                </c:pt>
                <c:pt idx="2" formatCode="General">
                  <c:v>27</c:v>
                </c:pt>
                <c:pt idx="3" formatCode="General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>
              <a:latin typeface="Corbel" panose="020B0503020204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'[Graficas encuentro (1).xlsx]Capacitaciones'!$B$11</c:f>
              <c:strCache>
                <c:ptCount val="1"/>
                <c:pt idx="0">
                  <c:v>Otorgadas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'[Graficas encuentro (1).xlsx]Capacitaciones'!$A$12:$A$15</c:f>
              <c:numCache>
                <c:formatCode>@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'[Graficas encuentro (1).xlsx]Capacitaciones'!$B$12:$B$15</c:f>
              <c:numCache>
                <c:formatCode>#,##0</c:formatCode>
                <c:ptCount val="4"/>
                <c:pt idx="0">
                  <c:v>3344</c:v>
                </c:pt>
                <c:pt idx="1">
                  <c:v>2817</c:v>
                </c:pt>
                <c:pt idx="2">
                  <c:v>2652</c:v>
                </c:pt>
                <c:pt idx="3">
                  <c:v>2716</c:v>
                </c:pt>
              </c:numCache>
            </c:numRef>
          </c:val>
        </c:ser>
        <c:ser>
          <c:idx val="1"/>
          <c:order val="1"/>
          <c:tx>
            <c:strRef>
              <c:f>'[Graficas encuentro (1).xlsx]Capacitaciones'!$C$11</c:f>
              <c:strCache>
                <c:ptCount val="1"/>
                <c:pt idx="0">
                  <c:v>Programadas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'[Graficas encuentro (1).xlsx]Capacitaciones'!$A$12:$A$15</c:f>
              <c:numCache>
                <c:formatCode>@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'[Graficas encuentro (1).xlsx]Capacitaciones'!$C$12:$C$15</c:f>
              <c:numCache>
                <c:formatCode>#,##0</c:formatCode>
                <c:ptCount val="4"/>
                <c:pt idx="0">
                  <c:v>5094</c:v>
                </c:pt>
                <c:pt idx="1">
                  <c:v>3443</c:v>
                </c:pt>
                <c:pt idx="2">
                  <c:v>3037</c:v>
                </c:pt>
                <c:pt idx="3">
                  <c:v>2827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79621120"/>
        <c:axId val="79729408"/>
      </c:barChart>
      <c:catAx>
        <c:axId val="79621120"/>
        <c:scaling>
          <c:orientation val="minMax"/>
        </c:scaling>
        <c:delete val="0"/>
        <c:axPos val="l"/>
        <c:numFmt formatCode="@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9729408"/>
        <c:crosses val="autoZero"/>
        <c:auto val="1"/>
        <c:lblAlgn val="ctr"/>
        <c:lblOffset val="100"/>
        <c:noMultiLvlLbl val="0"/>
      </c:catAx>
      <c:valAx>
        <c:axId val="7972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962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'[Graficas encuentro (1).xlsx]Proyectos'!$B$23</c:f>
              <c:strCache>
                <c:ptCount val="1"/>
                <c:pt idx="0">
                  <c:v>Seguridad Alimentaria</c:v>
                </c:pt>
              </c:strCache>
            </c:strRef>
          </c:tx>
          <c:spPr>
            <a:ln w="28575" cap="rnd">
              <a:solidFill>
                <a:srgbClr val="FF6699"/>
              </a:solidFill>
              <a:round/>
            </a:ln>
            <a:effectLst/>
          </c:spPr>
          <c:marker>
            <c:symbol val="none"/>
          </c:marker>
          <c:cat>
            <c:strRef>
              <c:f>'[Graficas encuentro (1).xlsx]Proyectos'!$C$22:$H$22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'[Graficas encuentro (1).xlsx]Proyectos'!$C$23:$H$23</c:f>
              <c:numCache>
                <c:formatCode>0%</c:formatCode>
                <c:ptCount val="6"/>
                <c:pt idx="0">
                  <c:v>0.33479607640681464</c:v>
                </c:pt>
                <c:pt idx="1">
                  <c:v>0.45005458515283842</c:v>
                </c:pt>
                <c:pt idx="2">
                  <c:v>0.38383610986042321</c:v>
                </c:pt>
                <c:pt idx="3">
                  <c:v>0.27394052915008194</c:v>
                </c:pt>
                <c:pt idx="4">
                  <c:v>0.28118096003213494</c:v>
                </c:pt>
                <c:pt idx="5">
                  <c:v>0.28127331509574732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'[Graficas encuentro (1).xlsx]Proyectos'!$B$24</c:f>
              <c:strCache>
                <c:ptCount val="1"/>
                <c:pt idx="0">
                  <c:v>Economía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'[Graficas encuentro (1).xlsx]Proyectos'!$C$22:$H$22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'[Graficas encuentro (1).xlsx]Proyectos'!$C$24:$H$24</c:f>
              <c:numCache>
                <c:formatCode>0%</c:formatCode>
                <c:ptCount val="6"/>
                <c:pt idx="0">
                  <c:v>0.19953536396489416</c:v>
                </c:pt>
                <c:pt idx="1">
                  <c:v>0.23225982532751091</c:v>
                </c:pt>
                <c:pt idx="2">
                  <c:v>0.22624943719045476</c:v>
                </c:pt>
                <c:pt idx="3">
                  <c:v>0.27019433387965347</c:v>
                </c:pt>
                <c:pt idx="4">
                  <c:v>0.26591685077324761</c:v>
                </c:pt>
                <c:pt idx="5">
                  <c:v>0.26212384978860981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'[Graficas encuentro (1).xlsx]Proyectos'!$B$25</c:f>
              <c:strCache>
                <c:ptCount val="1"/>
                <c:pt idx="0">
                  <c:v>Vivienda y la Comunidad
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'[Graficas encuentro (1).xlsx]Proyectos'!$C$22:$H$22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'[Graficas encuentro (1).xlsx]Proyectos'!$C$25:$H$25</c:f>
              <c:numCache>
                <c:formatCode>0%</c:formatCode>
                <c:ptCount val="6"/>
                <c:pt idx="0">
                  <c:v>0.23386680433660301</c:v>
                </c:pt>
                <c:pt idx="1">
                  <c:v>0.15065502183406113</c:v>
                </c:pt>
                <c:pt idx="2">
                  <c:v>0.18887888338586223</c:v>
                </c:pt>
                <c:pt idx="3">
                  <c:v>0.22266448138609224</c:v>
                </c:pt>
                <c:pt idx="4">
                  <c:v>0.20204860413737699</c:v>
                </c:pt>
                <c:pt idx="5">
                  <c:v>0.20790848047749316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'[Graficas encuentro (1).xlsx]Proyectos'!$B$26</c:f>
              <c:strCache>
                <c:ptCount val="1"/>
                <c:pt idx="0">
                  <c:v>Salud
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'[Graficas encuentro (1).xlsx]Proyectos'!$C$22:$H$22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'[Graficas encuentro (1).xlsx]Proyectos'!$C$26:$H$26</c:f>
              <c:numCache>
                <c:formatCode>0%</c:formatCode>
                <c:ptCount val="6"/>
                <c:pt idx="0">
                  <c:v>0.13164687661331956</c:v>
                </c:pt>
                <c:pt idx="1">
                  <c:v>0.10807860262008734</c:v>
                </c:pt>
                <c:pt idx="2">
                  <c:v>0.11819000450247637</c:v>
                </c:pt>
                <c:pt idx="3">
                  <c:v>0.14891126199953172</c:v>
                </c:pt>
                <c:pt idx="4">
                  <c:v>0.15525205864631453</c:v>
                </c:pt>
                <c:pt idx="5">
                  <c:v>0.13827406117881125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'[Graficas encuentro (1).xlsx]Proyectos'!$B$27</c:f>
              <c:strCache>
                <c:ptCount val="1"/>
                <c:pt idx="0">
                  <c:v>Educación
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'[Graficas encuentro (1).xlsx]Proyectos'!$C$22:$H$22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'[Graficas encuentro (1).xlsx]Proyectos'!$C$27:$H$27</c:f>
              <c:numCache>
                <c:formatCode>0%</c:formatCode>
                <c:ptCount val="6"/>
                <c:pt idx="0">
                  <c:v>0.10015487867836861</c:v>
                </c:pt>
                <c:pt idx="1">
                  <c:v>5.8951965065502182E-2</c:v>
                </c:pt>
                <c:pt idx="2">
                  <c:v>8.284556506078343E-2</c:v>
                </c:pt>
                <c:pt idx="3">
                  <c:v>8.4289393584640604E-2</c:v>
                </c:pt>
                <c:pt idx="4">
                  <c:v>9.5601526410925883E-2</c:v>
                </c:pt>
                <c:pt idx="5">
                  <c:v>0.11042029345933847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778176"/>
        <c:axId val="79779712"/>
      </c:lineChart>
      <c:catAx>
        <c:axId val="7977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9779712"/>
        <c:crosses val="autoZero"/>
        <c:auto val="1"/>
        <c:lblAlgn val="ctr"/>
        <c:lblOffset val="100"/>
        <c:noMultiLvlLbl val="0"/>
      </c:catAx>
      <c:valAx>
        <c:axId val="7977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977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0.55778</cdr:x>
      <cdr:y>0.32546</cdr:y>
    </cdr:from>
    <cdr:to>
      <cdr:x>0.74444</cdr:x>
      <cdr:y>0.40923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590288" y="1878770"/>
          <a:ext cx="1536192" cy="4835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600" dirty="0" smtClean="0"/>
            <a:t>9 GD a 40 GD</a:t>
          </a:r>
          <a:endParaRPr lang="es-MX" sz="1600" dirty="0"/>
        </a:p>
      </cdr:txBody>
    </cdr:sp>
  </cdr:relSizeAnchor>
  <cdr:relSizeAnchor xmlns:cdr="http://schemas.openxmlformats.org/drawingml/2006/chartDrawing">
    <cdr:from>
      <cdr:x>0.4958</cdr:x>
      <cdr:y>0.69745</cdr:y>
    </cdr:from>
    <cdr:to>
      <cdr:x>0.68247</cdr:x>
      <cdr:y>0.78121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4080256" y="3626422"/>
          <a:ext cx="1536192" cy="43554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600" dirty="0" smtClean="0"/>
            <a:t>10 GD a 75 GD</a:t>
          </a:r>
          <a:endParaRPr lang="es-MX" sz="1600" dirty="0"/>
        </a:p>
      </cdr:txBody>
    </cdr:sp>
  </cdr:relSizeAnchor>
  <cdr:relSizeAnchor xmlns:cdr="http://schemas.openxmlformats.org/drawingml/2006/chartDrawing">
    <cdr:from>
      <cdr:x>0.08074</cdr:x>
      <cdr:y>0.68234</cdr:y>
    </cdr:from>
    <cdr:to>
      <cdr:x>0.27086</cdr:x>
      <cdr:y>0.77222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664464" y="3547872"/>
          <a:ext cx="1564640" cy="46736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600" dirty="0" smtClean="0"/>
            <a:t>24 GD a 76  GD</a:t>
          </a:r>
          <a:endParaRPr lang="es-MX" sz="1600" dirty="0"/>
        </a:p>
      </cdr:txBody>
    </cdr:sp>
  </cdr:relSizeAnchor>
  <cdr:relSizeAnchor xmlns:cdr="http://schemas.openxmlformats.org/drawingml/2006/chartDrawing">
    <cdr:from>
      <cdr:x>0.03802</cdr:x>
      <cdr:y>0.2823</cdr:y>
    </cdr:from>
    <cdr:to>
      <cdr:x>0.22815</cdr:x>
      <cdr:y>0.37219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312928" y="1629616"/>
          <a:ext cx="1564640" cy="51886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600" dirty="0"/>
            <a:t>1</a:t>
          </a:r>
          <a:r>
            <a:rPr lang="es-MX" sz="1600" dirty="0" smtClean="0"/>
            <a:t>4 GD a 65  GD</a:t>
          </a:r>
          <a:endParaRPr lang="es-MX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3FC50-0E1F-4F6E-BE45-C3013BCB9727}" type="datetimeFigureOut">
              <a:rPr lang="es-MX" smtClean="0"/>
              <a:t>30/10/2018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81693-7490-42B5-83AE-CEDAD4334E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9889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69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7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23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1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17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25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59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27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88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61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66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92A32-CDDC-D54E-82CF-37AA592853A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CBF3-0FF7-604A-882A-BBE9DF02AC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25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8496" y="1493691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2400" b="1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Informes cuantitativos  2013-2018</a:t>
            </a:r>
          </a:p>
          <a:p>
            <a:pPr algn="r">
              <a:spcAft>
                <a:spcPts val="0"/>
              </a:spcAft>
            </a:pPr>
            <a:endParaRPr lang="es-MX" sz="2400" b="1" dirty="0" smtClean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MX" sz="2400" b="1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Subprograma Comunidad </a:t>
            </a:r>
            <a:r>
              <a:rPr lang="es-MX" sz="2400" b="1" dirty="0" err="1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DIFerente</a:t>
            </a:r>
            <a:endParaRPr lang="es-MX" sz="2400" b="1" dirty="0" smtClean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s-MX" sz="2400" dirty="0" smtClean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s-MX" sz="2400" dirty="0" smtClean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s-MX" sz="2400" dirty="0" smtClean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Retrospectiva</a:t>
            </a:r>
            <a:r>
              <a:rPr lang="es-MX" sz="24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MX" sz="2400" dirty="0" smtClean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retroalimentación</a:t>
            </a:r>
            <a:endParaRPr lang="es-MX" sz="24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s-MX" sz="2400" dirty="0" smtClean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s-MX" sz="2400" dirty="0" smtClean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es-MX" sz="24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MX" sz="2000" dirty="0" smtClean="0">
                <a:latin typeface="Corbel" panose="020B0503020204020204" pitchFamily="34" charset="0"/>
              </a:rPr>
              <a:t>XVIII </a:t>
            </a:r>
            <a:r>
              <a:rPr lang="es-MX" sz="2000" dirty="0">
                <a:latin typeface="Corbel" panose="020B0503020204020204" pitchFamily="34" charset="0"/>
              </a:rPr>
              <a:t>Encuentro Nacional de Alimentación y Desarrollo Comunitario</a:t>
            </a:r>
          </a:p>
          <a:p>
            <a:pPr algn="r"/>
            <a:r>
              <a:rPr lang="es-MX" sz="2000" dirty="0">
                <a:latin typeface="Corbel" panose="020B0503020204020204" pitchFamily="34" charset="0"/>
              </a:rPr>
              <a:t>Octubre 2018</a:t>
            </a:r>
          </a:p>
          <a:p>
            <a:pPr algn="r">
              <a:spcAft>
                <a:spcPts val="0"/>
              </a:spcAft>
            </a:pPr>
            <a:endParaRPr lang="es-MX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¿Qué factores influyen en mi SEDIF para contar con </a:t>
            </a:r>
            <a:r>
              <a:rPr lang="es-MX" b="1" dirty="0" smtClean="0"/>
              <a:t>promotores y recursos materiales </a:t>
            </a:r>
            <a:r>
              <a:rPr lang="es-MX" dirty="0" smtClean="0"/>
              <a:t>necesarios para operar el SCD y dar seguimiento a los GD?</a:t>
            </a:r>
          </a:p>
          <a:p>
            <a:endParaRPr lang="es-MX" dirty="0"/>
          </a:p>
          <a:p>
            <a:r>
              <a:rPr lang="es-MX" dirty="0" smtClean="0"/>
              <a:t>Voluntad política</a:t>
            </a:r>
          </a:p>
          <a:p>
            <a:r>
              <a:rPr lang="es-MX" dirty="0" smtClean="0"/>
              <a:t>Conocimiento del programa</a:t>
            </a:r>
          </a:p>
          <a:p>
            <a:r>
              <a:rPr lang="es-MX" dirty="0" smtClean="0"/>
              <a:t>Cambios administrativos</a:t>
            </a:r>
          </a:p>
          <a:p>
            <a:r>
              <a:rPr lang="es-MX" dirty="0" smtClean="0"/>
              <a:t>Extensión </a:t>
            </a:r>
            <a:r>
              <a:rPr lang="es-MX" dirty="0" smtClean="0"/>
              <a:t>territorial</a:t>
            </a:r>
          </a:p>
          <a:p>
            <a:r>
              <a:rPr lang="es-MX" dirty="0" smtClean="0"/>
              <a:t>Acceso a las comunidades</a:t>
            </a:r>
            <a:endParaRPr lang="es-MX" dirty="0" smtClean="0"/>
          </a:p>
          <a:p>
            <a:r>
              <a:rPr lang="es-MX" dirty="0" smtClean="0"/>
              <a:t>Estructuras operativas históricas y capacitadas</a:t>
            </a:r>
          </a:p>
          <a:p>
            <a:r>
              <a:rPr lang="es-MX" dirty="0" smtClean="0"/>
              <a:t>Coordinación con los SMDIF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919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736" y="933006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 smtClean="0"/>
              <a:t>Elementos para la fórmula de distribución del recurso Ramo 12</a:t>
            </a:r>
            <a:endParaRPr lang="es-MX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5280" y="207568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Cobertura</a:t>
            </a:r>
          </a:p>
          <a:p>
            <a:r>
              <a:rPr lang="es-MX" dirty="0" smtClean="0"/>
              <a:t>Capacidad operativa</a:t>
            </a:r>
          </a:p>
          <a:p>
            <a:r>
              <a:rPr lang="es-MX" dirty="0" smtClean="0"/>
              <a:t>Ejercicio en tiempo y forma del recurso</a:t>
            </a:r>
          </a:p>
          <a:p>
            <a:r>
              <a:rPr lang="es-MX" dirty="0" smtClean="0"/>
              <a:t>Índice de desempeño</a:t>
            </a:r>
          </a:p>
          <a:p>
            <a:r>
              <a:rPr lang="es-MX" dirty="0" smtClean="0"/>
              <a:t>Acciones respecto a lo que se observa en las Visitas de Seguimiento</a:t>
            </a:r>
          </a:p>
          <a:p>
            <a:r>
              <a:rPr lang="es-MX" dirty="0" smtClean="0"/>
              <a:t>Inversión programada por el SEDIF para operar</a:t>
            </a:r>
          </a:p>
          <a:p>
            <a:r>
              <a:rPr lang="es-MX" dirty="0" smtClean="0"/>
              <a:t>Pobreza multidimensional (</a:t>
            </a:r>
            <a:r>
              <a:rPr lang="es-MX" dirty="0" err="1" smtClean="0"/>
              <a:t>Coneval</a:t>
            </a:r>
            <a:r>
              <a:rPr lang="es-MX" dirty="0" smtClean="0"/>
              <a:t>)</a:t>
            </a:r>
            <a:endParaRPr lang="es-MX" dirty="0"/>
          </a:p>
          <a:p>
            <a:r>
              <a:rPr lang="es-MX" dirty="0" smtClean="0"/>
              <a:t>Marginación</a:t>
            </a:r>
          </a:p>
        </p:txBody>
      </p:sp>
    </p:spTree>
    <p:extLst>
      <p:ext uri="{BB962C8B-B14F-4D97-AF65-F5344CB8AC3E}">
        <p14:creationId xmlns:p14="http://schemas.microsoft.com/office/powerpoint/2010/main" val="20247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73926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Capacitaciones programadas vs otorgadas </a:t>
            </a:r>
            <a:br>
              <a:rPr lang="es-MX" sz="2800" dirty="0" smtClean="0"/>
            </a:br>
            <a:r>
              <a:rPr lang="es-MX" sz="2800" dirty="0" smtClean="0"/>
              <a:t>2014-2017 SCD </a:t>
            </a:r>
            <a:endParaRPr lang="es-MX" sz="2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081505"/>
              </p:ext>
            </p:extLst>
          </p:nvPr>
        </p:nvGraphicFramePr>
        <p:xfrm>
          <a:off x="457200" y="16642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9262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16160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orbel" panose="020B0503020204020204" pitchFamily="34" charset="0"/>
              </a:rPr>
              <a:t>Proyectos comunitarios SCD 2013-2018</a:t>
            </a:r>
            <a:endParaRPr lang="es-MX" sz="3200" dirty="0">
              <a:latin typeface="Corbel" panose="020B0503020204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819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29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 smtClean="0"/>
              <a:t>Gracias 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sz="2800" dirty="0" smtClean="0"/>
              <a:t>Equipo del departamento de  planeación</a:t>
            </a:r>
          </a:p>
          <a:p>
            <a:pPr marL="0" indent="0" algn="r">
              <a:buNone/>
            </a:pPr>
            <a:endParaRPr lang="es-MX" sz="2800" dirty="0"/>
          </a:p>
          <a:p>
            <a:pPr marL="0" indent="0" algn="r">
              <a:buNone/>
            </a:pPr>
            <a:r>
              <a:rPr lang="es-MX" sz="2800" dirty="0" smtClean="0"/>
              <a:t>Luz Elena, Ivonne, Silvia, Fernando, Blanca y Marisa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6602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1376" y="1414273"/>
            <a:ext cx="8308848" cy="902208"/>
          </a:xfrm>
        </p:spPr>
        <p:txBody>
          <a:bodyPr>
            <a:noAutofit/>
          </a:bodyPr>
          <a:lstStyle/>
          <a:p>
            <a:r>
              <a:rPr lang="es-MX" sz="2400" dirty="0" smtClean="0">
                <a:latin typeface="Corbel" panose="020B0503020204020204" pitchFamily="34" charset="0"/>
              </a:rPr>
              <a:t>Cobertura SCD 2013-2018 modalidades GD</a:t>
            </a:r>
            <a:endParaRPr lang="es-MX" sz="2400" dirty="0">
              <a:latin typeface="Corbel" panose="020B0503020204020204" pitchFamily="34" charset="0"/>
            </a:endParaRPr>
          </a:p>
        </p:txBody>
      </p:sp>
      <p:graphicFrame>
        <p:nvGraphicFramePr>
          <p:cNvPr id="4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540789"/>
              </p:ext>
            </p:extLst>
          </p:nvPr>
        </p:nvGraphicFramePr>
        <p:xfrm>
          <a:off x="2267712" y="2947416"/>
          <a:ext cx="6876288" cy="3767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arcador de contenido 2"/>
          <p:cNvSpPr>
            <a:spLocks noGrp="1"/>
          </p:cNvSpPr>
          <p:nvPr>
            <p:ph type="subTitle" idx="1"/>
          </p:nvPr>
        </p:nvSpPr>
        <p:spPr>
          <a:xfrm>
            <a:off x="402336" y="3005328"/>
            <a:ext cx="2999232" cy="1478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dirty="0" smtClean="0">
                <a:solidFill>
                  <a:schemeClr val="tx1"/>
                </a:solidFill>
                <a:latin typeface="Corbel" panose="020B0503020204020204" pitchFamily="34" charset="0"/>
              </a:rPr>
              <a:t>Del 2013 al 2018 se han constituido  </a:t>
            </a:r>
            <a:r>
              <a:rPr lang="es-MX" sz="20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5,012 Grupos de Desarrollo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99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51342"/>
              </p:ext>
            </p:extLst>
          </p:nvPr>
        </p:nvGraphicFramePr>
        <p:xfrm>
          <a:off x="219456" y="975360"/>
          <a:ext cx="8741664" cy="542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553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>
                <a:latin typeface="Corbel" panose="020B0503020204020204" pitchFamily="34" charset="0"/>
              </a:rPr>
              <a:t>¿Qué estrategias operativas podemos implementar para </a:t>
            </a:r>
            <a:r>
              <a:rPr lang="es-MX" b="1" dirty="0" smtClean="0">
                <a:latin typeface="Corbel" panose="020B0503020204020204" pitchFamily="34" charset="0"/>
              </a:rPr>
              <a:t>evitar</a:t>
            </a:r>
            <a:r>
              <a:rPr lang="es-MX" dirty="0" smtClean="0">
                <a:latin typeface="Corbel" panose="020B0503020204020204" pitchFamily="34" charset="0"/>
              </a:rPr>
              <a:t> que los  GD de modalidad de </a:t>
            </a:r>
            <a:r>
              <a:rPr lang="es-MX" b="1" dirty="0" smtClean="0">
                <a:latin typeface="Corbel" panose="020B0503020204020204" pitchFamily="34" charset="0"/>
              </a:rPr>
              <a:t>baja aumenten</a:t>
            </a:r>
            <a:r>
              <a:rPr lang="es-MX" dirty="0" smtClean="0">
                <a:latin typeface="Corbel" panose="020B0503020204020204" pitchFamily="34" charset="0"/>
              </a:rPr>
              <a:t>?                          </a:t>
            </a:r>
          </a:p>
          <a:p>
            <a:pPr marL="0" indent="0">
              <a:buNone/>
            </a:pPr>
            <a:endParaRPr lang="es-MX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Corbel" panose="020B0503020204020204" pitchFamily="34" charset="0"/>
              </a:rPr>
              <a:t>Recursos mal focalizados</a:t>
            </a:r>
          </a:p>
          <a:p>
            <a:pPr marL="0" indent="0">
              <a:buNone/>
            </a:pPr>
            <a:endParaRPr lang="es-MX" dirty="0" smtClean="0">
              <a:latin typeface="Corbel" panose="020B0503020204020204" pitchFamily="34" charset="0"/>
            </a:endParaRPr>
          </a:p>
          <a:p>
            <a:r>
              <a:rPr lang="es-MX" dirty="0" smtClean="0">
                <a:latin typeface="Corbel" panose="020B0503020204020204" pitchFamily="34" charset="0"/>
              </a:rPr>
              <a:t>Cambios administrativos </a:t>
            </a:r>
          </a:p>
          <a:p>
            <a:r>
              <a:rPr lang="es-MX" dirty="0" smtClean="0">
                <a:latin typeface="Corbel" panose="020B0503020204020204" pitchFamily="34" charset="0"/>
              </a:rPr>
              <a:t>Mala planeación</a:t>
            </a:r>
          </a:p>
          <a:p>
            <a:r>
              <a:rPr lang="es-MX" dirty="0" smtClean="0">
                <a:latin typeface="Corbel" panose="020B0503020204020204" pitchFamily="34" charset="0"/>
              </a:rPr>
              <a:t>Diagnósticos exploratorios</a:t>
            </a:r>
          </a:p>
          <a:p>
            <a:r>
              <a:rPr lang="es-MX" dirty="0" smtClean="0">
                <a:latin typeface="Corbel" panose="020B0503020204020204" pitchFamily="34" charset="0"/>
              </a:rPr>
              <a:t>Desconocimiento del modelo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511552" y="2798064"/>
            <a:ext cx="0" cy="426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79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>
                <a:latin typeface="Corbel" panose="020B0503020204020204" pitchFamily="34" charset="0"/>
              </a:rPr>
              <a:t>¿Qué estrategias operativas podemos implementar para lograr que los </a:t>
            </a:r>
            <a:r>
              <a:rPr lang="es-MX" b="1" dirty="0" smtClean="0">
                <a:latin typeface="Corbel" panose="020B0503020204020204" pitchFamily="34" charset="0"/>
              </a:rPr>
              <a:t>GD que inician el proceso lo concluyan</a:t>
            </a:r>
            <a:r>
              <a:rPr lang="es-MX" dirty="0" smtClean="0">
                <a:latin typeface="Corbel" panose="020B0503020204020204" pitchFamily="34" charset="0"/>
              </a:rPr>
              <a:t>? </a:t>
            </a:r>
          </a:p>
          <a:p>
            <a:pPr marL="0" indent="0">
              <a:buNone/>
            </a:pPr>
            <a:r>
              <a:rPr lang="es-MX" dirty="0" smtClean="0">
                <a:latin typeface="Corbel" panose="020B0503020204020204" pitchFamily="34" charset="0"/>
              </a:rPr>
              <a:t>                         </a:t>
            </a:r>
          </a:p>
          <a:p>
            <a:r>
              <a:rPr lang="es-MX" dirty="0" smtClean="0">
                <a:latin typeface="Corbel" panose="020B0503020204020204" pitchFamily="34" charset="0"/>
              </a:rPr>
              <a:t>Cambios administrativos </a:t>
            </a:r>
          </a:p>
          <a:p>
            <a:r>
              <a:rPr lang="es-MX" dirty="0" smtClean="0">
                <a:latin typeface="Corbel" panose="020B0503020204020204" pitchFamily="34" charset="0"/>
              </a:rPr>
              <a:t>Capacidad operativa del SEDIF</a:t>
            </a:r>
          </a:p>
          <a:p>
            <a:r>
              <a:rPr lang="es-MX" dirty="0" smtClean="0">
                <a:latin typeface="Corbel" panose="020B0503020204020204" pitchFamily="34" charset="0"/>
              </a:rPr>
              <a:t>Coordinación con los SMDIF</a:t>
            </a:r>
          </a:p>
          <a:p>
            <a:r>
              <a:rPr lang="es-MX" dirty="0" smtClean="0">
                <a:latin typeface="Corbel" panose="020B0503020204020204" pitchFamily="34" charset="0"/>
              </a:rPr>
              <a:t>Capacitación y formación de los equipos operativos</a:t>
            </a:r>
          </a:p>
        </p:txBody>
      </p:sp>
    </p:spTree>
    <p:extLst>
      <p:ext uri="{BB962C8B-B14F-4D97-AF65-F5344CB8AC3E}">
        <p14:creationId xmlns:p14="http://schemas.microsoft.com/office/powerpoint/2010/main" val="23833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56944" y="470472"/>
            <a:ext cx="6516624" cy="1143000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Corbel" panose="020B0503020204020204" pitchFamily="34" charset="0"/>
              </a:rPr>
              <a:t>Promotores estatales SCD 2013-2018</a:t>
            </a:r>
            <a:endParaRPr lang="es-MX" sz="2800" dirty="0">
              <a:latin typeface="Corbel" panose="020B0503020204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803904" y="6047232"/>
            <a:ext cx="2023872" cy="3413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SEDIF</a:t>
            </a:r>
            <a:endParaRPr lang="es-MX" sz="2800" dirty="0"/>
          </a:p>
        </p:txBody>
      </p:sp>
      <p:graphicFrame>
        <p:nvGraphicFramePr>
          <p:cNvPr id="8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69114"/>
              </p:ext>
            </p:extLst>
          </p:nvPr>
        </p:nvGraphicFramePr>
        <p:xfrm>
          <a:off x="673608" y="1539684"/>
          <a:ext cx="8040624" cy="4422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2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00656"/>
              </p:ext>
            </p:extLst>
          </p:nvPr>
        </p:nvGraphicFramePr>
        <p:xfrm>
          <a:off x="341376" y="1600200"/>
          <a:ext cx="8345424" cy="195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370310"/>
              </p:ext>
            </p:extLst>
          </p:nvPr>
        </p:nvGraphicFramePr>
        <p:xfrm>
          <a:off x="457200" y="3718560"/>
          <a:ext cx="8229600" cy="2104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865120" y="1341120"/>
            <a:ext cx="3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P</a:t>
            </a:r>
            <a:r>
              <a:rPr lang="es-MX" dirty="0" smtClean="0"/>
              <a:t>romotores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865120" y="5865623"/>
            <a:ext cx="3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Grupos de Desarrollo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674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1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429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0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28791"/>
              </p:ext>
            </p:extLst>
          </p:nvPr>
        </p:nvGraphicFramePr>
        <p:xfrm>
          <a:off x="688848" y="999744"/>
          <a:ext cx="8229600" cy="5772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81723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282</Words>
  <Application>Microsoft Office PowerPoint</Application>
  <PresentationFormat>Presentación en pantalla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Cobertura SCD 2013-2018 modalidades GD</vt:lpstr>
      <vt:lpstr>Presentación de PowerPoint</vt:lpstr>
      <vt:lpstr>Presentación de PowerPoint</vt:lpstr>
      <vt:lpstr>Presentación de PowerPoint</vt:lpstr>
      <vt:lpstr>Promotores estatales SCD 2013-2018</vt:lpstr>
      <vt:lpstr>Presentación de PowerPoint</vt:lpstr>
      <vt:lpstr>Presentación de PowerPoint</vt:lpstr>
      <vt:lpstr>Presentación de PowerPoint</vt:lpstr>
      <vt:lpstr>Presentación de PowerPoint</vt:lpstr>
      <vt:lpstr>Elementos para la fórmula de distribución del recurso Ramo 12</vt:lpstr>
      <vt:lpstr>Capacitaciones programadas vs otorgadas  2014-2017 SCD </vt:lpstr>
      <vt:lpstr>Proyectos comunitarios SCD 2013-2018</vt:lpstr>
      <vt:lpstr>Presentación de PowerPoint</vt:lpstr>
    </vt:vector>
  </TitlesOfParts>
  <Company>dif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jonathan.torres</dc:creator>
  <cp:lastModifiedBy>Karla</cp:lastModifiedBy>
  <cp:revision>53</cp:revision>
  <dcterms:created xsi:type="dcterms:W3CDTF">2018-10-11T17:26:03Z</dcterms:created>
  <dcterms:modified xsi:type="dcterms:W3CDTF">2018-10-30T13:49:20Z</dcterms:modified>
</cp:coreProperties>
</file>