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6" r:id="rId2"/>
    <p:sldId id="402" r:id="rId3"/>
    <p:sldId id="283" r:id="rId4"/>
    <p:sldId id="387" r:id="rId5"/>
    <p:sldId id="389" r:id="rId6"/>
    <p:sldId id="390" r:id="rId7"/>
    <p:sldId id="397" r:id="rId8"/>
    <p:sldId id="398" r:id="rId9"/>
    <p:sldId id="399" r:id="rId10"/>
    <p:sldId id="401" r:id="rId11"/>
  </p:sldIdLst>
  <p:sldSz cx="6858000" cy="9144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80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0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31D6E-D5FE-4163-9236-0D4B20C551E0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95A70-AE4D-478D-A533-378FAE0FD07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6B26D-7A9F-4CCD-8CDD-B256A5E36FB5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73129-085D-41A6-8C77-AD216AE81F1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15E8D-676E-405D-8DCF-2F57D864321D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9B41-DF67-4064-8768-2DE4FA76B9D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9D1F-37A0-4438-A380-43586C505792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1203-467F-4EB0-BB2F-FF72FD0E713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5D826-33EC-43A3-BC7A-0A320A5A489E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D764-495A-4539-BA12-A87E8BEE411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E7379-617D-4432-A6A8-705ECE34F238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6FC8C-1A30-4C35-8E1C-F1C87AE2A2E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E4BF-F590-474B-AF5B-05A94AA8FF1F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8747-821B-48F3-8EA3-5F08A88D2EA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BADE9-BB16-44A4-9E59-BC4439AEB81E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DD98-A5C5-420F-A93E-A99ED4E646F8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744-355D-4222-A312-93F782B47634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A8BE-0124-43FB-B8AF-7CC71F06480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E1C2B-56ED-4505-8A6B-EDC5B1FD1965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C3B54-447B-4394-B131-F330C84F3793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CB46-A187-4181-B49A-1C1DBCD9ED3A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A2F8F-59AE-4DFA-9639-FA56FB01940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075B80-BC59-4295-AF92-FCF976CF3385}" type="datetimeFigureOut">
              <a:rPr lang="es-MX"/>
              <a:pPr>
                <a:defRPr/>
              </a:pPr>
              <a:t>28/06/2018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ED591F-43EC-437A-AAB8-6A338F79710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48680" y="2411760"/>
            <a:ext cx="5829300" cy="1960033"/>
          </a:xfrm>
        </p:spPr>
        <p:txBody>
          <a:bodyPr/>
          <a:lstStyle/>
          <a:p>
            <a:r>
              <a:rPr lang="es-MX" dirty="0"/>
              <a:t>Acciones de </a:t>
            </a:r>
            <a:r>
              <a:rPr lang="es-ES" dirty="0">
                <a:latin typeface="Calibri" pitchFamily="34" charset="0"/>
                <a:cs typeface="Times New Roman" pitchFamily="18" charset="0"/>
              </a:rPr>
              <a:t>Orientación Alimentaria y  Orientación en Aseguramiento de la Calidad Alimentaria</a:t>
            </a:r>
            <a:r>
              <a:rPr lang="es-MX" dirty="0"/>
              <a:t> implementadas por el SEDIF dirigidas a los SMDIF</a:t>
            </a:r>
          </a:p>
        </p:txBody>
      </p:sp>
    </p:spTree>
    <p:extLst>
      <p:ext uri="{BB962C8B-B14F-4D97-AF65-F5344CB8AC3E}">
        <p14:creationId xmlns:p14="http://schemas.microsoft.com/office/powerpoint/2010/main" val="8698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Elaboró </a:t>
            </a:r>
          </a:p>
          <a:p>
            <a:pPr algn="ctr"/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s-MX" b="1" dirty="0"/>
              <a:t> </a:t>
            </a:r>
            <a:r>
              <a:rPr lang="es-MX" dirty="0"/>
              <a:t> </a:t>
            </a:r>
            <a:r>
              <a:rPr lang="es-MX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b="1" i="1" dirty="0">
                <a:solidFill>
                  <a:srgbClr val="FF0000"/>
                </a:solidFill>
              </a:rPr>
              <a:t>Nombre y cargo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pPr algn="ctr"/>
            <a:r>
              <a:rPr lang="es-MX" dirty="0"/>
              <a:t>Autorizó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es-MX" b="1" i="1" dirty="0">
                <a:solidFill>
                  <a:srgbClr val="FF0000"/>
                </a:solidFill>
              </a:rPr>
              <a:t>Nombre y cargo</a:t>
            </a:r>
            <a:r>
              <a:rPr lang="es-MX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768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/>
              <a:t>Anexo “Capacitación en Orientación Alimentaria y Aseguramiento de la Calidad Alimentaria”</a:t>
            </a:r>
            <a:br>
              <a:rPr lang="es-MX" sz="2400" b="1" dirty="0"/>
            </a:br>
            <a:endParaRPr lang="es-MX" sz="1400" dirty="0">
              <a:latin typeface="Calibri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5001" y="1568198"/>
            <a:ext cx="6172200" cy="6034088"/>
          </a:xfrm>
        </p:spPr>
        <p:txBody>
          <a:bodyPr/>
          <a:lstStyle/>
          <a:p>
            <a:pPr marL="0" indent="0" algn="just">
              <a:buNone/>
            </a:pPr>
            <a:r>
              <a:rPr lang="es-MX" sz="1400" dirty="0"/>
              <a:t>Favor de enlistar los nombres de los temas que se realizaron en  las capacitaciones de orientación y aseguramiento de la calidad alimentaria implementados por el SEDIF dirigidos a los SMDIF</a:t>
            </a:r>
          </a:p>
          <a:p>
            <a:pPr marL="0" indent="0">
              <a:buNone/>
            </a:pPr>
            <a:endParaRPr lang="es-MX" sz="1400" dirty="0"/>
          </a:p>
          <a:p>
            <a:pPr marL="0" indent="0">
              <a:buNone/>
            </a:pPr>
            <a:r>
              <a:rPr lang="es-MX" sz="1400" dirty="0"/>
              <a:t>1.</a:t>
            </a:r>
          </a:p>
          <a:p>
            <a:pPr marL="0" indent="0">
              <a:buNone/>
            </a:pPr>
            <a:r>
              <a:rPr lang="es-MX" sz="1400" dirty="0"/>
              <a:t>2.</a:t>
            </a:r>
          </a:p>
          <a:p>
            <a:pPr marL="0" indent="0">
              <a:buNone/>
            </a:pPr>
            <a:r>
              <a:rPr lang="es-MX" sz="1400" dirty="0"/>
              <a:t>3.</a:t>
            </a:r>
          </a:p>
          <a:p>
            <a:pPr marL="0" indent="0">
              <a:buNone/>
            </a:pPr>
            <a:r>
              <a:rPr lang="es-MX" sz="1400" dirty="0"/>
              <a:t>4.</a:t>
            </a:r>
          </a:p>
          <a:p>
            <a:pPr marL="0" indent="0">
              <a:buNone/>
            </a:pPr>
            <a:r>
              <a:rPr lang="es-MX" sz="1400" dirty="0"/>
              <a:t>5.</a:t>
            </a:r>
          </a:p>
          <a:p>
            <a:pPr marL="0" indent="0">
              <a:buNone/>
            </a:pPr>
            <a:r>
              <a:rPr lang="es-MX" sz="1400" dirty="0"/>
              <a:t>6.</a:t>
            </a:r>
          </a:p>
          <a:p>
            <a:pPr marL="0" indent="0">
              <a:buNone/>
            </a:pPr>
            <a:r>
              <a:rPr lang="es-MX" sz="1400" dirty="0"/>
              <a:t>7.</a:t>
            </a:r>
          </a:p>
          <a:p>
            <a:pPr marL="0" indent="0">
              <a:buNone/>
            </a:pPr>
            <a:r>
              <a:rPr lang="es-MX" sz="1400" dirty="0"/>
              <a:t>8</a:t>
            </a:r>
          </a:p>
          <a:p>
            <a:pPr marL="0" indent="0">
              <a:buNone/>
            </a:pPr>
            <a:r>
              <a:rPr lang="es-MX" sz="1400" dirty="0"/>
              <a:t>9.</a:t>
            </a:r>
          </a:p>
          <a:p>
            <a:pPr marL="0" indent="0">
              <a:buNone/>
            </a:pPr>
            <a:r>
              <a:rPr lang="es-MX" sz="1400" dirty="0"/>
              <a:t>10</a:t>
            </a:r>
          </a:p>
          <a:p>
            <a:pPr marL="0" indent="0">
              <a:buNone/>
            </a:pPr>
            <a:r>
              <a:rPr lang="es-MX" sz="1400" dirty="0"/>
              <a:t>11.</a:t>
            </a:r>
          </a:p>
        </p:txBody>
      </p:sp>
    </p:spTree>
    <p:extLst>
      <p:ext uri="{BB962C8B-B14F-4D97-AF65-F5344CB8AC3E}">
        <p14:creationId xmlns:p14="http://schemas.microsoft.com/office/powerpoint/2010/main" val="329801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260648" y="251520"/>
            <a:ext cx="6337300" cy="720080"/>
          </a:xfrm>
        </p:spPr>
        <p:txBody>
          <a:bodyPr/>
          <a:lstStyle/>
          <a:p>
            <a:r>
              <a:rPr lang="es-MX" sz="2400" b="1" dirty="0"/>
              <a:t>Anexo J “Capacitación en Orientación Alimentaria y Orientación en Aseguramiento de la Calidad Alimentaria”</a:t>
            </a:r>
          </a:p>
        </p:txBody>
      </p:sp>
      <p:sp>
        <p:nvSpPr>
          <p:cNvPr id="13337" name="4 CuadroTexto"/>
          <p:cNvSpPr txBox="1">
            <a:spLocks noChangeArrowheads="1"/>
          </p:cNvSpPr>
          <p:nvPr/>
        </p:nvSpPr>
        <p:spPr bwMode="auto">
          <a:xfrm>
            <a:off x="404813" y="7013836"/>
            <a:ext cx="633655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MX" i="1" dirty="0">
                <a:solidFill>
                  <a:srgbClr val="FF0000"/>
                </a:solidFill>
                <a:latin typeface="Calibri" pitchFamily="34" charset="0"/>
              </a:rPr>
              <a:t>A continuación se presentan los formatos de llenado para el cronogramas de capacitaciones y así como el espacio para mostrar evidencia el material didáctico y las herramientas de evaluación. </a:t>
            </a:r>
            <a:endParaRPr lang="es-MX" b="1" i="1" dirty="0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r>
              <a:rPr lang="es-MX" i="1" dirty="0">
                <a:solidFill>
                  <a:srgbClr val="FF0000"/>
                </a:solidFill>
                <a:latin typeface="Calibri" pitchFamily="34" charset="0"/>
              </a:rPr>
              <a:t>Copiar las diapositivas necesarias de acuerdo al número de temas de orientación alimentaria y aseguramiento de la calidad  a tratar.</a:t>
            </a:r>
            <a:r>
              <a:rPr lang="es-MX" b="1" i="1" dirty="0">
                <a:solidFill>
                  <a:srgbClr val="FF0000"/>
                </a:solidFill>
                <a:latin typeface="Calibri" pitchFamily="34" charset="0"/>
              </a:rPr>
              <a:t> Nota: El formato de carta descriptiva se encuentra en Excel</a:t>
            </a:r>
            <a:endParaRPr lang="es-MX" i="1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252826"/>
              </p:ext>
            </p:extLst>
          </p:nvPr>
        </p:nvGraphicFramePr>
        <p:xfrm>
          <a:off x="260648" y="1486300"/>
          <a:ext cx="6337002" cy="5498801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¿Quién diseñó las capacitaciones en Orientación Alimentaria y Aseguramiento de la Calidad, para replicarlas en los SMDIF?</a:t>
                      </a: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¿Con base en qué se decidieron los temas a tratar?</a:t>
                      </a: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¿Cuál fue el origen de los recursos económicos que se emplearon para llevar a cabo las capacitaciones? (estatal, cuotas de recuperación, patrocinadores, etc.)</a:t>
                      </a: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¿Cuántas veces al año se capacitó a los SMDIF?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¿Con cuántas personas cuenta el SEDIF para llevar a cabo las capacitaciones?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¿Cuántas personas cuentan con la certificación en el EC0217?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¿Cuántas personas cuentan con la certificación en el  EC0334?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¿Qué porcentaje de los SMDIF cuenta con personal encargado de replicar las capacitaciones?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04813" y="1187624"/>
            <a:ext cx="4248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>
                <a:solidFill>
                  <a:srgbClr val="FF0000"/>
                </a:solidFill>
                <a:latin typeface="Calibri" pitchFamily="34" charset="0"/>
              </a:rPr>
              <a:t>Responder las siguientes preguntas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"/>
            <a:r>
              <a:rPr lang="es-MX" sz="2400" dirty="0"/>
              <a:t>Cronograma de acciones de Orientación Alimentaria y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  Orientación en </a:t>
            </a:r>
            <a:r>
              <a:rPr lang="es-MX" sz="2400" dirty="0"/>
              <a:t>Aseguramiento de la Calidad Alimentaria impartidas por el SEDIF dirigidas a los SMDIF</a:t>
            </a:r>
            <a:endParaRPr lang="es-MX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0" y="2555776"/>
          <a:ext cx="6857996" cy="3111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66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9563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Nombre del</a:t>
                      </a:r>
                      <a:r>
                        <a:rPr lang="es-MX" sz="1100" u="none" strike="noStrike" baseline="0" dirty="0">
                          <a:effectLst/>
                        </a:rPr>
                        <a:t> tema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Enero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Febrero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Marzo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Abril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Mayo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Junio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Julio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Agosto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Septiembre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Octubre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Noviembre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Diciembre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52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0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5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>
                          <a:effectLst/>
                        </a:rPr>
                        <a:t> de SMDIF</a:t>
                      </a:r>
                      <a:endParaRPr lang="es-MX" sz="1200" b="1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64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64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>
                          <a:effectLst/>
                        </a:rPr>
                        <a:t> de SMDIF</a:t>
                      </a:r>
                      <a:endParaRPr lang="es-MX" sz="1200" b="1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541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2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>
                          <a:effectLst/>
                        </a:rPr>
                        <a:t> de SMDIF</a:t>
                      </a:r>
                      <a:endParaRPr lang="es-MX" sz="1200" b="1" i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944360"/>
              </p:ext>
            </p:extLst>
          </p:nvPr>
        </p:nvGraphicFramePr>
        <p:xfrm>
          <a:off x="188641" y="5868145"/>
          <a:ext cx="6318492" cy="2932610"/>
        </p:xfrm>
        <a:graphic>
          <a:graphicData uri="http://schemas.openxmlformats.org/drawingml/2006/table">
            <a:tbl>
              <a:tblPr/>
              <a:tblGrid>
                <a:gridCol w="784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97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94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8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20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89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35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83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32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89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37420"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012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primera columna</a:t>
                      </a:r>
                      <a:r>
                        <a:rPr lang="es-MX" sz="1100" b="1" i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ndicar el nombre del tema,</a:t>
                      </a:r>
                      <a:r>
                        <a:rPr lang="es-MX" sz="1100" b="1" i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de acuerdo a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la carta descriptiva de las acciones de orientación que</a:t>
                      </a:r>
                      <a:r>
                        <a:rPr lang="es-MX" sz="1100" b="1" i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impartió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el SEDIF a los SMDIF o población</a:t>
                      </a:r>
                      <a:r>
                        <a:rPr lang="es-MX" sz="1100" b="1" i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atendida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 fontAlgn="ctr"/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las siguientes columnas colocar el número de capacitaciones que se</a:t>
                      </a:r>
                      <a:r>
                        <a:rPr lang="es-MX" sz="1100" b="1" i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impartieron durante el mes en cuestión. Colocar "0" si no se realizó.</a:t>
                      </a:r>
                    </a:p>
                    <a:p>
                      <a:pPr algn="l" fontAlgn="ctr"/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8178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última columna (Total), colocar el número de SMDIF  que se</a:t>
                      </a:r>
                      <a:r>
                        <a:rPr lang="es-MX" sz="1100" b="1" i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cubrieron con cada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tema (se coloca la suma de todos los meses).</a:t>
                      </a:r>
                    </a:p>
                    <a:p>
                      <a:pPr algn="l" fontAlgn="b"/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1" u="sng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NOTA:</a:t>
                      </a:r>
                      <a:r>
                        <a:rPr lang="es-MX" sz="1600" b="1" i="1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En este formato NO incluir las acciones que los SMDIF replican directamente a la población atendida.</a:t>
                      </a:r>
                      <a:r>
                        <a:rPr lang="es-MX" sz="1600" b="1" i="1" u="sng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fontAlgn="b"/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52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>
          <a:xfrm>
            <a:off x="115888" y="366713"/>
            <a:ext cx="6626225" cy="1524000"/>
          </a:xfrm>
        </p:spPr>
        <p:txBody>
          <a:bodyPr/>
          <a:lstStyle/>
          <a:p>
            <a:r>
              <a:rPr lang="es-MX" sz="2400" dirty="0"/>
              <a:t>Material didáctico del Tema 1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333375" y="2124075"/>
            <a:ext cx="6172200" cy="41656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s-MX" sz="1400" b="1" i="1" dirty="0">
                <a:solidFill>
                  <a:srgbClr val="FF0000"/>
                </a:solidFill>
              </a:rPr>
              <a:t>Fotografía del material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31788" y="6516688"/>
            <a:ext cx="61912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i="1" dirty="0">
                <a:solidFill>
                  <a:srgbClr val="FF0000"/>
                </a:solidFill>
                <a:latin typeface="+mn-lt"/>
              </a:rPr>
              <a:t>Descripción del material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i="1" dirty="0">
              <a:solidFill>
                <a:schemeClr val="accent6">
                  <a:lumMod val="75000"/>
                </a:schemeClr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3375" y="7812088"/>
            <a:ext cx="61912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i="1" dirty="0">
                <a:solidFill>
                  <a:srgbClr val="FF0000"/>
                </a:solidFill>
                <a:latin typeface="+mn-lt"/>
              </a:rPr>
              <a:t>Uso que se le dio al material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i="1" dirty="0">
              <a:solidFill>
                <a:schemeClr val="accent6">
                  <a:lumMod val="75000"/>
                </a:schemeClr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15365" name="AutoShape 4" descr="data:image/jpeg;base64,/9j/4AAQSkZJRgABAQAAAQABAAD/2wCEAAkGBhAQEBQSEBAQDxAPEBAPDw8PDw8NDw8PFBAVFBQQFBQXHCYeFxkjGRQUHy8gIycpLCwsFR4xNTAqNSYrLCkBCQoKDgwOGg8PGCkcHBwsKSkpKSksLCkpKSkpKSkpLCwpKSkpKSkpKSkpKSkpKSkpKSwpKSksLCksLCkpKSksKf/AABEIALkBEAMBIgACEQEDEQH/xAAbAAACAwEBAQAAAAAAAAAAAAADBAECBQAGB//EADkQAAICAQIDBgUDAgMJAAAAAAABAgMRBCEFEjEGIkFRYXETMoGRoUJSwbHRB2LxFBUzQ3KCkqLw/8QAGQEAAwEBAQAAAAAAAAAAAAAAAQIDBAAF/8QAIxEAAgICAgIDAQEBAAAAAAAAAAECEQMhEjFBUQQTIjJxYf/aAAwDAQACEQMRAD8A+z4IJOECdk44jJxwnqF3gcUG1a8QNciD7LroLCBfBKREhqAUkwMwzQGYrGQpfIUrWZdMv7Je41bHJlcS4y6ViCUpPouu/wBCUml2Wim9I0dRr66Vmb3+n4PNa/t0m3DTw+LJdVBOzHu01Ffcxrab9VK5Xc0ZRrk64YcFLuvdeh57gfHXpa5VOpycubDjJZ39Mbhjct9IWaUNdse1P+I9knhVddt2l+FkJw7tRO6XLKtZx0ysv1R4Kuyz4mOV4z5eHmauntlG2EvlanH3abw0dLGgRyPwe+03FVnuv/qqls154PT6O1TgpLf+DwfG+RLmzyyxs098+Z6bsJO2UJqxbcqlGWU89fIlFUy0nas9XpI5Qy6yujj3RhmhIzNmffWYnEYHoL+hicRWxDKi+N7PPXiV8sD2oiZ1y3Ma7NT6Kx1Ea480vHZLxb8jnxulbWXwh/li8v6s8T2u4hN3fDTajBJYWVu1lv8AP4EOK3VKcfhLEfg1bLrz/DXPnzfNk2wxWrZjnlp0fQ/966V7KyL6b7S3fhkv8SL+Sf2Z88qlCUM+OPQ1+DKUlJKUsxw0030fgdLFoaGbez10bX+r7jNNm55/ScUcZcluWuils2n65/qbEXjzx6pozNNGlNMblA9F2cqy16M87CWT1nZVLf7jYV+0Szv8npEiCSD0zzxk444YQpZPCFJSb8S3EruWOTBjrrJS22M2XJxdGrFiclZrW82OoKiTT3CVTeNwjimL3sPWhrwKSLroUkXZJFSrgXOAEXnSmjOt4dFPPKm/VGvKIGcBXFMaLaMe6hP6eiTT98ni+JdjbFN2USju21CzuuOeqUlnY+iW0J+Apbosk3aKWn2fL59mda5f8OuPm/iwwG0nY34c1ZqLo5i8qFe6yvOT/se+s4RnxwvQrDgtcXlrna8Zb/gX9eBkoLsxtDwiu1rNacE+s1nm++563h+jhXHEIqKxjZJZKUUfQcihoxoE5cgleyLSmUcipSyVA7mY3EFsbNr2MrV4ZnyFsaPPXmfdXh5NHVrDE5LJjfZso8b2k4ArLXYpNc2PDZPBgajhU4NfEg3H98N19z6RqtHzLp/oZ60Uo/I9v2yWVjyNWPK0jNPCmeKjClLb8/0PQ8FxGMp43n8sUmsRXQ0f9jed6Y+6in9RurTN/pS+mBpZbVCww07Ziz0ErJ8z28Mdfua/D5WRXLJ8yXRvrgeq4eH+AkQlJs0JJFqVsel7M24njzR5yqJq8M1HJJPyOhKpJiZFcaPckCmg1ysjlDZ6aaatHnNU6YycccOSMzjXy4Mzh9BscTrzEW0deEY5xvIb8cqx0Gsr2ITwVu1KQjdxiOUvM6UooEYSl0jag9ikiuks5ol2WTtWR6ZCOOJOOKspIIykkcEDIHNB5Io4gYRb4ZPw0HcSjQgxCCIHkpffhAujqsO5ETYCrOMsKg2dQOyJnaqkftvQlrLMolOi0LMHWeRlzlh7mhqHliGqob6GOTs2UFiiJ0IBo7vB9UOcwIsRorXBBo1ohRJTKWLRcDPBco0BsKRMYjOm2z7MBAL0T9gAfo9L2beYfVm4Y/Z2pxqXsbB6WH+Eedl/tjJxxxoM4K+GUJKPKjRYlfHqTmvJbG/B53iutw8IyoVuTH+LaSXNnBHC4b7o8uScp0z2YNRx2je4ImoYZoyFNK0huR6MFUaPKyO5WVOIZwQHFZEshnHFCGSwbYGEhyBuRM5gZSJtjpHTmLZ5pJep1thXRfNkk3boolSNLCS36GLxrtNp9PhWWxhnot2364W5o6y3CPl/abhdlt7klnKS9sAyTp0WwYlPbPbaXicLlzVTjZHzi849/ILdPunmezHBJ0SUm92u8l0efBm/q01v4Er0PKKUqRk6q6MMylJRiusm8IHouI035VU1Nx64z/J5vtVVbfLbPJHpHwb/AHD3ZHQfBhmXV9SfFcbKUx7VVcs8+fX3C1zA8Quy9iaMkzmOQZZlYotIZMU5spJnZJwE4vEe0Om+I8e2RKCN7s1XmUvRL+pTHHlJIlklxjZ6DSU8sUvQOQjj1EqPMbsaOOOHJnAdRVkMczmrCnTMqyEX1RWuivOyQ5qdPkWhp8MyuLTNcZWuyZU4aaG2Akg0XlFIiSZVkZOkRk447JVksqzgkNgZMvOQCcxJMZIrZIDKReUgEpEmyiA3MtpQdjDaaIi7Gl0M2UuSAVcIjnLW5o1xLtFeCe2S5taRmWaVRFaoKefQ0da+6zP4d+rPmyckuVFF/NnmeJaZKb2M+aktl0NzjFffyZViMT7NsXoWHdPHYTXUdoY1AYyo7EExIkcAq0SmV6FonHBYM9J2VhtN+yPOQWx6vszXipv90maMC/Zmzv8AJsEHHHomAaOOOGJnHHHHHENAZ0+Qc45qxk6E5LBat7B51pglVyk+LTK8k0DmUbLzYNijI5sqy2SkmBsJSYCbCzYGRJlECmAkw0mBmSZRAmO6aApFbj9LGgCbGYslsohHX67Hdj9WVukSjHky+sti9soQndGtdeovRS7G3nCXVvd/YztdCTaWerxFZw5eyIyfk1wjHqyeIXKe63Muwat0so7vK/oKagyyVMvqtC8mM0TEp2F6rQANPmO5heEwkWcAu2WRRRLxRxwbJ7fg9XLTBemfueLor5pJebSPfVRxFLySNfxltsx/JekixxxE5qO7eDaYxs444cmcccQ2cEkrzENg5MDYyQRzKuWQTkXiKnYXoFMGFsQFsRlUVyVZdg5CMdA5gWGBzQjHQGYGTDTASJMZFYPceoQlDqMyuUVl9BogkF1FuFs8PG3ufO+13ayOmXLFxs1L6QzzRqX7rFn8CvbrtpZzOmibi3804vllGP7U10yfO5J5y929234vzKKPLbO3DRvX/wCIfEJLCsrhtjuUwT9987nn9dxK66SnbbOyS6OUnmK9PL6ESgU+GVSRJ2fXOxHFZarRRjY1KVacHJ7zko7Jv6Y3Ka9JIy/8JuZWTr/TN9PLuPf/ANUbXabSutprOG2vYxZ1TNWKXgw5S3DUMSdoxVaiJc0qgsRSq0cpWQHBYMumSoBaaXJ4SOSsDaStj/A6Oa6PlHvP6Ho9XxymtPvKbW2Iyj18svY89p6uWShCLssks4XRL9zfRI0Z9jqbpKeqza4pYqi3Cle6W8vwvQ344SgqPOyTU5WRXxm25rkcIRlnCrfxrH7yxhfYbhorpLd8nnzNuX4/uaOm0ldUVCquFUF0jXGMI/ZBUV4+2Tv0NHZIbIbLEkjmypxyFGIYGyQaYrcJJjxKRnljSewjXLcck9jodCz7Kt5KTRMWcwFECKyReQOQjHQNspJl5AZE2OgVsgDQaYKTJsdEV9Tz/bXtCtNVs8zllQh5vzfoj0UI7NnyrtlzWaqWW2orEV4JLqMv+hirdrweTs1EpScpbuTbb8cvxBZHJ6cDLTtmhMm0wUVk9F2P7K/7ZeoSbjXFOdkksvlXgvVvYzdFom30PufZjstXo6Ul3rJqLsn5trOF5JZOb9CvSCcK4RTpY8tFcK0+rSzKXq5dWynEOFRtTUt8mw6cFJQ2JyhfYilTPBavsGm81zcfRrmX53M2XY/VReIqM/RZTPpDgsjFPKluTWJMr98kfLlw2+p4tqlH6Jr8D8HypNp/g9ZxJpvfoYmpqre2Wn6eJDirK/a6Fa+8x2c3CPLDDsey9M+Iu+6sQy5eb6L7DPBNF3uaT5pdZS/heheKjD/SMnKffR6ng2kVVSTeZtJzl4yf9h8zIahoaq1OTTGaZBxGTkVUslhxRhsqyWQws4qixVEgOKyFbmNSYtcTkPEVhLcdb2M5vEjQqeUdiehMnYOphJIBnEvcZycOnoCykgkkDkKxwckL2MYkCnEmyiYqyijkM4llHAtDWSoYg/Znz3inDOazmaeJfjPQ+jWLuv2PH6/UcuFnlXMubx6dAzWiuBvZ4XivDvhy9GD0+jUsG9x6Sm9hbhlC8f8A7cEZaKSj5O4XwzvdD6vwziS+FFT2cEoNvo8LZnkeDaBS5t8YjzdOuH0NXUyxXyrr1f8AH4KJ1shOClo9DLWwf6l9wGp1aS659j57reI2RlJ12TWIpYUu6mn1x9gmi4jc4puxtv0j/YnLLoD+M1uz2M9b5FVxRtYS36GJpOIv/mLnX/jJew69TD9MX/3eBNZCbxMPbzPd+Jm3VJyy0thieqm9sr6JICI5eiscfsjlNHRyUVhfUQiw9UxVLYzWqNX4pMbhKNhzsK8yXE16tWN1alM89G4Yr1DLQykpQPTkMllTURORJBwAlWL2oYkAsEkNEz79mOaWeUK6qOx2jsExupUDItWNaiPiErllEyjlAK3h4KyVMEH4DzWQDDZB2CNFAbQNxLskmNYBRImGUAF5z0MmEjvH6HiuM6JvmXv57HtNPPYydfUoz5ms4eUvADVovglxkz5bq9TJScJeG23ig2i1GGj2HFeAQvqjKKgmpOWcYfk1/IjXweuGOaEcvo9mJ0a7Ug3C+I8md+VvZ/2NK65zXdTecL+OpkavhcYyxyrL8n/Jp1azFfeaco4hHGNv8z834BT8CPH00ZHFdOq04reTfefm87/TwD6ejEUvJIVinbbv8sd39DSSITdsfJqok1wG64AqYDiQiM7ZXkAXXY28SNVrEtluxSO/UVsAzCQeDFohoMVBGoyJcgaZ2SglBFYEjaLFosKYrR7pkFirPUMJCOOIAEiYvaMSAWCyGiK2LIpTLEsDshDULEsmeTp2PVqjWonki6ryAaWwejubFUkZdpisZ+DIkwl9HihWV2NnsTeuy8ZWdKw6MvFAp7gZNx3X2JMoaMXkW1UditGrXs/IYsjlHdo5aZnaax7ovqYKyOH18wGoXK8/cuoN7royafgr07QBVRUFGWzWf9TKuoSeOXmk/Pw9Ubk9O2uordzRT2T90Fv2UjPYrPRZXypZWHnfPqZDoxZy45oL5msGhfxCxeEfdrLEHayUsi8F4OSJhTGCxHx8fH2GK6ylEM9RuMUtyXYkn5ZNccAtRqPIvOQtcF6RDnydIUSyxuuAOmsdrrIoqC5C8Yl5RJjEZI6y0CzRyiWY4lg8Eks5I4J7pMqyYnM9ZnnIg445ChKSYCYZgLBZDxBTQrqoZXsNWArOhCXRRdi+jtNWmZjab5jWoG+PJ9E8sfI31F9Ro1LqGiXNjVmdMx7OGyXyv6MXnprPLJvMoyTxIqsjPM26Wx9IsY0Nl0Xyzi3F+PijbZSQn1L2N9rM/VUcxGmr5dvAZvAE2qZdSuJNskZuplkduELuhOZSBmamsSde5pXdBWPUys0pl6qsLcs5E3fwVrKRVKzFkm5SovGAtdHcdiJ29SU3ZaEUkXorG4wA0DKOQWCkty8IFX1D1hQGRyFWg7AyGYoNo5Ik4Ax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7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/>
              <a:t>Herramientas de evaluación (inicial y final)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s-MX" sz="1400" b="1" i="1" dirty="0">
                <a:solidFill>
                  <a:srgbClr val="FF0000"/>
                </a:solidFill>
              </a:rPr>
              <a:t>Anexar fotografía de la herramienta de evaluación utilizada en el Tema 1</a:t>
            </a:r>
          </a:p>
        </p:txBody>
      </p:sp>
    </p:spTree>
    <p:extLst>
      <p:ext uri="{BB962C8B-B14F-4D97-AF65-F5344CB8AC3E}">
        <p14:creationId xmlns:p14="http://schemas.microsoft.com/office/powerpoint/2010/main" val="22292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OTROS MATERIALES UTILIZADOS POR EL SEDIF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73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>
          <a:xfrm>
            <a:off x="115888" y="366713"/>
            <a:ext cx="6626225" cy="1524000"/>
          </a:xfrm>
        </p:spPr>
        <p:txBody>
          <a:bodyPr/>
          <a:lstStyle/>
          <a:p>
            <a:r>
              <a:rPr lang="es-MX" sz="2400" dirty="0"/>
              <a:t>Materiales adquiridos con recursos del Ramo 12</a:t>
            </a:r>
          </a:p>
        </p:txBody>
      </p:sp>
      <p:sp>
        <p:nvSpPr>
          <p:cNvPr id="23554" name="2 Marcador de contenido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4167188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s-MX" sz="1400" b="1" i="1" dirty="0">
                <a:solidFill>
                  <a:srgbClr val="FF0000"/>
                </a:solidFill>
              </a:rPr>
              <a:t>	Anexar fotografías del material adquirido con recursos del Ramo 12</a:t>
            </a:r>
          </a:p>
        </p:txBody>
      </p:sp>
      <p:sp>
        <p:nvSpPr>
          <p:cNvPr id="23555" name="4 CuadroTexto"/>
          <p:cNvSpPr txBox="1">
            <a:spLocks noChangeArrowheads="1"/>
          </p:cNvSpPr>
          <p:nvPr/>
        </p:nvSpPr>
        <p:spPr bwMode="auto">
          <a:xfrm>
            <a:off x="333375" y="6516688"/>
            <a:ext cx="6191250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 b="1" i="1" dirty="0">
                <a:solidFill>
                  <a:srgbClr val="FF0000"/>
                </a:solidFill>
                <a:latin typeface="Calibri" pitchFamily="34" charset="0"/>
              </a:rPr>
              <a:t>Descripción del material</a:t>
            </a: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56" name="5 CuadroTexto"/>
          <p:cNvSpPr txBox="1">
            <a:spLocks noChangeArrowheads="1"/>
          </p:cNvSpPr>
          <p:nvPr/>
        </p:nvSpPr>
        <p:spPr bwMode="auto">
          <a:xfrm>
            <a:off x="333375" y="7812088"/>
            <a:ext cx="6191250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 b="1" i="1" dirty="0">
                <a:solidFill>
                  <a:srgbClr val="FF0000"/>
                </a:solidFill>
                <a:latin typeface="Calibri" pitchFamily="34" charset="0"/>
              </a:rPr>
              <a:t>Uso que se le da al material</a:t>
            </a: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220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>
          <a:xfrm>
            <a:off x="115888" y="366713"/>
            <a:ext cx="6626225" cy="1524000"/>
          </a:xfrm>
        </p:spPr>
        <p:txBody>
          <a:bodyPr/>
          <a:lstStyle/>
          <a:p>
            <a:r>
              <a:rPr lang="es-MX" sz="2400" dirty="0"/>
              <a:t>Otro material de orientación alimentaria utilizado</a:t>
            </a:r>
          </a:p>
        </p:txBody>
      </p:sp>
      <p:sp>
        <p:nvSpPr>
          <p:cNvPr id="24578" name="2 Marcador de contenido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4167188"/>
          </a:xfrm>
          <a:ln>
            <a:solidFill>
              <a:schemeClr val="tx1"/>
            </a:solidFill>
          </a:ln>
        </p:spPr>
        <p:txBody>
          <a:bodyPr/>
          <a:lstStyle/>
          <a:p>
            <a:pPr marL="85725" indent="-85725">
              <a:buFont typeface="Arial" charset="0"/>
              <a:buNone/>
            </a:pPr>
            <a:r>
              <a:rPr lang="es-MX" sz="1400" b="1" i="1" dirty="0">
                <a:solidFill>
                  <a:srgbClr val="FF0000"/>
                </a:solidFill>
              </a:rPr>
              <a:t>	Incluir folletos, recetarios u otros materiales utilizados además de los ya indicados en las cartas descriptivas.</a:t>
            </a:r>
          </a:p>
        </p:txBody>
      </p:sp>
      <p:sp>
        <p:nvSpPr>
          <p:cNvPr id="24579" name="4 CuadroTexto"/>
          <p:cNvSpPr txBox="1">
            <a:spLocks noChangeArrowheads="1"/>
          </p:cNvSpPr>
          <p:nvPr/>
        </p:nvSpPr>
        <p:spPr bwMode="auto">
          <a:xfrm>
            <a:off x="333375" y="6516688"/>
            <a:ext cx="6191250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 b="1" i="1" dirty="0">
                <a:solidFill>
                  <a:srgbClr val="FF0000"/>
                </a:solidFill>
                <a:latin typeface="Calibri" pitchFamily="34" charset="0"/>
              </a:rPr>
              <a:t>Descripción del material</a:t>
            </a: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0" name="5 CuadroTexto"/>
          <p:cNvSpPr txBox="1">
            <a:spLocks noChangeArrowheads="1"/>
          </p:cNvSpPr>
          <p:nvPr/>
        </p:nvSpPr>
        <p:spPr bwMode="auto">
          <a:xfrm>
            <a:off x="333375" y="7812088"/>
            <a:ext cx="6191250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 b="1" i="1" dirty="0">
                <a:solidFill>
                  <a:srgbClr val="FF0000"/>
                </a:solidFill>
                <a:latin typeface="Calibri" pitchFamily="34" charset="0"/>
              </a:rPr>
              <a:t>Uso que se le da al material</a:t>
            </a: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258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534</Words>
  <Application>Microsoft Office PowerPoint</Application>
  <PresentationFormat>Presentación en pantalla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Tema de Office</vt:lpstr>
      <vt:lpstr>Acciones de Orientación Alimentaria y  Orientación en Aseguramiento de la Calidad Alimentaria implementadas por el SEDIF dirigidas a los SMDIF</vt:lpstr>
      <vt:lpstr>Anexo “Capacitación en Orientación Alimentaria y Aseguramiento de la Calidad Alimentaria” </vt:lpstr>
      <vt:lpstr>Anexo J “Capacitación en Orientación Alimentaria y Orientación en Aseguramiento de la Calidad Alimentaria”</vt:lpstr>
      <vt:lpstr>Cronograma de acciones de Orientación Alimentaria y  Orientación en Aseguramiento de la Calidad Alimentaria impartidas por el SEDIF dirigidas a los SMDIF</vt:lpstr>
      <vt:lpstr>Material didáctico del Tema 1</vt:lpstr>
      <vt:lpstr>Herramientas de evaluación (inicial y final)</vt:lpstr>
      <vt:lpstr>OTROS MATERIALES UTILIZADOS POR EL SEDIF</vt:lpstr>
      <vt:lpstr>Materiales adquiridos con recursos del Ramo 12</vt:lpstr>
      <vt:lpstr>Otro material de orientación alimentaria utilizado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Anexo xxx Orientación Alimentaria</dc:title>
  <dc:creator>mferre</dc:creator>
  <cp:lastModifiedBy>Andrea Mairee Gamez Gonzalez</cp:lastModifiedBy>
  <cp:revision>115</cp:revision>
  <dcterms:created xsi:type="dcterms:W3CDTF">2012-04-13T16:23:41Z</dcterms:created>
  <dcterms:modified xsi:type="dcterms:W3CDTF">2018-06-28T22:45:04Z</dcterms:modified>
</cp:coreProperties>
</file>