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3" r:id="rId2"/>
    <p:sldId id="280" r:id="rId3"/>
    <p:sldId id="281" r:id="rId4"/>
    <p:sldId id="285" r:id="rId5"/>
    <p:sldId id="282" r:id="rId6"/>
    <p:sldId id="284"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2944" autoAdjust="0"/>
  </p:normalViewPr>
  <p:slideViewPr>
    <p:cSldViewPr snapToGrid="0">
      <p:cViewPr varScale="1">
        <p:scale>
          <a:sx n="62" d="100"/>
          <a:sy n="62" d="100"/>
        </p:scale>
        <p:origin x="1056"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626C44-3592-4787-AF59-8D7CAB8617D3}" type="datetimeFigureOut">
              <a:rPr lang="es-MX" smtClean="0"/>
              <a:t>30/07/2018</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5D538-8FA6-4F24-916A-1DC535AED75E}" type="slidenum">
              <a:rPr lang="es-MX" smtClean="0"/>
              <a:t>‹Nº›</a:t>
            </a:fld>
            <a:endParaRPr lang="es-MX"/>
          </a:p>
        </p:txBody>
      </p:sp>
    </p:spTree>
    <p:extLst>
      <p:ext uri="{BB962C8B-B14F-4D97-AF65-F5344CB8AC3E}">
        <p14:creationId xmlns:p14="http://schemas.microsoft.com/office/powerpoint/2010/main" val="1999956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4625D538-8FA6-4F24-916A-1DC535AED75E}" type="slidenum">
              <a:rPr lang="es-MX" smtClean="0"/>
              <a:t>1</a:t>
            </a:fld>
            <a:endParaRPr lang="es-MX"/>
          </a:p>
        </p:txBody>
      </p:sp>
    </p:spTree>
    <p:extLst>
      <p:ext uri="{BB962C8B-B14F-4D97-AF65-F5344CB8AC3E}">
        <p14:creationId xmlns:p14="http://schemas.microsoft.com/office/powerpoint/2010/main" val="350875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6782C2D7-C0C0-4D95-BE05-2602049C90BD}" type="datetimeFigureOut">
              <a:rPr lang="es-MX" smtClean="0"/>
              <a:t>30/07/2018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403CA3D-C8E1-4542-907D-BF61ABADF989}" type="slidenum">
              <a:rPr lang="es-MX" smtClean="0"/>
              <a:t>‹Nº›</a:t>
            </a:fld>
            <a:endParaRPr lang="es-MX"/>
          </a:p>
        </p:txBody>
      </p:sp>
    </p:spTree>
    <p:extLst>
      <p:ext uri="{BB962C8B-B14F-4D97-AF65-F5344CB8AC3E}">
        <p14:creationId xmlns:p14="http://schemas.microsoft.com/office/powerpoint/2010/main" val="108637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782C2D7-C0C0-4D95-BE05-2602049C90BD}" type="datetimeFigureOut">
              <a:rPr lang="es-MX" smtClean="0"/>
              <a:t>30/07/2018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403CA3D-C8E1-4542-907D-BF61ABADF989}" type="slidenum">
              <a:rPr lang="es-MX" smtClean="0"/>
              <a:t>‹Nº›</a:t>
            </a:fld>
            <a:endParaRPr lang="es-MX"/>
          </a:p>
        </p:txBody>
      </p:sp>
    </p:spTree>
    <p:extLst>
      <p:ext uri="{BB962C8B-B14F-4D97-AF65-F5344CB8AC3E}">
        <p14:creationId xmlns:p14="http://schemas.microsoft.com/office/powerpoint/2010/main" val="2006022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782C2D7-C0C0-4D95-BE05-2602049C90BD}" type="datetimeFigureOut">
              <a:rPr lang="es-MX" smtClean="0"/>
              <a:t>30/07/2018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403CA3D-C8E1-4542-907D-BF61ABADF989}" type="slidenum">
              <a:rPr lang="es-MX" smtClean="0"/>
              <a:t>‹Nº›</a:t>
            </a:fld>
            <a:endParaRPr lang="es-MX"/>
          </a:p>
        </p:txBody>
      </p:sp>
    </p:spTree>
    <p:extLst>
      <p:ext uri="{BB962C8B-B14F-4D97-AF65-F5344CB8AC3E}">
        <p14:creationId xmlns:p14="http://schemas.microsoft.com/office/powerpoint/2010/main" val="386308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782C2D7-C0C0-4D95-BE05-2602049C90BD}" type="datetimeFigureOut">
              <a:rPr lang="es-MX" smtClean="0"/>
              <a:t>30/07/2018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403CA3D-C8E1-4542-907D-BF61ABADF989}" type="slidenum">
              <a:rPr lang="es-MX" smtClean="0"/>
              <a:t>‹Nº›</a:t>
            </a:fld>
            <a:endParaRPr lang="es-MX"/>
          </a:p>
        </p:txBody>
      </p:sp>
    </p:spTree>
    <p:extLst>
      <p:ext uri="{BB962C8B-B14F-4D97-AF65-F5344CB8AC3E}">
        <p14:creationId xmlns:p14="http://schemas.microsoft.com/office/powerpoint/2010/main" val="2754833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782C2D7-C0C0-4D95-BE05-2602049C90BD}" type="datetimeFigureOut">
              <a:rPr lang="es-MX" smtClean="0"/>
              <a:t>30/07/2018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403CA3D-C8E1-4542-907D-BF61ABADF989}" type="slidenum">
              <a:rPr lang="es-MX" smtClean="0"/>
              <a:t>‹Nº›</a:t>
            </a:fld>
            <a:endParaRPr lang="es-MX"/>
          </a:p>
        </p:txBody>
      </p:sp>
    </p:spTree>
    <p:extLst>
      <p:ext uri="{BB962C8B-B14F-4D97-AF65-F5344CB8AC3E}">
        <p14:creationId xmlns:p14="http://schemas.microsoft.com/office/powerpoint/2010/main" val="167887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6782C2D7-C0C0-4D95-BE05-2602049C90BD}" type="datetimeFigureOut">
              <a:rPr lang="es-MX" smtClean="0"/>
              <a:t>30/07/2018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403CA3D-C8E1-4542-907D-BF61ABADF989}" type="slidenum">
              <a:rPr lang="es-MX" smtClean="0"/>
              <a:t>‹Nº›</a:t>
            </a:fld>
            <a:endParaRPr lang="es-MX"/>
          </a:p>
        </p:txBody>
      </p:sp>
    </p:spTree>
    <p:extLst>
      <p:ext uri="{BB962C8B-B14F-4D97-AF65-F5344CB8AC3E}">
        <p14:creationId xmlns:p14="http://schemas.microsoft.com/office/powerpoint/2010/main" val="241314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6782C2D7-C0C0-4D95-BE05-2602049C90BD}" type="datetimeFigureOut">
              <a:rPr lang="es-MX" smtClean="0"/>
              <a:t>30/07/2018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403CA3D-C8E1-4542-907D-BF61ABADF989}" type="slidenum">
              <a:rPr lang="es-MX" smtClean="0"/>
              <a:t>‹Nº›</a:t>
            </a:fld>
            <a:endParaRPr lang="es-MX"/>
          </a:p>
        </p:txBody>
      </p:sp>
    </p:spTree>
    <p:extLst>
      <p:ext uri="{BB962C8B-B14F-4D97-AF65-F5344CB8AC3E}">
        <p14:creationId xmlns:p14="http://schemas.microsoft.com/office/powerpoint/2010/main" val="212098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6782C2D7-C0C0-4D95-BE05-2602049C90BD}" type="datetimeFigureOut">
              <a:rPr lang="es-MX" smtClean="0"/>
              <a:t>30/07/2018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403CA3D-C8E1-4542-907D-BF61ABADF989}" type="slidenum">
              <a:rPr lang="es-MX" smtClean="0"/>
              <a:t>‹Nº›</a:t>
            </a:fld>
            <a:endParaRPr lang="es-MX"/>
          </a:p>
        </p:txBody>
      </p:sp>
    </p:spTree>
    <p:extLst>
      <p:ext uri="{BB962C8B-B14F-4D97-AF65-F5344CB8AC3E}">
        <p14:creationId xmlns:p14="http://schemas.microsoft.com/office/powerpoint/2010/main" val="2233023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782C2D7-C0C0-4D95-BE05-2602049C90BD}" type="datetimeFigureOut">
              <a:rPr lang="es-MX" smtClean="0"/>
              <a:t>30/07/2018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403CA3D-C8E1-4542-907D-BF61ABADF989}" type="slidenum">
              <a:rPr lang="es-MX" smtClean="0"/>
              <a:t>‹Nº›</a:t>
            </a:fld>
            <a:endParaRPr lang="es-MX"/>
          </a:p>
        </p:txBody>
      </p:sp>
    </p:spTree>
    <p:extLst>
      <p:ext uri="{BB962C8B-B14F-4D97-AF65-F5344CB8AC3E}">
        <p14:creationId xmlns:p14="http://schemas.microsoft.com/office/powerpoint/2010/main" val="206331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782C2D7-C0C0-4D95-BE05-2602049C90BD}" type="datetimeFigureOut">
              <a:rPr lang="es-MX" smtClean="0"/>
              <a:t>30/07/2018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403CA3D-C8E1-4542-907D-BF61ABADF989}" type="slidenum">
              <a:rPr lang="es-MX" smtClean="0"/>
              <a:t>‹Nº›</a:t>
            </a:fld>
            <a:endParaRPr lang="es-MX"/>
          </a:p>
        </p:txBody>
      </p:sp>
    </p:spTree>
    <p:extLst>
      <p:ext uri="{BB962C8B-B14F-4D97-AF65-F5344CB8AC3E}">
        <p14:creationId xmlns:p14="http://schemas.microsoft.com/office/powerpoint/2010/main" val="152425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782C2D7-C0C0-4D95-BE05-2602049C90BD}" type="datetimeFigureOut">
              <a:rPr lang="es-MX" smtClean="0"/>
              <a:t>30/07/2018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403CA3D-C8E1-4542-907D-BF61ABADF989}" type="slidenum">
              <a:rPr lang="es-MX" smtClean="0"/>
              <a:t>‹Nº›</a:t>
            </a:fld>
            <a:endParaRPr lang="es-MX"/>
          </a:p>
        </p:txBody>
      </p:sp>
    </p:spTree>
    <p:extLst>
      <p:ext uri="{BB962C8B-B14F-4D97-AF65-F5344CB8AC3E}">
        <p14:creationId xmlns:p14="http://schemas.microsoft.com/office/powerpoint/2010/main" val="1716691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2C2D7-C0C0-4D95-BE05-2602049C90BD}" type="datetimeFigureOut">
              <a:rPr lang="es-MX" smtClean="0"/>
              <a:t>30/07/2018</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3CA3D-C8E1-4542-907D-BF61ABADF989}" type="slidenum">
              <a:rPr lang="es-MX" smtClean="0"/>
              <a:t>‹Nº›</a:t>
            </a:fld>
            <a:endParaRPr lang="es-MX"/>
          </a:p>
        </p:txBody>
      </p:sp>
    </p:spTree>
    <p:extLst>
      <p:ext uri="{BB962C8B-B14F-4D97-AF65-F5344CB8AC3E}">
        <p14:creationId xmlns:p14="http://schemas.microsoft.com/office/powerpoint/2010/main" val="131057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ángulo 3"/>
          <p:cNvSpPr/>
          <p:nvPr/>
        </p:nvSpPr>
        <p:spPr>
          <a:xfrm>
            <a:off x="0" y="373448"/>
            <a:ext cx="12192000" cy="1700209"/>
          </a:xfrm>
          <a:prstGeom prst="rect">
            <a:avLst/>
          </a:prstGeom>
        </p:spPr>
        <p:txBody>
          <a:bodyPr wrap="square">
            <a:spAutoFit/>
          </a:bodyPr>
          <a:lstStyle/>
          <a:p>
            <a:pPr algn="ctr">
              <a:lnSpc>
                <a:spcPct val="150000"/>
              </a:lnSpc>
              <a:defRPr/>
            </a:pPr>
            <a:r>
              <a:rPr lang="es-MX" sz="8000" b="1" kern="0" cap="small" dirty="0" smtClean="0">
                <a:ln w="9525">
                  <a:solidFill>
                    <a:srgbClr val="FF0000"/>
                  </a:solidFill>
                  <a:prstDash val="solid"/>
                </a:ln>
                <a:solidFill>
                  <a:srgbClr val="C00000"/>
                </a:solidFill>
                <a:effectLst>
                  <a:outerShdw blurRad="12700" dist="38100" dir="2700000" algn="tl" rotWithShape="0">
                    <a:schemeClr val="bg1">
                      <a:lumMod val="50000"/>
                    </a:schemeClr>
                  </a:outerShdw>
                </a:effectLst>
                <a:latin typeface="Lucida Fax" panose="02060602050505020204" pitchFamily="18" charset="0"/>
              </a:rPr>
              <a:t>Comité Nacional</a:t>
            </a:r>
            <a:endParaRPr lang="es-MX" sz="8000" b="1" kern="0" dirty="0">
              <a:ln w="9525">
                <a:solidFill>
                  <a:srgbClr val="FF0000"/>
                </a:solidFill>
                <a:prstDash val="solid"/>
              </a:ln>
              <a:solidFill>
                <a:srgbClr val="C00000"/>
              </a:solidFill>
              <a:effectLst>
                <a:outerShdw blurRad="12700" dist="38100" dir="2700000" algn="tl" rotWithShape="0">
                  <a:schemeClr val="bg1">
                    <a:lumMod val="50000"/>
                  </a:schemeClr>
                </a:outerShdw>
              </a:effectLst>
              <a:latin typeface="Lucida Fax" panose="02060602050505020204" pitchFamily="18" charset="0"/>
            </a:endParaRPr>
          </a:p>
        </p:txBody>
      </p:sp>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258" y="2073657"/>
            <a:ext cx="4431366" cy="4685289"/>
          </a:xfrm>
          <a:prstGeom prst="rect">
            <a:avLst/>
          </a:prstGeom>
        </p:spPr>
      </p:pic>
    </p:spTree>
    <p:extLst>
      <p:ext uri="{BB962C8B-B14F-4D97-AF65-F5344CB8AC3E}">
        <p14:creationId xmlns:p14="http://schemas.microsoft.com/office/powerpoint/2010/main" val="643818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 CuadroTexto"/>
          <p:cNvSpPr txBox="1"/>
          <p:nvPr/>
        </p:nvSpPr>
        <p:spPr>
          <a:xfrm>
            <a:off x="1053885" y="1595799"/>
            <a:ext cx="9887917" cy="3970318"/>
          </a:xfrm>
          <a:prstGeom prst="rect">
            <a:avLst/>
          </a:prstGeom>
          <a:noFill/>
        </p:spPr>
        <p:txBody>
          <a:bodyPr wrap="square" rtlCol="0">
            <a:spAutoFit/>
          </a:bodyPr>
          <a:lstStyle/>
          <a:p>
            <a:pPr algn="just">
              <a:spcBef>
                <a:spcPct val="50000"/>
              </a:spcBef>
            </a:pPr>
            <a:r>
              <a:rPr lang="es-MX" sz="2800" dirty="0" smtClean="0">
                <a:latin typeface="Franklin Gothic Book" panose="020B0503020102020204" pitchFamily="34" charset="0"/>
              </a:rPr>
              <a:t>Sera un grupo colegiado, multidisciplinario </a:t>
            </a:r>
            <a:r>
              <a:rPr lang="es-MX" sz="2800" dirty="0" smtClean="0"/>
              <a:t>que </a:t>
            </a:r>
            <a:r>
              <a:rPr lang="es-MX" sz="2800" dirty="0"/>
              <a:t>deberá tomar </a:t>
            </a:r>
            <a:r>
              <a:rPr lang="es-MX" sz="2800" dirty="0" smtClean="0"/>
              <a:t>decisiones por mayoría, </a:t>
            </a:r>
            <a:r>
              <a:rPr lang="es-MX" sz="2800" dirty="0"/>
              <a:t>tanto para la apertura de centros de </a:t>
            </a:r>
            <a:r>
              <a:rPr lang="es-MX" sz="2800" dirty="0" smtClean="0"/>
              <a:t>acopio, la </a:t>
            </a:r>
            <a:r>
              <a:rPr lang="es-MX" sz="2800" dirty="0"/>
              <a:t>entrega de lo acopiado, y el acompañamiento a los </a:t>
            </a:r>
            <a:r>
              <a:rPr lang="es-MX" sz="2800" dirty="0" err="1" smtClean="0"/>
              <a:t>SEDIFs</a:t>
            </a:r>
            <a:r>
              <a:rPr lang="es-MX" sz="2800" dirty="0"/>
              <a:t> </a:t>
            </a:r>
            <a:r>
              <a:rPr lang="es-MX" sz="2800" dirty="0" smtClean="0"/>
              <a:t>que se vean en situación de emergencia.</a:t>
            </a:r>
            <a:r>
              <a:rPr lang="es-MX" sz="2800" dirty="0" smtClean="0">
                <a:latin typeface="Franklin Gothic Book" panose="020B0503020102020204" pitchFamily="34" charset="0"/>
              </a:rPr>
              <a:t>  </a:t>
            </a:r>
          </a:p>
          <a:p>
            <a:pPr algn="just">
              <a:spcBef>
                <a:spcPct val="50000"/>
              </a:spcBef>
            </a:pPr>
            <a:r>
              <a:rPr lang="es-MX" sz="2800" dirty="0" smtClean="0">
                <a:latin typeface="Franklin Gothic Book" panose="020B0503020102020204" pitchFamily="34" charset="0"/>
              </a:rPr>
              <a:t>Los integrantes podrán nombrar un suplente, facultado para la toma de decisiones.</a:t>
            </a:r>
          </a:p>
          <a:p>
            <a:pPr algn="just">
              <a:spcBef>
                <a:spcPct val="50000"/>
              </a:spcBef>
            </a:pPr>
            <a:r>
              <a:rPr lang="es-MX" sz="2800" dirty="0" smtClean="0">
                <a:latin typeface="Franklin Gothic Book" panose="020B0503020102020204" pitchFamily="34" charset="0"/>
              </a:rPr>
              <a:t>Los integrantes estará dentro del Grupo Red33, que será un medio de comunicación oficial activo. (por definir metodología)</a:t>
            </a:r>
          </a:p>
        </p:txBody>
      </p:sp>
      <p:sp>
        <p:nvSpPr>
          <p:cNvPr id="3" name="2 Subtítulo"/>
          <p:cNvSpPr txBox="1">
            <a:spLocks/>
          </p:cNvSpPr>
          <p:nvPr/>
        </p:nvSpPr>
        <p:spPr>
          <a:xfrm>
            <a:off x="141667" y="409436"/>
            <a:ext cx="11925837" cy="997196"/>
          </a:xfrm>
          <a:prstGeom prst="rect">
            <a:avLst/>
          </a:prstGeom>
          <a:noFill/>
          <a:ln w="9525">
            <a:noFill/>
            <a:miter lim="800000"/>
            <a:headEnd/>
            <a:tailEnd/>
          </a:ln>
          <a:effectLst/>
        </p:spPr>
        <p:txBody>
          <a:bodyPr wrap="square" lIns="0" tIns="0" rIns="0" bIns="0">
            <a:spAutoFit/>
          </a:bodyPr>
          <a:lstStyle>
            <a:defPPr>
              <a:defRPr lang="es-ES"/>
            </a:defPPr>
            <a:lvl1pPr eaLnBrk="1" hangingPunct="1">
              <a:defRPr sz="2600">
                <a:solidFill>
                  <a:srgbClr val="C00000"/>
                </a:solidFill>
                <a:latin typeface="Franklin Gothic Medium" panose="020B0603020102020204" pitchFamily="34" charset="0"/>
                <a:ea typeface="+mj-ea"/>
                <a:cs typeface="+mj-cs"/>
              </a:defRPr>
            </a:lvl1pPr>
          </a:lstStyle>
          <a:p>
            <a:pPr algn="ctr">
              <a:lnSpc>
                <a:spcPct val="90000"/>
              </a:lnSpc>
              <a:spcBef>
                <a:spcPct val="0"/>
              </a:spcBef>
            </a:pPr>
            <a:r>
              <a:rPr lang="es-MX" sz="3600" b="1" kern="0" dirty="0" smtClean="0">
                <a:ln w="9525">
                  <a:solidFill>
                    <a:srgbClr val="FF0000"/>
                  </a:solidFill>
                  <a:prstDash val="solid"/>
                </a:ln>
                <a:effectLst>
                  <a:outerShdw blurRad="12700" dist="38100" dir="2700000" algn="tl" rotWithShape="0">
                    <a:schemeClr val="bg1">
                      <a:lumMod val="50000"/>
                    </a:schemeClr>
                  </a:outerShdw>
                </a:effectLst>
                <a:latin typeface="Lucida Fax" panose="02060602050505020204" pitchFamily="18" charset="0"/>
              </a:rPr>
              <a:t>Facultades </a:t>
            </a:r>
            <a:r>
              <a:rPr lang="es-MX" sz="3600" b="1" kern="0" dirty="0">
                <a:ln w="9525">
                  <a:solidFill>
                    <a:srgbClr val="FF0000"/>
                  </a:solidFill>
                  <a:prstDash val="solid"/>
                </a:ln>
                <a:effectLst>
                  <a:outerShdw blurRad="12700" dist="38100" dir="2700000" algn="tl" rotWithShape="0">
                    <a:schemeClr val="bg1">
                      <a:lumMod val="50000"/>
                    </a:schemeClr>
                  </a:outerShdw>
                </a:effectLst>
                <a:latin typeface="Lucida Fax" panose="02060602050505020204" pitchFamily="18" charset="0"/>
              </a:rPr>
              <a:t>del </a:t>
            </a:r>
          </a:p>
          <a:p>
            <a:pPr algn="ctr">
              <a:lnSpc>
                <a:spcPct val="90000"/>
              </a:lnSpc>
              <a:spcBef>
                <a:spcPct val="0"/>
              </a:spcBef>
            </a:pPr>
            <a:r>
              <a:rPr lang="es-MX" sz="3600" b="1" kern="0" dirty="0">
                <a:ln w="9525">
                  <a:solidFill>
                    <a:srgbClr val="FF0000"/>
                  </a:solidFill>
                  <a:prstDash val="solid"/>
                </a:ln>
                <a:effectLst>
                  <a:outerShdw blurRad="12700" dist="38100" dir="2700000" algn="tl" rotWithShape="0">
                    <a:schemeClr val="bg1">
                      <a:lumMod val="50000"/>
                    </a:schemeClr>
                  </a:outerShdw>
                </a:effectLst>
                <a:latin typeface="Lucida Fax" panose="02060602050505020204" pitchFamily="18" charset="0"/>
              </a:rPr>
              <a:t>Comité Nacional APCE</a:t>
            </a:r>
            <a:endParaRPr lang="es-ES" sz="3600" b="1" kern="0" dirty="0">
              <a:ln w="9525">
                <a:solidFill>
                  <a:srgbClr val="FF0000"/>
                </a:solidFill>
                <a:prstDash val="solid"/>
              </a:ln>
              <a:effectLst>
                <a:outerShdw blurRad="12700" dist="38100" dir="2700000" algn="tl" rotWithShape="0">
                  <a:schemeClr val="bg1">
                    <a:lumMod val="50000"/>
                  </a:schemeClr>
                </a:outerShdw>
              </a:effectLst>
              <a:latin typeface="Lucida Fax" panose="02060602050505020204" pitchFamily="18" charset="0"/>
            </a:endParaRPr>
          </a:p>
        </p:txBody>
      </p:sp>
    </p:spTree>
    <p:extLst>
      <p:ext uri="{BB962C8B-B14F-4D97-AF65-F5344CB8AC3E}">
        <p14:creationId xmlns:p14="http://schemas.microsoft.com/office/powerpoint/2010/main" val="3492816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 CuadroTexto"/>
          <p:cNvSpPr txBox="1"/>
          <p:nvPr/>
        </p:nvSpPr>
        <p:spPr>
          <a:xfrm>
            <a:off x="566670" y="878956"/>
            <a:ext cx="11264722" cy="5863144"/>
          </a:xfrm>
          <a:prstGeom prst="rect">
            <a:avLst/>
          </a:prstGeom>
          <a:noFill/>
        </p:spPr>
        <p:txBody>
          <a:bodyPr wrap="square" rtlCol="0">
            <a:spAutoFit/>
          </a:bodyPr>
          <a:lstStyle/>
          <a:p>
            <a:pPr algn="ctr">
              <a:spcBef>
                <a:spcPct val="50000"/>
              </a:spcBef>
            </a:pPr>
            <a:r>
              <a:rPr lang="es-MX" b="1" dirty="0" smtClean="0">
                <a:latin typeface="Franklin Gothic Book" panose="020B0503020102020204" pitchFamily="34" charset="0"/>
              </a:rPr>
              <a:t>INTEGRANTES</a:t>
            </a:r>
          </a:p>
          <a:p>
            <a:pPr algn="just">
              <a:spcBef>
                <a:spcPct val="50000"/>
              </a:spcBef>
            </a:pPr>
            <a:r>
              <a:rPr lang="es-MX" sz="2000" b="1" dirty="0" smtClean="0">
                <a:latin typeface="Franklin Gothic Book" panose="020B0503020102020204" pitchFamily="34" charset="0"/>
              </a:rPr>
              <a:t>Titular del Organismo </a:t>
            </a:r>
          </a:p>
          <a:p>
            <a:pPr algn="just">
              <a:spcBef>
                <a:spcPct val="50000"/>
              </a:spcBef>
            </a:pPr>
            <a:r>
              <a:rPr lang="es-MX" sz="2000" b="1" dirty="0" smtClean="0">
                <a:latin typeface="Franklin Gothic Book" panose="020B0503020102020204" pitchFamily="34" charset="0"/>
              </a:rPr>
              <a:t>Oficial Mayor </a:t>
            </a:r>
          </a:p>
          <a:p>
            <a:pPr algn="just">
              <a:spcBef>
                <a:spcPct val="50000"/>
              </a:spcBef>
            </a:pPr>
            <a:r>
              <a:rPr lang="es-MX" sz="2000" b="1" dirty="0" smtClean="0">
                <a:latin typeface="Franklin Gothic Book" panose="020B0503020102020204" pitchFamily="34" charset="0"/>
              </a:rPr>
              <a:t>Coordinador Nacional de Protección Civil </a:t>
            </a:r>
          </a:p>
          <a:p>
            <a:pPr algn="just">
              <a:spcBef>
                <a:spcPct val="50000"/>
              </a:spcBef>
            </a:pPr>
            <a:r>
              <a:rPr lang="es-MX" sz="2000" b="1" dirty="0" smtClean="0">
                <a:latin typeface="Franklin Gothic Book" panose="020B0503020102020204" pitchFamily="34" charset="0"/>
              </a:rPr>
              <a:t>Procurador Federal de la Defensa del Menor </a:t>
            </a:r>
          </a:p>
          <a:p>
            <a:pPr algn="just">
              <a:spcBef>
                <a:spcPct val="50000"/>
              </a:spcBef>
            </a:pPr>
            <a:r>
              <a:rPr lang="es-MX" sz="2000" b="1" dirty="0" smtClean="0">
                <a:latin typeface="Franklin Gothic Book" panose="020B0503020102020204" pitchFamily="34" charset="0"/>
              </a:rPr>
              <a:t>Jefatura de Unidad de Atención a Población Vulnerable </a:t>
            </a:r>
          </a:p>
          <a:p>
            <a:pPr algn="just">
              <a:spcBef>
                <a:spcPct val="50000"/>
              </a:spcBef>
            </a:pPr>
            <a:r>
              <a:rPr lang="es-MX" sz="2000" b="1" dirty="0" smtClean="0">
                <a:latin typeface="Franklin Gothic Book" panose="020B0503020102020204" pitchFamily="34" charset="0"/>
              </a:rPr>
              <a:t>Jefatura </a:t>
            </a:r>
            <a:r>
              <a:rPr lang="es-MX" sz="2000" b="1" dirty="0">
                <a:latin typeface="Franklin Gothic Book" panose="020B0503020102020204" pitchFamily="34" charset="0"/>
              </a:rPr>
              <a:t>de </a:t>
            </a:r>
            <a:r>
              <a:rPr lang="es-MX" sz="2000" b="1" dirty="0" smtClean="0">
                <a:latin typeface="Franklin Gothic Book" panose="020B0503020102020204" pitchFamily="34" charset="0"/>
              </a:rPr>
              <a:t>Unidad de Asistencia e Integración Social </a:t>
            </a:r>
          </a:p>
          <a:p>
            <a:pPr algn="just">
              <a:spcBef>
                <a:spcPct val="50000"/>
              </a:spcBef>
            </a:pPr>
            <a:r>
              <a:rPr lang="es-MX" sz="2000" b="1" dirty="0" smtClean="0">
                <a:latin typeface="Franklin Gothic Book" panose="020B0503020102020204" pitchFamily="34" charset="0"/>
              </a:rPr>
              <a:t>Órgano </a:t>
            </a:r>
            <a:r>
              <a:rPr lang="es-MX" sz="2000" b="1" dirty="0">
                <a:latin typeface="Franklin Gothic Book" panose="020B0503020102020204" pitchFamily="34" charset="0"/>
              </a:rPr>
              <a:t>I</a:t>
            </a:r>
            <a:r>
              <a:rPr lang="es-MX" sz="2000" b="1" dirty="0" smtClean="0">
                <a:latin typeface="Franklin Gothic Book" panose="020B0503020102020204" pitchFamily="34" charset="0"/>
              </a:rPr>
              <a:t>nterno de Control </a:t>
            </a:r>
          </a:p>
          <a:p>
            <a:pPr algn="just">
              <a:spcBef>
                <a:spcPct val="50000"/>
              </a:spcBef>
            </a:pPr>
            <a:r>
              <a:rPr lang="es-MX" sz="2000" b="1" dirty="0" smtClean="0">
                <a:latin typeface="Franklin Gothic Book" panose="020B0503020102020204" pitchFamily="34" charset="0"/>
              </a:rPr>
              <a:t>Dirección de Enlace y Vinculación Interinstitucional </a:t>
            </a:r>
          </a:p>
          <a:p>
            <a:pPr algn="just">
              <a:spcBef>
                <a:spcPct val="50000"/>
              </a:spcBef>
            </a:pPr>
            <a:r>
              <a:rPr lang="es-MX" sz="2000" b="1" dirty="0" smtClean="0">
                <a:latin typeface="Franklin Gothic Book" panose="020B0503020102020204" pitchFamily="34" charset="0"/>
              </a:rPr>
              <a:t>Dirección de Comunicación Social </a:t>
            </a:r>
          </a:p>
          <a:p>
            <a:pPr algn="just">
              <a:spcBef>
                <a:spcPct val="50000"/>
              </a:spcBef>
            </a:pPr>
            <a:r>
              <a:rPr lang="es-MX" sz="2000" b="1" dirty="0" smtClean="0">
                <a:latin typeface="Franklin Gothic Book" panose="020B0503020102020204" pitchFamily="34" charset="0"/>
              </a:rPr>
              <a:t>Dirección General de Recursos Humanos </a:t>
            </a:r>
          </a:p>
          <a:p>
            <a:pPr algn="just">
              <a:spcBef>
                <a:spcPct val="50000"/>
              </a:spcBef>
            </a:pPr>
            <a:r>
              <a:rPr lang="es-MX" sz="2000" b="1" dirty="0" smtClean="0">
                <a:latin typeface="Franklin Gothic Book" panose="020B0503020102020204" pitchFamily="34" charset="0"/>
              </a:rPr>
              <a:t>Dirección General de Recursos Materiales y Servicios </a:t>
            </a:r>
          </a:p>
          <a:p>
            <a:pPr lvl="2" algn="just">
              <a:spcBef>
                <a:spcPct val="50000"/>
              </a:spcBef>
            </a:pPr>
            <a:r>
              <a:rPr lang="es-MX" sz="2000" b="1" dirty="0" smtClean="0">
                <a:latin typeface="Franklin Gothic Book" panose="020B0503020102020204" pitchFamily="34" charset="0"/>
              </a:rPr>
              <a:t>Secretario Técnico ( Dirección General de Alimentación y Desarrollo Comunitario)</a:t>
            </a:r>
          </a:p>
        </p:txBody>
      </p:sp>
      <p:sp>
        <p:nvSpPr>
          <p:cNvPr id="3" name="2 Subtítulo"/>
          <p:cNvSpPr txBox="1">
            <a:spLocks/>
          </p:cNvSpPr>
          <p:nvPr/>
        </p:nvSpPr>
        <p:spPr>
          <a:xfrm>
            <a:off x="-360608" y="190494"/>
            <a:ext cx="12192000" cy="615553"/>
          </a:xfrm>
          <a:prstGeom prst="rect">
            <a:avLst/>
          </a:prstGeom>
          <a:noFill/>
          <a:ln w="9525">
            <a:noFill/>
            <a:miter lim="800000"/>
            <a:headEnd/>
            <a:tailEnd/>
          </a:ln>
          <a:effectLst/>
        </p:spPr>
        <p:txBody>
          <a:bodyPr wrap="square" lIns="0" tIns="0" rIns="0" bIns="0">
            <a:spAutoFit/>
          </a:bodyPr>
          <a:lstStyle>
            <a:defPPr>
              <a:defRPr lang="es-ES"/>
            </a:defPPr>
            <a:lvl1pPr eaLnBrk="1" hangingPunct="1">
              <a:defRPr sz="2600">
                <a:solidFill>
                  <a:srgbClr val="C00000"/>
                </a:solidFill>
                <a:latin typeface="Franklin Gothic Medium" panose="020B0603020102020204" pitchFamily="34" charset="0"/>
                <a:ea typeface="+mj-ea"/>
                <a:cs typeface="+mj-cs"/>
              </a:defRPr>
            </a:lvl1pPr>
          </a:lstStyle>
          <a:p>
            <a:pPr algn="ctr"/>
            <a:r>
              <a:rPr lang="es-MX" sz="2800" dirty="0"/>
              <a:t>      </a:t>
            </a:r>
            <a:r>
              <a:rPr lang="es-MX" sz="4000" b="1" kern="0" dirty="0">
                <a:ln w="9525">
                  <a:solidFill>
                    <a:srgbClr val="FF0000"/>
                  </a:solidFill>
                  <a:prstDash val="solid"/>
                </a:ln>
                <a:effectLst>
                  <a:outerShdw blurRad="12700" dist="38100" dir="2700000" algn="tl" rotWithShape="0">
                    <a:schemeClr val="bg1">
                      <a:lumMod val="50000"/>
                    </a:schemeClr>
                  </a:outerShdw>
                </a:effectLst>
                <a:latin typeface="Lucida Fax" panose="02060602050505020204" pitchFamily="18" charset="0"/>
              </a:rPr>
              <a:t>Integración</a:t>
            </a:r>
            <a:r>
              <a:rPr lang="es-MX" sz="2800" dirty="0" smtClean="0"/>
              <a:t> </a:t>
            </a:r>
            <a:r>
              <a:rPr lang="es-MX" sz="4000" b="1" kern="0" dirty="0">
                <a:ln w="9525">
                  <a:solidFill>
                    <a:srgbClr val="FF0000"/>
                  </a:solidFill>
                  <a:prstDash val="solid"/>
                </a:ln>
                <a:effectLst>
                  <a:outerShdw blurRad="12700" dist="38100" dir="2700000" algn="tl" rotWithShape="0">
                    <a:schemeClr val="bg1">
                      <a:lumMod val="50000"/>
                    </a:schemeClr>
                  </a:outerShdw>
                </a:effectLst>
                <a:latin typeface="Lucida Fax" panose="02060602050505020204" pitchFamily="18" charset="0"/>
              </a:rPr>
              <a:t>del Comité APCE Nacional</a:t>
            </a:r>
            <a:endParaRPr lang="es-ES" sz="4000" b="1" kern="0" dirty="0">
              <a:ln w="9525">
                <a:solidFill>
                  <a:srgbClr val="FF0000"/>
                </a:solidFill>
                <a:prstDash val="solid"/>
              </a:ln>
              <a:effectLst>
                <a:outerShdw blurRad="12700" dist="38100" dir="2700000" algn="tl" rotWithShape="0">
                  <a:schemeClr val="bg1">
                    <a:lumMod val="50000"/>
                  </a:schemeClr>
                </a:outerShdw>
              </a:effectLst>
              <a:latin typeface="Lucida Fax" panose="02060602050505020204" pitchFamily="18" charset="0"/>
            </a:endParaRPr>
          </a:p>
        </p:txBody>
      </p:sp>
    </p:spTree>
    <p:extLst>
      <p:ext uri="{BB962C8B-B14F-4D97-AF65-F5344CB8AC3E}">
        <p14:creationId xmlns:p14="http://schemas.microsoft.com/office/powerpoint/2010/main" val="1424077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es-MX" sz="3600" b="1" kern="0" dirty="0" smtClean="0">
                <a:ln w="9525">
                  <a:solidFill>
                    <a:srgbClr val="FF0000"/>
                  </a:solidFill>
                  <a:prstDash val="solid"/>
                </a:ln>
                <a:solidFill>
                  <a:srgbClr val="C00000"/>
                </a:solidFill>
                <a:effectLst>
                  <a:outerShdw blurRad="12700" dist="38100" dir="2700000" algn="tl" rotWithShape="0">
                    <a:schemeClr val="bg1">
                      <a:lumMod val="50000"/>
                    </a:schemeClr>
                  </a:outerShdw>
                </a:effectLst>
                <a:latin typeface="Lucida Fax" panose="02060602050505020204" pitchFamily="18" charset="0"/>
              </a:rPr>
              <a:t>Cualidades</a:t>
            </a:r>
            <a:endParaRPr lang="es-MX" sz="3600" b="1" kern="0" dirty="0">
              <a:ln w="9525">
                <a:solidFill>
                  <a:srgbClr val="FF0000"/>
                </a:solidFill>
                <a:prstDash val="solid"/>
              </a:ln>
              <a:solidFill>
                <a:srgbClr val="C00000"/>
              </a:solidFill>
              <a:effectLst>
                <a:outerShdw blurRad="12700" dist="38100" dir="2700000" algn="tl" rotWithShape="0">
                  <a:schemeClr val="bg1">
                    <a:lumMod val="50000"/>
                  </a:schemeClr>
                </a:outerShdw>
              </a:effectLst>
              <a:latin typeface="Lucida Fax" panose="02060602050505020204" pitchFamily="18" charset="0"/>
            </a:endParaRPr>
          </a:p>
        </p:txBody>
      </p:sp>
      <p:sp>
        <p:nvSpPr>
          <p:cNvPr id="5" name="Marcador de contenido 4"/>
          <p:cNvSpPr>
            <a:spLocks noGrp="1"/>
          </p:cNvSpPr>
          <p:nvPr>
            <p:ph idx="1"/>
          </p:nvPr>
        </p:nvSpPr>
        <p:spPr>
          <a:xfrm>
            <a:off x="1131376" y="1379350"/>
            <a:ext cx="10073899" cy="991892"/>
          </a:xfrm>
        </p:spPr>
        <p:txBody>
          <a:bodyPr>
            <a:noAutofit/>
          </a:bodyPr>
          <a:lstStyle/>
          <a:p>
            <a:pPr marL="0" indent="0" algn="just">
              <a:buNone/>
            </a:pPr>
            <a:r>
              <a:rPr lang="es-MX" sz="3200" b="1" dirty="0" smtClean="0"/>
              <a:t>Los integrantes del comité deben contar con competencias actitudinales y comportamentales, tales como:</a:t>
            </a:r>
            <a:endParaRPr lang="es-MX" sz="3200" b="1" dirty="0"/>
          </a:p>
        </p:txBody>
      </p:sp>
      <p:sp>
        <p:nvSpPr>
          <p:cNvPr id="2" name="Rectángulo 1"/>
          <p:cNvSpPr/>
          <p:nvPr/>
        </p:nvSpPr>
        <p:spPr>
          <a:xfrm>
            <a:off x="1131375" y="2371242"/>
            <a:ext cx="10073899" cy="3970318"/>
          </a:xfrm>
          <a:prstGeom prst="rect">
            <a:avLst/>
          </a:prstGeom>
        </p:spPr>
        <p:txBody>
          <a:bodyPr wrap="square" numCol="2">
            <a:spAutoFit/>
          </a:bodyPr>
          <a:lstStyle/>
          <a:p>
            <a:r>
              <a:rPr lang="es-MX" sz="3600" dirty="0" smtClean="0"/>
              <a:t>• </a:t>
            </a:r>
            <a:r>
              <a:rPr lang="es-MX" sz="3600" dirty="0"/>
              <a:t>Respeto</a:t>
            </a:r>
          </a:p>
          <a:p>
            <a:r>
              <a:rPr lang="es-MX" sz="3600" dirty="0"/>
              <a:t>• Tolerancia</a:t>
            </a:r>
          </a:p>
          <a:p>
            <a:r>
              <a:rPr lang="es-MX" sz="3600" dirty="0"/>
              <a:t>• Confidencialidad</a:t>
            </a:r>
          </a:p>
          <a:p>
            <a:r>
              <a:rPr lang="es-MX" sz="3600" dirty="0"/>
              <a:t>• Ética</a:t>
            </a:r>
          </a:p>
          <a:p>
            <a:r>
              <a:rPr lang="es-MX" sz="3600" dirty="0"/>
              <a:t>• Habilidades de comunicación</a:t>
            </a:r>
          </a:p>
          <a:p>
            <a:r>
              <a:rPr lang="es-MX" sz="3600" dirty="0"/>
              <a:t>• Imparcialidad</a:t>
            </a:r>
          </a:p>
          <a:p>
            <a:r>
              <a:rPr lang="es-MX" sz="3600" dirty="0"/>
              <a:t>• Serenidad</a:t>
            </a:r>
          </a:p>
          <a:p>
            <a:r>
              <a:rPr lang="es-MX" sz="3600" dirty="0"/>
              <a:t>• Reserva en el manejo de la información</a:t>
            </a:r>
          </a:p>
          <a:p>
            <a:r>
              <a:rPr lang="es-MX" sz="3600" dirty="0"/>
              <a:t>• Asertividad</a:t>
            </a:r>
          </a:p>
          <a:p>
            <a:r>
              <a:rPr lang="es-MX" sz="3600" dirty="0"/>
              <a:t>• Liderazgo</a:t>
            </a:r>
          </a:p>
          <a:p>
            <a:r>
              <a:rPr lang="es-MX" sz="3600" dirty="0"/>
              <a:t>• Solución de </a:t>
            </a:r>
            <a:r>
              <a:rPr lang="es-MX" sz="3600" dirty="0" smtClean="0"/>
              <a:t>conflictos</a:t>
            </a:r>
            <a:endParaRPr lang="es-MX" sz="3600" dirty="0"/>
          </a:p>
        </p:txBody>
      </p:sp>
    </p:spTree>
    <p:extLst>
      <p:ext uri="{BB962C8B-B14F-4D97-AF65-F5344CB8AC3E}">
        <p14:creationId xmlns:p14="http://schemas.microsoft.com/office/powerpoint/2010/main" val="3233182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es-MX" sz="3600" b="1" kern="0" dirty="0" smtClean="0">
                <a:ln w="9525">
                  <a:solidFill>
                    <a:srgbClr val="FF0000"/>
                  </a:solidFill>
                  <a:prstDash val="solid"/>
                </a:ln>
                <a:solidFill>
                  <a:srgbClr val="C00000"/>
                </a:solidFill>
                <a:effectLst>
                  <a:outerShdw blurRad="12700" dist="38100" dir="2700000" algn="tl" rotWithShape="0">
                    <a:schemeClr val="bg1">
                      <a:lumMod val="50000"/>
                    </a:schemeClr>
                  </a:outerShdw>
                </a:effectLst>
                <a:latin typeface="Lucida Fax" panose="02060602050505020204" pitchFamily="18" charset="0"/>
              </a:rPr>
              <a:t>Funciones Especificas</a:t>
            </a:r>
            <a:endParaRPr lang="es-MX" sz="3600" b="1" kern="0" dirty="0">
              <a:ln w="9525">
                <a:solidFill>
                  <a:srgbClr val="FF0000"/>
                </a:solidFill>
                <a:prstDash val="solid"/>
              </a:ln>
              <a:solidFill>
                <a:srgbClr val="C00000"/>
              </a:solidFill>
              <a:effectLst>
                <a:outerShdw blurRad="12700" dist="38100" dir="2700000" algn="tl" rotWithShape="0">
                  <a:schemeClr val="bg1">
                    <a:lumMod val="50000"/>
                  </a:schemeClr>
                </a:outerShdw>
              </a:effectLst>
              <a:latin typeface="Lucida Fax" panose="02060602050505020204" pitchFamily="18" charset="0"/>
            </a:endParaRPr>
          </a:p>
        </p:txBody>
      </p:sp>
      <p:sp>
        <p:nvSpPr>
          <p:cNvPr id="5" name="Marcador de contenido 4"/>
          <p:cNvSpPr>
            <a:spLocks noGrp="1"/>
          </p:cNvSpPr>
          <p:nvPr>
            <p:ph idx="1"/>
          </p:nvPr>
        </p:nvSpPr>
        <p:spPr>
          <a:xfrm>
            <a:off x="683653" y="1465016"/>
            <a:ext cx="10515600" cy="4351338"/>
          </a:xfrm>
        </p:spPr>
        <p:txBody>
          <a:bodyPr>
            <a:normAutofit fontScale="92500" lnSpcReduction="10000"/>
          </a:bodyPr>
          <a:lstStyle/>
          <a:p>
            <a:pPr marL="0" indent="0" algn="just">
              <a:buNone/>
            </a:pPr>
            <a:endParaRPr lang="es-MX" dirty="0" smtClean="0"/>
          </a:p>
          <a:p>
            <a:pPr algn="just">
              <a:buFont typeface="Wingdings" panose="05000000000000000000" pitchFamily="2" charset="2"/>
              <a:buChar char="v"/>
            </a:pPr>
            <a:r>
              <a:rPr lang="es-MX" sz="3200" dirty="0" smtClean="0"/>
              <a:t>Los 11 integrantes del comité, tomaran las decisiones necesarias en el evento de una contingencia así como dar todas las facilidades de su área de competencia, para que estas se lleven a cabo de manera ordenada, instruyendo al Secretario Técnico ejecutar las instrucciones y dar un seguimiento</a:t>
            </a:r>
            <a:r>
              <a:rPr lang="es-MX" sz="3200" dirty="0" smtClean="0"/>
              <a:t> constante.</a:t>
            </a:r>
            <a:endParaRPr lang="es-MX" sz="3200" dirty="0" smtClean="0"/>
          </a:p>
          <a:p>
            <a:pPr algn="just">
              <a:buFont typeface="Wingdings" panose="05000000000000000000" pitchFamily="2" charset="2"/>
              <a:buChar char="v"/>
            </a:pPr>
            <a:r>
              <a:rPr lang="es-MX" sz="3200" dirty="0"/>
              <a:t>El Secretario Técnico su función es enlazar de forma coordinada las actividades programadas por el </a:t>
            </a:r>
            <a:r>
              <a:rPr lang="es-MX" sz="3200" dirty="0" smtClean="0"/>
              <a:t>Comité, </a:t>
            </a:r>
            <a:r>
              <a:rPr lang="es-MX" sz="3200" dirty="0"/>
              <a:t>tanto al interior como al </a:t>
            </a:r>
            <a:r>
              <a:rPr lang="es-MX" sz="3200" dirty="0" smtClean="0"/>
              <a:t>exterior, para dar seguimiento a la ejecución de las decisión ahí tomadas. Y reportar en todo momento al Comité de los avances y/o retos </a:t>
            </a:r>
            <a:endParaRPr lang="es-MX" sz="3200" dirty="0"/>
          </a:p>
          <a:p>
            <a:pPr marL="0" indent="0" algn="just">
              <a:buNone/>
            </a:pPr>
            <a:endParaRPr lang="es-MX" dirty="0"/>
          </a:p>
          <a:p>
            <a:pPr>
              <a:buFont typeface="Wingdings" panose="05000000000000000000" pitchFamily="2" charset="2"/>
              <a:buChar char="v"/>
            </a:pPr>
            <a:endParaRPr lang="es-MX" dirty="0" smtClean="0"/>
          </a:p>
          <a:p>
            <a:endParaRPr lang="es-MX" dirty="0" smtClean="0"/>
          </a:p>
        </p:txBody>
      </p:sp>
    </p:spTree>
    <p:extLst>
      <p:ext uri="{BB962C8B-B14F-4D97-AF65-F5344CB8AC3E}">
        <p14:creationId xmlns:p14="http://schemas.microsoft.com/office/powerpoint/2010/main" val="3396441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es-MX" sz="3600" b="1" kern="0" dirty="0">
                <a:ln w="9525">
                  <a:solidFill>
                    <a:srgbClr val="FF0000"/>
                  </a:solidFill>
                  <a:prstDash val="solid"/>
                </a:ln>
                <a:solidFill>
                  <a:srgbClr val="C00000"/>
                </a:solidFill>
                <a:effectLst>
                  <a:outerShdw blurRad="12700" dist="38100" dir="2700000" algn="tl" rotWithShape="0">
                    <a:schemeClr val="bg1">
                      <a:lumMod val="50000"/>
                    </a:schemeClr>
                  </a:outerShdw>
                </a:effectLst>
                <a:latin typeface="Lucida Fax" panose="02060602050505020204" pitchFamily="18" charset="0"/>
              </a:rPr>
              <a:t>Una vez integrado el Comité Nacional</a:t>
            </a:r>
          </a:p>
        </p:txBody>
      </p:sp>
      <p:sp>
        <p:nvSpPr>
          <p:cNvPr id="5" name="Marcador de contenido 4"/>
          <p:cNvSpPr>
            <a:spLocks noGrp="1"/>
          </p:cNvSpPr>
          <p:nvPr>
            <p:ph idx="1"/>
          </p:nvPr>
        </p:nvSpPr>
        <p:spPr>
          <a:xfrm>
            <a:off x="683653" y="1465016"/>
            <a:ext cx="10515600" cy="4351338"/>
          </a:xfrm>
        </p:spPr>
        <p:txBody>
          <a:bodyPr>
            <a:normAutofit/>
          </a:bodyPr>
          <a:lstStyle/>
          <a:p>
            <a:pPr marL="0" indent="0" algn="just">
              <a:buNone/>
            </a:pPr>
            <a:endParaRPr lang="es-MX" dirty="0" smtClean="0"/>
          </a:p>
          <a:p>
            <a:pPr algn="just">
              <a:buFont typeface="Wingdings" panose="05000000000000000000" pitchFamily="2" charset="2"/>
              <a:buChar char="v"/>
            </a:pPr>
            <a:r>
              <a:rPr lang="es-MX" sz="3200" dirty="0" smtClean="0"/>
              <a:t>Se pedirá </a:t>
            </a:r>
            <a:r>
              <a:rPr lang="es-MX" sz="3200" dirty="0"/>
              <a:t>el </a:t>
            </a:r>
            <a:r>
              <a:rPr lang="es-MX" sz="3200" dirty="0" smtClean="0"/>
              <a:t>apoyo consultivo </a:t>
            </a:r>
            <a:r>
              <a:rPr lang="es-MX" sz="3200" dirty="0"/>
              <a:t>al </a:t>
            </a:r>
            <a:r>
              <a:rPr lang="es-MX" sz="3200" dirty="0" smtClean="0"/>
              <a:t>SINAPROC,  </a:t>
            </a:r>
            <a:r>
              <a:rPr lang="es-MX" sz="3200" dirty="0"/>
              <a:t>Sistema Nacional de Protección Civil; </a:t>
            </a:r>
            <a:r>
              <a:rPr lang="es-MX" sz="3200" dirty="0" smtClean="0"/>
              <a:t>que es </a:t>
            </a:r>
            <a:r>
              <a:rPr lang="es-MX" sz="3200" dirty="0"/>
              <a:t>hoy referente mundial por la coordinación y articulación de los tres órdenes de gobierno para la prevención de desastres y la atención de </a:t>
            </a:r>
            <a:r>
              <a:rPr lang="es-MX" sz="3200" dirty="0" smtClean="0"/>
              <a:t>emergencias, y ser parte de la RED DIF 33 </a:t>
            </a:r>
            <a:endParaRPr lang="es-MX" sz="3200" dirty="0"/>
          </a:p>
          <a:p>
            <a:pPr marL="0" indent="0" algn="just">
              <a:buNone/>
            </a:pPr>
            <a:endParaRPr lang="es-MX" dirty="0"/>
          </a:p>
          <a:p>
            <a:pPr>
              <a:buFont typeface="Wingdings" panose="05000000000000000000" pitchFamily="2" charset="2"/>
              <a:buChar char="v"/>
            </a:pPr>
            <a:endParaRPr lang="es-MX" dirty="0" smtClean="0"/>
          </a:p>
          <a:p>
            <a:endParaRPr lang="es-MX" dirty="0" smtClean="0"/>
          </a:p>
        </p:txBody>
      </p:sp>
    </p:spTree>
    <p:extLst>
      <p:ext uri="{BB962C8B-B14F-4D97-AF65-F5344CB8AC3E}">
        <p14:creationId xmlns:p14="http://schemas.microsoft.com/office/powerpoint/2010/main" val="967397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3403</TotalTime>
  <Words>368</Words>
  <Application>Microsoft Office PowerPoint</Application>
  <PresentationFormat>Panorámica</PresentationFormat>
  <Paragraphs>43</Paragraphs>
  <Slides>6</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vt:i4>
      </vt:variant>
    </vt:vector>
  </HeadingPairs>
  <TitlesOfParts>
    <vt:vector size="14" baseType="lpstr">
      <vt:lpstr>Arial</vt:lpstr>
      <vt:lpstr>Calibri</vt:lpstr>
      <vt:lpstr>Calibri Light</vt:lpstr>
      <vt:lpstr>Franklin Gothic Book</vt:lpstr>
      <vt:lpstr>Franklin Gothic Medium</vt:lpstr>
      <vt:lpstr>Lucida Fax</vt:lpstr>
      <vt:lpstr>Wingdings</vt:lpstr>
      <vt:lpstr>Tema de Office</vt:lpstr>
      <vt:lpstr>Presentación de PowerPoint</vt:lpstr>
      <vt:lpstr>Presentación de PowerPoint</vt:lpstr>
      <vt:lpstr>Presentación de PowerPoint</vt:lpstr>
      <vt:lpstr>Cualidades</vt:lpstr>
      <vt:lpstr>Funciones Especificas</vt:lpstr>
      <vt:lpstr>Una vez integrado el Comité Nacional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Carlos Zarate</dc:creator>
  <cp:lastModifiedBy>Juan Carlos Zarate</cp:lastModifiedBy>
  <cp:revision>83</cp:revision>
  <cp:lastPrinted>2018-03-20T18:36:09Z</cp:lastPrinted>
  <dcterms:created xsi:type="dcterms:W3CDTF">2018-02-21T23:31:22Z</dcterms:created>
  <dcterms:modified xsi:type="dcterms:W3CDTF">2018-07-30T16:39:42Z</dcterms:modified>
</cp:coreProperties>
</file>