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69" r:id="rId3"/>
    <p:sldId id="265" r:id="rId4"/>
    <p:sldId id="257" r:id="rId5"/>
    <p:sldId id="278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944" autoAdjust="0"/>
  </p:normalViewPr>
  <p:slideViewPr>
    <p:cSldViewPr snapToGrid="0">
      <p:cViewPr varScale="1">
        <p:scale>
          <a:sx n="62" d="100"/>
          <a:sy n="62" d="100"/>
        </p:scale>
        <p:origin x="10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26C44-3592-4787-AF59-8D7CAB8617D3}" type="datetimeFigureOut">
              <a:rPr lang="es-MX" smtClean="0"/>
              <a:t>24/07/2018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5D538-8FA6-4F24-916A-1DC535AED7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995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5D538-8FA6-4F24-916A-1DC535AED75E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951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F773541-0FF3-4675-9527-2B908BEC423F}" type="slidenum">
              <a:rPr lang="es-ES_tradnl" smtClean="0">
                <a:latin typeface="Arial" charset="0"/>
              </a:rPr>
              <a:pPr/>
              <a:t>2</a:t>
            </a:fld>
            <a:endParaRPr lang="es-ES_tradnl">
              <a:latin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850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es-ES_tradnl" sz="1200" dirty="0" smtClean="0">
                <a:latin typeface="Franklin Gothic Book" panose="020B0503020102020204" pitchFamily="34" charset="0"/>
              </a:rPr>
              <a:t>APCE constituye la estrategia institucional que delimita las tareas que corresponde desempeñar a los integrantes el Sistema DIF en sus tres niveles de actuación, en favor de la población sujeto de asistencia social  en riesgo o afectada por una situación de emergencia o desastre,  en el marco del Sistema Nacional de Protección Civil y en concordancia con lo que se estipula en su Manual de Organización.</a:t>
            </a:r>
            <a:endParaRPr lang="es-MX" sz="1200" dirty="0" smtClean="0">
              <a:latin typeface="Franklin Gothic Book" panose="020B05030201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es-ES_tradnl" sz="1200" dirty="0" smtClean="0">
                <a:latin typeface="Franklin Gothic Book" panose="020B0503020102020204" pitchFamily="34" charset="0"/>
              </a:rPr>
              <a:t> </a:t>
            </a:r>
            <a:endParaRPr lang="es-MX" sz="1200" dirty="0" smtClean="0">
              <a:latin typeface="Franklin Gothic Book" panose="020B05030201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es-ES_tradnl" sz="1200" dirty="0" smtClean="0">
                <a:latin typeface="Franklin Gothic Book" panose="020B0503020102020204" pitchFamily="34" charset="0"/>
              </a:rPr>
              <a:t>Con esta iniciativa el DIF busca desarrollar la capacidad institucional, en un marco de corresponsabilidad, que permita atender a la población sujeta de asistencia social desde la perspectiva de gestión integral del riesgo por lo que orienta su quehacer, en primera instancia, hacia acciones preventivas o en su caso de mitigación de los factores de riesgo que pudieran derivar en una situación de emergencia o desastre.</a:t>
            </a:r>
            <a:endParaRPr lang="es-MX" sz="1200" dirty="0" smtClean="0">
              <a:latin typeface="Franklin Gothic Book" panose="020B0503020102020204" pitchFamily="34" charset="0"/>
            </a:endParaRP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5D538-8FA6-4F24-916A-1DC535AED75E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1349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dirty="0" smtClean="0">
                <a:latin typeface="Franklin Gothic Book" panose="020B0503020102020204" pitchFamily="34" charset="0"/>
              </a:rPr>
              <a:t>Promover el desarrollo de la capacidad de respuesta en los diferentes niveles de gestión, a través del establecimiento de un mecanismo de coordinación que permita brindar una atención eficiente y eficaz.</a:t>
            </a:r>
            <a:endParaRPr lang="es-ES_tradnl" sz="1200" b="1" dirty="0" smtClean="0">
              <a:latin typeface="Franklin Gothic Book" panose="020B0503020102020204" pitchFamily="34" charset="0"/>
            </a:endParaRP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5D538-8FA6-4F24-916A-1DC535AED75E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2516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5D538-8FA6-4F24-916A-1DC535AED75E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935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C2D7-C0C0-4D95-BE05-2602049C90BD}" type="datetimeFigureOut">
              <a:rPr lang="es-MX" smtClean="0"/>
              <a:t>24/07/2018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CA3D-C8E1-4542-907D-BF61ABADF9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37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C2D7-C0C0-4D95-BE05-2602049C90BD}" type="datetimeFigureOut">
              <a:rPr lang="es-MX" smtClean="0"/>
              <a:t>24/07/2018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CA3D-C8E1-4542-907D-BF61ABADF9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602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C2D7-C0C0-4D95-BE05-2602049C90BD}" type="datetimeFigureOut">
              <a:rPr lang="es-MX" smtClean="0"/>
              <a:t>24/07/2018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CA3D-C8E1-4542-907D-BF61ABADF9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308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28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C2D7-C0C0-4D95-BE05-2602049C90BD}" type="datetimeFigureOut">
              <a:rPr lang="es-MX" smtClean="0"/>
              <a:t>24/07/2018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CA3D-C8E1-4542-907D-BF61ABADF9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483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C2D7-C0C0-4D95-BE05-2602049C90BD}" type="datetimeFigureOut">
              <a:rPr lang="es-MX" smtClean="0"/>
              <a:t>24/07/2018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CA3D-C8E1-4542-907D-BF61ABADF9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8870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C2D7-C0C0-4D95-BE05-2602049C90BD}" type="datetimeFigureOut">
              <a:rPr lang="es-MX" smtClean="0"/>
              <a:t>24/07/2018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CA3D-C8E1-4542-907D-BF61ABADF9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314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C2D7-C0C0-4D95-BE05-2602049C90BD}" type="datetimeFigureOut">
              <a:rPr lang="es-MX" smtClean="0"/>
              <a:t>24/07/2018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CA3D-C8E1-4542-907D-BF61ABADF9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098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C2D7-C0C0-4D95-BE05-2602049C90BD}" type="datetimeFigureOut">
              <a:rPr lang="es-MX" smtClean="0"/>
              <a:t>24/07/2018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CA3D-C8E1-4542-907D-BF61ABADF9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302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C2D7-C0C0-4D95-BE05-2602049C90BD}" type="datetimeFigureOut">
              <a:rPr lang="es-MX" smtClean="0"/>
              <a:t>24/07/2018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CA3D-C8E1-4542-907D-BF61ABADF9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331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C2D7-C0C0-4D95-BE05-2602049C90BD}" type="datetimeFigureOut">
              <a:rPr lang="es-MX" smtClean="0"/>
              <a:t>24/07/2018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CA3D-C8E1-4542-907D-BF61ABADF9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425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C2D7-C0C0-4D95-BE05-2602049C90BD}" type="datetimeFigureOut">
              <a:rPr lang="es-MX" smtClean="0"/>
              <a:t>24/07/2018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CA3D-C8E1-4542-907D-BF61ABADF9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669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2C2D7-C0C0-4D95-BE05-2602049C90BD}" type="datetimeFigureOut">
              <a:rPr lang="es-MX" smtClean="0"/>
              <a:t>24/07/2018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3CA3D-C8E1-4542-907D-BF61ABADF9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057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991" y="232475"/>
            <a:ext cx="6134524" cy="648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9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CuadroTexto"/>
          <p:cNvSpPr txBox="1"/>
          <p:nvPr/>
        </p:nvSpPr>
        <p:spPr>
          <a:xfrm>
            <a:off x="2095473" y="2709605"/>
            <a:ext cx="37147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spcBef>
                <a:spcPct val="50000"/>
              </a:spcBef>
              <a:buFont typeface="Arial" pitchFamily="34" charset="0"/>
              <a:buChar char="•"/>
            </a:pPr>
            <a:r>
              <a:rPr lang="es-MX" sz="1600" dirty="0">
                <a:latin typeface="Franklin Gothic Book" panose="020B0503020102020204" pitchFamily="34" charset="0"/>
              </a:rPr>
              <a:t>Ley General de Salud 21/ Enero/ 2017</a:t>
            </a:r>
          </a:p>
          <a:p>
            <a:pPr lvl="1" indent="-192088">
              <a:spcBef>
                <a:spcPct val="50000"/>
              </a:spcBef>
              <a:buFont typeface="Wingdings" pitchFamily="2" charset="2"/>
              <a:buChar char="ü"/>
            </a:pPr>
            <a:r>
              <a:rPr lang="es-MX" sz="1600" dirty="0">
                <a:latin typeface="Franklin Gothic Book" panose="020B0503020102020204" pitchFamily="34" charset="0"/>
              </a:rPr>
              <a:t>Art. 181 y 182</a:t>
            </a:r>
          </a:p>
          <a:p>
            <a:pPr marL="550862" lvl="1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MX" sz="1600" dirty="0">
                <a:latin typeface="Franklin Gothic Book" panose="020B0503020102020204" pitchFamily="34" charset="0"/>
              </a:rPr>
              <a:t>Ley de Asistencia Social 19/12/2014</a:t>
            </a:r>
          </a:p>
          <a:p>
            <a:pPr lvl="1" indent="-192088">
              <a:spcBef>
                <a:spcPct val="50000"/>
              </a:spcBef>
              <a:buFont typeface="Wingdings" pitchFamily="2" charset="2"/>
              <a:buChar char="ü"/>
            </a:pPr>
            <a:r>
              <a:rPr lang="es-MX" sz="1600" dirty="0">
                <a:latin typeface="Franklin Gothic Book" panose="020B0503020102020204" pitchFamily="34" charset="0"/>
              </a:rPr>
              <a:t>Cap. II, Art. 4 </a:t>
            </a:r>
            <a:r>
              <a:rPr lang="es-MX" sz="1600" dirty="0" err="1">
                <a:latin typeface="Franklin Gothic Book" panose="020B0503020102020204" pitchFamily="34" charset="0"/>
              </a:rPr>
              <a:t>fracc</a:t>
            </a:r>
            <a:r>
              <a:rPr lang="es-MX" sz="1600" dirty="0">
                <a:latin typeface="Franklin Gothic Book" panose="020B0503020102020204" pitchFamily="34" charset="0"/>
              </a:rPr>
              <a:t>. XI; Art.9 </a:t>
            </a: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MX" sz="1600" dirty="0">
                <a:latin typeface="Franklin Gothic Book" panose="020B0503020102020204" pitchFamily="34" charset="0"/>
              </a:rPr>
              <a:t>Estatuto Orgánico del SNDIF 11/06/2016</a:t>
            </a:r>
          </a:p>
          <a:p>
            <a:pPr lvl="1" indent="-192088">
              <a:spcBef>
                <a:spcPct val="50000"/>
              </a:spcBef>
              <a:buFont typeface="Wingdings" pitchFamily="2" charset="2"/>
              <a:buChar char="ü"/>
            </a:pPr>
            <a:r>
              <a:rPr lang="es-MX" sz="1600" dirty="0">
                <a:latin typeface="Franklin Gothic Book" panose="020B0503020102020204" pitchFamily="34" charset="0"/>
              </a:rPr>
              <a:t>Cap. XI Art 27 </a:t>
            </a:r>
            <a:r>
              <a:rPr lang="es-MX" sz="1600" dirty="0" err="1">
                <a:latin typeface="Franklin Gothic Book" panose="020B0503020102020204" pitchFamily="34" charset="0"/>
              </a:rPr>
              <a:t>fracc</a:t>
            </a:r>
            <a:r>
              <a:rPr lang="es-MX" sz="1600" dirty="0">
                <a:latin typeface="Franklin Gothic Book" panose="020B0503020102020204" pitchFamily="34" charset="0"/>
              </a:rPr>
              <a:t> XI</a:t>
            </a: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2095472" y="2126172"/>
            <a:ext cx="2857520" cy="428628"/>
          </a:xfrm>
          <a:prstGeom prst="rect">
            <a:avLst/>
          </a:prstGeo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s-MX" sz="2000" b="1" dirty="0">
                <a:latin typeface="Franklin Gothic Book" panose="020B0503020102020204" pitchFamily="34" charset="0"/>
              </a:rPr>
              <a:t>Interno</a:t>
            </a:r>
            <a:endParaRPr lang="es-ES" sz="2000" b="1" dirty="0">
              <a:latin typeface="Franklin Gothic Book" panose="020B0503020102020204" pitchFamily="34" charset="0"/>
            </a:endParaRPr>
          </a:p>
        </p:txBody>
      </p:sp>
      <p:sp>
        <p:nvSpPr>
          <p:cNvPr id="12" name="2 Subtítulo"/>
          <p:cNvSpPr txBox="1">
            <a:spLocks/>
          </p:cNvSpPr>
          <p:nvPr/>
        </p:nvSpPr>
        <p:spPr>
          <a:xfrm>
            <a:off x="0" y="594489"/>
            <a:ext cx="11980190" cy="11295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 kern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Lucida Fax" panose="02060602050505020204" pitchFamily="18" charset="0"/>
              </a:defRPr>
            </a:lvl1pPr>
          </a:lstStyle>
          <a:p>
            <a:r>
              <a:rPr lang="es-MX" dirty="0"/>
              <a:t>Marco Normativo Institucional</a:t>
            </a:r>
            <a:endParaRPr lang="es-ES" dirty="0"/>
          </a:p>
        </p:txBody>
      </p:sp>
      <p:sp>
        <p:nvSpPr>
          <p:cNvPr id="13" name="4 CuadroTexto"/>
          <p:cNvSpPr txBox="1"/>
          <p:nvPr/>
        </p:nvSpPr>
        <p:spPr>
          <a:xfrm>
            <a:off x="6453190" y="2697677"/>
            <a:ext cx="36433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spcBef>
                <a:spcPct val="50000"/>
              </a:spcBef>
              <a:buFont typeface="Arial" pitchFamily="34" charset="0"/>
              <a:buChar char="•"/>
            </a:pPr>
            <a:r>
              <a:rPr lang="es-MX" sz="1600" dirty="0">
                <a:latin typeface="Franklin Gothic Book" panose="020B0503020102020204" pitchFamily="34" charset="0"/>
              </a:rPr>
              <a:t>Plan Nacional de Desarrollo. 20/05/2013</a:t>
            </a:r>
          </a:p>
          <a:p>
            <a:pPr marL="179388" indent="-179388">
              <a:spcBef>
                <a:spcPct val="50000"/>
              </a:spcBef>
              <a:buFont typeface="Arial" pitchFamily="34" charset="0"/>
              <a:buChar char="•"/>
            </a:pPr>
            <a:r>
              <a:rPr lang="es-MX" sz="1600" dirty="0">
                <a:latin typeface="Franklin Gothic Book" panose="020B0503020102020204" pitchFamily="34" charset="0"/>
              </a:rPr>
              <a:t>Ley General de Protección Civil. 06/junio/2012 ( ultima reforma 03/06/2014)</a:t>
            </a:r>
          </a:p>
          <a:p>
            <a:pPr marL="179388" indent="-179388">
              <a:spcBef>
                <a:spcPct val="50000"/>
              </a:spcBef>
              <a:buFont typeface="Arial" pitchFamily="34" charset="0"/>
              <a:buChar char="•"/>
            </a:pPr>
            <a:r>
              <a:rPr lang="es-MX" sz="1600" dirty="0">
                <a:latin typeface="Franklin Gothic Book" panose="020B0503020102020204" pitchFamily="34" charset="0"/>
              </a:rPr>
              <a:t>Programa Nacional </a:t>
            </a:r>
            <a:br>
              <a:rPr lang="es-MX" sz="1600" dirty="0">
                <a:latin typeface="Franklin Gothic Book" panose="020B0503020102020204" pitchFamily="34" charset="0"/>
              </a:rPr>
            </a:br>
            <a:r>
              <a:rPr lang="es-MX" sz="1600" dirty="0">
                <a:latin typeface="Franklin Gothic Book" panose="020B0503020102020204" pitchFamily="34" charset="0"/>
              </a:rPr>
              <a:t>de Protección Civil </a:t>
            </a:r>
            <a:br>
              <a:rPr lang="es-MX" sz="1600" dirty="0">
                <a:latin typeface="Franklin Gothic Book" panose="020B0503020102020204" pitchFamily="34" charset="0"/>
              </a:rPr>
            </a:br>
            <a:r>
              <a:rPr lang="es-MX" sz="1600" dirty="0">
                <a:latin typeface="Franklin Gothic Book" panose="020B0503020102020204" pitchFamily="34" charset="0"/>
              </a:rPr>
              <a:t>2014-2018</a:t>
            </a:r>
          </a:p>
          <a:p>
            <a:pPr marL="179388" indent="-179388">
              <a:spcBef>
                <a:spcPct val="50000"/>
              </a:spcBef>
              <a:buFont typeface="Arial" pitchFamily="34" charset="0"/>
              <a:buChar char="•"/>
            </a:pPr>
            <a:r>
              <a:rPr lang="es-MX" sz="1600" dirty="0">
                <a:latin typeface="Franklin Gothic Book" panose="020B0503020102020204" pitchFamily="34" charset="0"/>
              </a:rPr>
              <a:t>Manual de Organización </a:t>
            </a:r>
            <a:br>
              <a:rPr lang="es-MX" sz="1600" dirty="0">
                <a:latin typeface="Franklin Gothic Book" panose="020B0503020102020204" pitchFamily="34" charset="0"/>
              </a:rPr>
            </a:br>
            <a:r>
              <a:rPr lang="es-MX" sz="1600" dirty="0">
                <a:latin typeface="Franklin Gothic Book" panose="020B0503020102020204" pitchFamily="34" charset="0"/>
              </a:rPr>
              <a:t>y Operación del Sistema Nacional de Protección </a:t>
            </a:r>
            <a:r>
              <a:rPr lang="es-MX" sz="1600">
                <a:latin typeface="Franklin Gothic Book" panose="020B0503020102020204" pitchFamily="34" charset="0"/>
              </a:rPr>
              <a:t>Civil </a:t>
            </a:r>
            <a:r>
              <a:rPr lang="es-MX" sz="1600" smtClean="0">
                <a:latin typeface="Franklin Gothic Book" panose="020B0503020102020204" pitchFamily="34" charset="0"/>
              </a:rPr>
              <a:t>13/07/2018</a:t>
            </a:r>
            <a:endParaRPr lang="es-MX" sz="1600" dirty="0">
              <a:latin typeface="Franklin Gothic Book" panose="020B0503020102020204" pitchFamily="34" charset="0"/>
            </a:endParaRP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6453190" y="2126172"/>
            <a:ext cx="2857520" cy="428628"/>
          </a:xfrm>
          <a:prstGeom prst="rect">
            <a:avLst/>
          </a:prstGeo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s-MX" sz="2000" b="1" dirty="0">
                <a:latin typeface="Franklin Gothic Book" panose="020B0503020102020204" pitchFamily="34" charset="0"/>
              </a:rPr>
              <a:t>Externo</a:t>
            </a:r>
            <a:endParaRPr lang="es-ES" sz="2000" b="1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314819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7730" y="1"/>
            <a:ext cx="11603864" cy="1115878"/>
          </a:xfrm>
        </p:spPr>
        <p:txBody>
          <a:bodyPr>
            <a:normAutofit/>
          </a:bodyPr>
          <a:lstStyle/>
          <a:p>
            <a:pPr algn="ctr"/>
            <a:r>
              <a:rPr lang="es-ES_tradnl" sz="4000" b="1" kern="0" dirty="0" smtClean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Lucida Fax" panose="02060602050505020204" pitchFamily="18" charset="0"/>
                <a:ea typeface="+mn-ea"/>
                <a:cs typeface="+mn-cs"/>
              </a:rPr>
              <a:t>¿Qué se busca?</a:t>
            </a:r>
            <a:endParaRPr lang="es-MX" sz="3600" dirty="0">
              <a:solidFill>
                <a:srgbClr val="FF0000"/>
              </a:solidFill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518" y="1403796"/>
            <a:ext cx="11475076" cy="5151987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ES_tradnl" sz="3000" dirty="0" smtClean="0">
                <a:latin typeface="Franklin Gothic Book" panose="020B0503020102020204" pitchFamily="34" charset="0"/>
              </a:rPr>
              <a:t>Delimitar las tareas del DIF en sus 4 niveles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ES_tradnl" sz="3000" dirty="0" smtClean="0">
                <a:latin typeface="Franklin Gothic Book" panose="020B0503020102020204" pitchFamily="34" charset="0"/>
              </a:rPr>
              <a:t>Involucrar a la comunidad directamente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ES_tradnl" sz="3000" dirty="0" smtClean="0">
                <a:latin typeface="Franklin Gothic Book" panose="020B0503020102020204" pitchFamily="34" charset="0"/>
              </a:rPr>
              <a:t>Apego y sinergia con SINAPROC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ES_tradnl" sz="3000" dirty="0" smtClean="0">
                <a:latin typeface="Franklin Gothic Book" panose="020B0503020102020204" pitchFamily="34" charset="0"/>
              </a:rPr>
              <a:t>Protocolos de acotación 2018.</a:t>
            </a:r>
            <a:endParaRPr lang="es-MX" sz="3000" dirty="0">
              <a:latin typeface="Franklin Gothic Book" panose="020B05030201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ct val="0"/>
              </a:spcBef>
              <a:buNone/>
            </a:pPr>
            <a:r>
              <a:rPr lang="es-ES_tradnl" sz="3000" dirty="0">
                <a:latin typeface="Franklin Gothic Book" panose="020B0503020102020204" pitchFamily="34" charset="0"/>
              </a:rPr>
              <a:t> </a:t>
            </a:r>
            <a:endParaRPr lang="es-MX" sz="3000" dirty="0">
              <a:latin typeface="Franklin Gothic Book" panose="020B0503020102020204" pitchFamily="34" charset="0"/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s-MX" sz="3000" dirty="0" smtClean="0">
                <a:latin typeface="Franklin Gothic Book" panose="020B0503020102020204" pitchFamily="34" charset="0"/>
              </a:rPr>
              <a:t>Fortalecer capacidad institucional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s-MX" sz="3000" dirty="0" smtClean="0">
                <a:latin typeface="Franklin Gothic Book" panose="020B0503020102020204" pitchFamily="34" charset="0"/>
              </a:rPr>
              <a:t>Corresponsabilidad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s-MX" sz="3000" dirty="0" smtClean="0">
                <a:latin typeface="Franklin Gothic Book" panose="020B0503020102020204" pitchFamily="34" charset="0"/>
              </a:rPr>
              <a:t>Preventivo y Reactivo</a:t>
            </a:r>
          </a:p>
          <a:p>
            <a:pPr marL="0" indent="0" algn="just">
              <a:lnSpc>
                <a:spcPct val="110000"/>
              </a:lnSpc>
              <a:spcBef>
                <a:spcPct val="0"/>
              </a:spcBef>
              <a:buNone/>
            </a:pPr>
            <a:endParaRPr lang="es-MX" sz="3000" dirty="0">
              <a:latin typeface="Franklin Gothic Book" panose="020B05030201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917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CuadroTexto"/>
          <p:cNvSpPr txBox="1"/>
          <p:nvPr/>
        </p:nvSpPr>
        <p:spPr>
          <a:xfrm>
            <a:off x="1583008" y="2668007"/>
            <a:ext cx="86369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700"/>
              </a:lnSpc>
              <a:spcBef>
                <a:spcPct val="50000"/>
              </a:spcBef>
            </a:pPr>
            <a:r>
              <a:rPr lang="es-MX" sz="2800" dirty="0">
                <a:latin typeface="Franklin Gothic Book" panose="020B0503020102020204" pitchFamily="34" charset="0"/>
              </a:rPr>
              <a:t>Fortalecer las acciones de asistencia social en materia de atención a la población vulnerable o damnificada, creando un vinculo estrecho entre instituciones publicas de los tres niveles de gobierno y la sociedad civil. </a:t>
            </a:r>
            <a:endParaRPr lang="es-MX" sz="28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2 Subtítulo"/>
          <p:cNvSpPr txBox="1">
            <a:spLocks/>
          </p:cNvSpPr>
          <p:nvPr/>
        </p:nvSpPr>
        <p:spPr>
          <a:xfrm>
            <a:off x="170481" y="876991"/>
            <a:ext cx="11809709" cy="429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100" b="1" kern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Lucida Fax" panose="02060602050505020204" pitchFamily="18" charset="0"/>
              </a:defRPr>
            </a:lvl1pPr>
          </a:lstStyle>
          <a:p>
            <a:r>
              <a:rPr lang="es-MX" sz="4000" dirty="0"/>
              <a:t>Objetivo de </a:t>
            </a:r>
            <a:r>
              <a:rPr lang="es-MX" sz="4000" dirty="0" smtClean="0"/>
              <a:t>APCE 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5024246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79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3354</TotalTime>
  <Words>242</Words>
  <Application>Microsoft Office PowerPoint</Application>
  <PresentationFormat>Panorámica</PresentationFormat>
  <Paragraphs>33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Franklin Gothic Book</vt:lpstr>
      <vt:lpstr>Lucida Fax</vt:lpstr>
      <vt:lpstr>Wingdings</vt:lpstr>
      <vt:lpstr>Tema de Office</vt:lpstr>
      <vt:lpstr>Presentación de PowerPoint</vt:lpstr>
      <vt:lpstr>Presentación de PowerPoint</vt:lpstr>
      <vt:lpstr>¿Qué se busca?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Zarate</dc:creator>
  <cp:lastModifiedBy>Juan Carlos Zarate</cp:lastModifiedBy>
  <cp:revision>79</cp:revision>
  <cp:lastPrinted>2018-03-20T18:36:09Z</cp:lastPrinted>
  <dcterms:created xsi:type="dcterms:W3CDTF">2018-02-21T23:31:22Z</dcterms:created>
  <dcterms:modified xsi:type="dcterms:W3CDTF">2018-07-24T16:30:30Z</dcterms:modified>
</cp:coreProperties>
</file>