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73" r:id="rId9"/>
    <p:sldId id="270" r:id="rId10"/>
    <p:sldId id="271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EC5F856-083D-4D89-B364-29635D4BC8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D465C-33A3-4581-A5D9-CA9C59C7BE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8AFA4-7F56-4BBE-A08C-BD663EF2DA49}" type="datetimeFigureOut">
              <a:rPr lang="es-MX" smtClean="0"/>
              <a:t>04/12/2017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30D516-9AED-4BAB-90AC-4D388119C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0D5072-A7BA-4500-931B-56FE6C124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05E1-8ACF-4314-94F1-C86FA5077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979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23471-8207-4A65-AA8B-8FA523BCE928}" type="datetimeFigureOut">
              <a:rPr lang="es-MX" smtClean="0"/>
              <a:t>04/12/2017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518AC-DB45-47B8-AA22-DEB87C4B1D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653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Hasta</a:t>
            </a:r>
            <a:r>
              <a:rPr lang="es-MX" baseline="0" dirty="0"/>
              <a:t> ahora el ABC de la contraloría social lo hemos llevado a cabo y más… precisamente porque nuestros programas implican necesariamente una estructura social organizada y participativa. Más en Comunidad DIFerente, que todavía va más allá.</a:t>
            </a:r>
          </a:p>
          <a:p>
            <a:endParaRPr lang="es-MX" baseline="0" dirty="0"/>
          </a:p>
          <a:p>
            <a:r>
              <a:rPr lang="es-MX" baseline="0" dirty="0"/>
              <a:t>Y no se diga en las comunidades donde se tiene como práctica cotidiana el establecimiento de un </a:t>
            </a:r>
            <a:r>
              <a:rPr lang="es-MX" u="sng" baseline="0" dirty="0"/>
              <a:t>diálogo comunitario </a:t>
            </a:r>
            <a:r>
              <a:rPr lang="es-MX" baseline="0" dirty="0"/>
              <a:t>fuerte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933C-A3B9-4FDF-BDAC-874AF35D2565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469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MERINO, Mauricio “La otra mirada a la democracia” en “Rendición de cuentas social en México. Evaluación y control desde la sociedad civil”. Gobierno del estado de Oaxaca. SFP. México, julio 2013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933C-A3B9-4FDF-BDAC-874AF35D256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03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¿Cómo ayudar a que se apropien de ella?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A que rebasen el ABC y la convirtamos en una herramienta de desarrollo comunitario, de empoderamiento para hacer crecer a la comunidad, a sus personas?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933C-A3B9-4FDF-BDAC-874AF35D2565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94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Sin estos dos principios no podemos</a:t>
            </a:r>
            <a:r>
              <a:rPr lang="es-MX" baseline="0" dirty="0"/>
              <a:t> aspirar a una acción de gobierno exitosa, cualquiera que esta sea.</a:t>
            </a:r>
          </a:p>
          <a:p>
            <a:endParaRPr lang="es-MX" baseline="0" dirty="0"/>
          </a:p>
          <a:p>
            <a:r>
              <a:rPr lang="es-MX" baseline="0" dirty="0"/>
              <a:t>Piensen el el programa o la acción que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933C-A3B9-4FDF-BDAC-874AF35D2565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78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2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94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F2A4-B353-447F-9202-9CEFFB4698A6}" type="datetimeFigureOut">
              <a:rPr lang="es-MX" smtClean="0"/>
              <a:t>04/12/2017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2159-AABC-466C-84CD-E99B087E7CD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092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F51DB-0F49-493F-9114-AC8476595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9BBC1A-8D36-4245-B359-C839381DF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98F5F-47A6-4E62-ABF8-9FCA355A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248F-AC32-4334-97B2-9FAAB1F90523}" type="datetimeFigureOut">
              <a:rPr lang="es-MX" smtClean="0"/>
              <a:t>04/12/2017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E9F1B-04CC-4A20-948F-59CA466C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E1E4C-D7B4-410C-9CE5-2B85D23C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62E6-2775-4B1F-826B-9D242765127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58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Fondo nuevo electoral 201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  <p:pic>
        <p:nvPicPr>
          <p:cNvPr id="8" name="10 Imagen" descr="DIFNacional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49194" y="211501"/>
            <a:ext cx="693222" cy="502855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7559824" y="0"/>
            <a:ext cx="1584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PAT</a:t>
            </a:r>
            <a:r>
              <a:rPr lang="es-MX" sz="36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4291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FlorDIF.wmf">
            <a:extLst>
              <a:ext uri="{FF2B5EF4-FFF2-40B4-BE49-F238E27FC236}">
                <a16:creationId xmlns:a16="http://schemas.microsoft.com/office/drawing/2014/main" id="{BF6AB6B5-CF0A-4614-9731-713B42EEEA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416" y="5236232"/>
            <a:ext cx="2593398" cy="12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B9D8D2C-A4B6-4759-A594-10333259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1" y="1079170"/>
            <a:ext cx="1856935" cy="12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8F3005-B75B-4C6D-9959-07471F17295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/>
        </p:blipFill>
        <p:spPr>
          <a:xfrm>
            <a:off x="5940152" y="1298320"/>
            <a:ext cx="2737485" cy="762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99044E-9A1A-4D0B-97AC-FECF5EEFF86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8352" y="2183959"/>
            <a:ext cx="1795526" cy="257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50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1"/>
          <p:cNvGrpSpPr>
            <a:grpSpLocks/>
          </p:cNvGrpSpPr>
          <p:nvPr/>
        </p:nvGrpSpPr>
        <p:grpSpPr bwMode="auto">
          <a:xfrm rot="21471209">
            <a:off x="4548920" y="1515997"/>
            <a:ext cx="1691283" cy="3729038"/>
            <a:chOff x="1461" y="-192"/>
            <a:chExt cx="1995" cy="4210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 rot="7721307">
              <a:off x="813" y="2026"/>
              <a:ext cx="2640" cy="134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13" dirty="0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rot="16528151">
              <a:off x="1656" y="456"/>
              <a:ext cx="2448" cy="115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MX" altLang="es-MX" sz="1013" dirty="0"/>
            </a:p>
          </p:txBody>
        </p:sp>
      </p:grpSp>
      <p:sp>
        <p:nvSpPr>
          <p:cNvPr id="28" name="Oval 7"/>
          <p:cNvSpPr>
            <a:spLocks noChangeArrowheads="1"/>
          </p:cNvSpPr>
          <p:nvPr/>
        </p:nvSpPr>
        <p:spPr bwMode="auto">
          <a:xfrm rot="12095664">
            <a:off x="3379632" y="3464227"/>
            <a:ext cx="1973461" cy="1051817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1013" dirty="0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9992122">
            <a:off x="5490885" y="3559725"/>
            <a:ext cx="2055614" cy="1051917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1013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949078" y="2282290"/>
            <a:ext cx="2624435" cy="2769096"/>
            <a:chOff x="1621" y="883"/>
            <a:chExt cx="2939" cy="3101"/>
          </a:xfrm>
        </p:grpSpPr>
        <p:sp>
          <p:nvSpPr>
            <p:cNvPr id="19" name="Oval 23"/>
            <p:cNvSpPr>
              <a:spLocks noChangeArrowheads="1"/>
            </p:cNvSpPr>
            <p:nvPr/>
          </p:nvSpPr>
          <p:spPr bwMode="auto">
            <a:xfrm rot="18410823">
              <a:off x="2695" y="1292"/>
              <a:ext cx="1619" cy="801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eaLnBrk="0" hangingPunct="0"/>
              <a:endParaRPr lang="es-MX" altLang="es-MX" sz="675" dirty="0"/>
            </a:p>
          </p:txBody>
        </p:sp>
        <p:sp>
          <p:nvSpPr>
            <p:cNvPr id="17" name="Oval 26"/>
            <p:cNvSpPr>
              <a:spLocks noChangeArrowheads="1"/>
            </p:cNvSpPr>
            <p:nvPr/>
          </p:nvSpPr>
          <p:spPr bwMode="auto">
            <a:xfrm rot="14001113">
              <a:off x="1655" y="1319"/>
              <a:ext cx="1610" cy="761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sz="1013" dirty="0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 rot="9755300">
              <a:off x="1621" y="2259"/>
              <a:ext cx="1306" cy="86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0552" dir="5088334" algn="ctr" rotWithShape="0">
                      <a:srgbClr val="99CC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013" dirty="0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 rot="997161">
              <a:off x="3097" y="2261"/>
              <a:ext cx="1463" cy="904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sz="1013" dirty="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 rot="5400000">
              <a:off x="2272" y="2893"/>
              <a:ext cx="1464" cy="71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013" dirty="0"/>
            </a:p>
          </p:txBody>
        </p:sp>
      </p:grp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4977802" y="3386548"/>
            <a:ext cx="510779" cy="53846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1013" dirty="0"/>
          </a:p>
        </p:txBody>
      </p:sp>
      <p:sp>
        <p:nvSpPr>
          <p:cNvPr id="6" name="CuadroTexto 5"/>
          <p:cNvSpPr txBox="1"/>
          <p:nvPr/>
        </p:nvSpPr>
        <p:spPr>
          <a:xfrm>
            <a:off x="1543011" y="2919112"/>
            <a:ext cx="1866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>
                <a:solidFill>
                  <a:schemeClr val="bg1"/>
                </a:solidFill>
              </a:rPr>
              <a:t>Gracias !!!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4DF605-C61F-4570-BAF3-A372B796AB36}"/>
              </a:ext>
            </a:extLst>
          </p:cNvPr>
          <p:cNvSpPr txBox="1"/>
          <p:nvPr/>
        </p:nvSpPr>
        <p:spPr>
          <a:xfrm>
            <a:off x="1475648" y="2240357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CC00CC"/>
                </a:solidFill>
                <a:latin typeface="Showcard Gothic" panose="04020904020102020604" pitchFamily="82" charset="0"/>
              </a:rPr>
              <a:t>Gracias!!!</a:t>
            </a: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88592210-2116-4D68-BE18-679243B6D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20486"/>
              </p:ext>
            </p:extLst>
          </p:nvPr>
        </p:nvGraphicFramePr>
        <p:xfrm>
          <a:off x="675892" y="5050940"/>
          <a:ext cx="1335462" cy="9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n de mapa de bits" r:id="rId3" imgW="2171888" imgH="1546994" progId="Paint.Picture">
                  <p:embed/>
                </p:oleObj>
              </mc:Choice>
              <mc:Fallback>
                <p:oleObj name="Imagen de mapa de bits" r:id="rId3" imgW="2171888" imgH="1546994" progId="Paint.Picture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88592210-2116-4D68-BE18-679243B6D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92" y="5050940"/>
                        <a:ext cx="1335462" cy="9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5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251" y="4302510"/>
            <a:ext cx="4127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660033"/>
                </a:solidFill>
                <a:latin typeface="Century Gothic" panose="020B0502020202020204" pitchFamily="34" charset="0"/>
              </a:rPr>
              <a:t>Acercamos al ciudadano </a:t>
            </a:r>
          </a:p>
          <a:p>
            <a:r>
              <a:rPr lang="es-MX" sz="2800" dirty="0">
                <a:solidFill>
                  <a:srgbClr val="660033"/>
                </a:solidFill>
                <a:latin typeface="Century Gothic" panose="020B0502020202020204" pitchFamily="34" charset="0"/>
              </a:rPr>
              <a:t>con esta herramienta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63706" y="2965113"/>
            <a:ext cx="5472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Century Gothic" panose="020B0502020202020204" pitchFamily="34" charset="0"/>
              </a:rPr>
              <a:t>La Contraloría Social 2018</a:t>
            </a:r>
          </a:p>
        </p:txBody>
      </p:sp>
      <p:pic>
        <p:nvPicPr>
          <p:cNvPr id="6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9" y="3671668"/>
            <a:ext cx="4640237" cy="2947213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/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A89EA9F-575A-485C-AEB5-C0C339D1398B}"/>
              </a:ext>
            </a:extLst>
          </p:cNvPr>
          <p:cNvGrpSpPr/>
          <p:nvPr/>
        </p:nvGrpSpPr>
        <p:grpSpPr>
          <a:xfrm>
            <a:off x="236254" y="1036644"/>
            <a:ext cx="2312895" cy="1600200"/>
            <a:chOff x="3079376" y="4879876"/>
            <a:chExt cx="2312895" cy="16002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65FB7D00-8B73-40A9-BE0A-41A43F017DDB}"/>
                </a:ext>
              </a:extLst>
            </p:cNvPr>
            <p:cNvSpPr/>
            <p:nvPr/>
          </p:nvSpPr>
          <p:spPr>
            <a:xfrm>
              <a:off x="3079376" y="4879876"/>
              <a:ext cx="2312895" cy="1600200"/>
            </a:xfrm>
            <a:prstGeom prst="ellipse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4946580-155E-40E5-BC73-33605A794D7E}"/>
                </a:ext>
              </a:extLst>
            </p:cNvPr>
            <p:cNvSpPr txBox="1"/>
            <p:nvPr/>
          </p:nvSpPr>
          <p:spPr>
            <a:xfrm>
              <a:off x="3264817" y="5208145"/>
              <a:ext cx="194201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Hemos cumplido!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9EA2A9A-5006-454B-857E-2CEEF2DF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215" y="859645"/>
            <a:ext cx="2575696" cy="195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7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2495" y="1343492"/>
            <a:ext cx="802320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MX" sz="2500" b="1" i="1" dirty="0">
                <a:solidFill>
                  <a:srgbClr val="660033"/>
                </a:solidFill>
                <a:latin typeface="Century Gothic" panose="020B0502020202020204" pitchFamily="34" charset="0"/>
              </a:rPr>
              <a:t>“… no es concebible una democracia completa sin participación y representación” (*)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500" dirty="0">
                <a:solidFill>
                  <a:srgbClr val="660033"/>
                </a:solidFill>
                <a:latin typeface="Century Gothic" panose="020B0502020202020204" pitchFamily="34" charset="0"/>
              </a:rPr>
              <a:t>En México aún falta arraigar “la participación plena, completa y consciente de la sociedad en los asuntos públicos”.</a:t>
            </a:r>
          </a:p>
          <a:p>
            <a:pPr algn="just"/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500" dirty="0">
                <a:solidFill>
                  <a:srgbClr val="660033"/>
                </a:solidFill>
                <a:latin typeface="Century Gothic" panose="020B0502020202020204" pitchFamily="34" charset="0"/>
              </a:rPr>
              <a:t>De aquí la importancia que tiene el trabajo que hemos hecho y haremos en el </a:t>
            </a:r>
            <a:r>
              <a:rPr lang="es-MX" sz="25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DIF</a:t>
            </a:r>
            <a:r>
              <a:rPr lang="es-MX" sz="2500" dirty="0">
                <a:solidFill>
                  <a:srgbClr val="660033"/>
                </a:solidFill>
                <a:latin typeface="Century Gothic" panose="020B0502020202020204" pitchFamily="34" charset="0"/>
              </a:rPr>
              <a:t>, de promover la vigilancia ciudadana desde la contraloría social.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endParaRPr lang="es-MX" sz="25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2495" y="780783"/>
            <a:ext cx="802320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r>
              <a:rPr lang="es-MX" sz="2500" dirty="0">
                <a:latin typeface="Century Gothic" panose="020B0502020202020204" pitchFamily="34" charset="0"/>
              </a:rPr>
              <a:t>Nuestra perspectiva es </a:t>
            </a:r>
            <a:r>
              <a:rPr lang="es-MX" sz="2500" b="1" dirty="0">
                <a:latin typeface="Century Gothic" panose="020B0502020202020204" pitchFamily="34" charset="0"/>
              </a:rPr>
              <a:t>fortalecer la voluntad activa de la ciudadanía </a:t>
            </a:r>
            <a:r>
              <a:rPr lang="es-MX" sz="2500" dirty="0">
                <a:latin typeface="Century Gothic" panose="020B0502020202020204" pitchFamily="34" charset="0"/>
              </a:rPr>
              <a:t>en los asuntos públicos, como en los programas alimentarios, de desarrollo comunitario, etcétera.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r>
              <a:rPr lang="es-MX" sz="2500" dirty="0">
                <a:solidFill>
                  <a:srgbClr val="660033"/>
                </a:solidFill>
                <a:latin typeface="Century Gothic" panose="020B0502020202020204" pitchFamily="34" charset="0"/>
              </a:rPr>
              <a:t>Acción: vinculación entre desarrollo comunitario, APCE y SIREEA,  etc.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r>
              <a:rPr lang="es-MX" sz="2500" dirty="0">
                <a:latin typeface="Century Gothic" panose="020B0502020202020204" pitchFamily="34" charset="0"/>
              </a:rPr>
              <a:t>Filosofía, como la de PDCCD: asistencia social con participación social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r>
              <a:rPr lang="es-MX" sz="2500" dirty="0">
                <a:solidFill>
                  <a:srgbClr val="660033"/>
                </a:solidFill>
                <a:latin typeface="Century Gothic" panose="020B0502020202020204" pitchFamily="34" charset="0"/>
              </a:rPr>
              <a:t>Metodología: planeación con participación social</a:t>
            </a:r>
          </a:p>
          <a:p>
            <a:endParaRPr lang="es-MX" sz="2500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r>
              <a:rPr lang="es-MX" sz="2500" dirty="0">
                <a:latin typeface="Century Gothic" panose="020B0502020202020204" pitchFamily="34" charset="0"/>
              </a:rPr>
              <a:t>Figuras: comités, vocalías, comisiones, cargos, etc.</a:t>
            </a:r>
          </a:p>
        </p:txBody>
      </p:sp>
    </p:spTree>
    <p:extLst>
      <p:ext uri="{BB962C8B-B14F-4D97-AF65-F5344CB8AC3E}">
        <p14:creationId xmlns:p14="http://schemas.microsoft.com/office/powerpoint/2010/main" val="31115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720" y="1229798"/>
            <a:ext cx="612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entury Gothic" panose="020B0502020202020204" pitchFamily="34" charset="0"/>
              </a:rPr>
              <a:t>Corresponsabilidad y credibilidad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0526B-0480-4C82-A539-71D3935539A0}"/>
              </a:ext>
            </a:extLst>
          </p:cNvPr>
          <p:cNvSpPr txBox="1"/>
          <p:nvPr/>
        </p:nvSpPr>
        <p:spPr>
          <a:xfrm>
            <a:off x="3348111" y="2363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04DAF-B08B-443A-B640-61919872DCDA}"/>
              </a:ext>
            </a:extLst>
          </p:cNvPr>
          <p:cNvSpPr txBox="1"/>
          <p:nvPr/>
        </p:nvSpPr>
        <p:spPr>
          <a:xfrm>
            <a:off x="675361" y="2548038"/>
            <a:ext cx="7708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entury Gothic" panose="020B0502020202020204" pitchFamily="34" charset="0"/>
              </a:rPr>
              <a:t>Para el Programa de Desarrollo Comunitario y sus dos subprogramas es muy importante la CS, porque representa una </a:t>
            </a:r>
            <a:r>
              <a:rPr lang="es-MX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herramienta de participación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ciudadana y ayuda a reforzar el desarrollo comunitario porque </a:t>
            </a:r>
            <a:r>
              <a:rPr lang="es-MX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abre un espacio organizado para la opinión y acción </a:t>
            </a:r>
            <a:r>
              <a:rPr lang="es-MX" sz="2400" dirty="0">
                <a:latin typeface="Century Gothic" panose="020B0502020202020204" pitchFamily="34" charset="0"/>
              </a:rPr>
              <a:t>de las personas beneficiarias.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39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312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Corresponsabilidad y credibilidad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05218" y="2166770"/>
            <a:ext cx="7438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entury Gothic" panose="020B0502020202020204" pitchFamily="34" charset="0"/>
              </a:rPr>
              <a:t>La </a:t>
            </a:r>
            <a:r>
              <a:rPr lang="es-MX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corresponsabilidad</a:t>
            </a:r>
            <a:r>
              <a:rPr lang="es-MX" sz="2400" dirty="0">
                <a:latin typeface="Century Gothic" panose="020B0502020202020204" pitchFamily="34" charset="0"/>
              </a:rPr>
              <a:t> es un principio básico en donde una acción colectiva tiene como resultado el </a:t>
            </a:r>
            <a:r>
              <a:rPr lang="es-MX" sz="2400" i="1" dirty="0">
                <a:latin typeface="Century Gothic" panose="020B0502020202020204" pitchFamily="34" charset="0"/>
              </a:rPr>
              <a:t>bien común</a:t>
            </a:r>
            <a:r>
              <a:rPr lang="es-MX" sz="2400" dirty="0">
                <a:latin typeface="Century Gothic" panose="020B0502020202020204" pitchFamily="34" charset="0"/>
              </a:rPr>
              <a:t>, por encima del interés personal, pero con el esfuerzo imprescindible de cada elemento.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2984" y="4650527"/>
            <a:ext cx="791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entury Gothic" panose="020B0502020202020204" pitchFamily="34" charset="0"/>
              </a:rPr>
              <a:t>La </a:t>
            </a:r>
            <a:r>
              <a:rPr lang="es-MX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credibilidad</a:t>
            </a:r>
            <a:r>
              <a:rPr lang="es-MX" sz="2400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tiene entre otras bases, la </a:t>
            </a:r>
            <a:r>
              <a:rPr lang="es-MX" sz="2400" i="1" dirty="0">
                <a:latin typeface="Century Gothic" panose="020B0502020202020204" pitchFamily="34" charset="0"/>
              </a:rPr>
              <a:t>confianza</a:t>
            </a:r>
            <a:r>
              <a:rPr lang="es-MX" sz="2400" dirty="0">
                <a:latin typeface="Century Gothic" panose="020B0502020202020204" pitchFamily="34" charset="0"/>
              </a:rPr>
              <a:t> en los actos del otro, en sus intenciones y en la seguridad de que su compromiso será cumplido.</a:t>
            </a:r>
          </a:p>
        </p:txBody>
      </p:sp>
    </p:spTree>
    <p:extLst>
      <p:ext uri="{BB962C8B-B14F-4D97-AF65-F5344CB8AC3E}">
        <p14:creationId xmlns:p14="http://schemas.microsoft.com/office/powerpoint/2010/main" val="58247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83154" y="1310422"/>
            <a:ext cx="678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12C201A-C291-4931-9DF6-79811457EAD8}"/>
              </a:ext>
            </a:extLst>
          </p:cNvPr>
          <p:cNvGrpSpPr/>
          <p:nvPr/>
        </p:nvGrpSpPr>
        <p:grpSpPr>
          <a:xfrm>
            <a:off x="337624" y="935863"/>
            <a:ext cx="8595362" cy="5271818"/>
            <a:chOff x="1376377" y="4360850"/>
            <a:chExt cx="7835101" cy="1115486"/>
          </a:xfrm>
          <a:noFill/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D5A7FF9-2DD4-42DE-BEA6-854C7B05AC85}"/>
                </a:ext>
              </a:extLst>
            </p:cNvPr>
            <p:cNvSpPr txBox="1"/>
            <p:nvPr/>
          </p:nvSpPr>
          <p:spPr>
            <a:xfrm>
              <a:off x="1376377" y="4487949"/>
              <a:ext cx="2397977" cy="345156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ACCIONES DE DIFUSIÓN Y ACCIÓN DE CONTRALORÍA SOCIA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CDEB115-7390-472B-8CC7-6A26A71F10B4}"/>
                </a:ext>
              </a:extLst>
            </p:cNvPr>
            <p:cNvSpPr txBox="1"/>
            <p:nvPr/>
          </p:nvSpPr>
          <p:spPr>
            <a:xfrm>
              <a:off x="1376379" y="5238866"/>
              <a:ext cx="2397975" cy="214908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ACCIONES DE REGISTRO EN EL SICS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C1650A9-C479-4EF4-9AAF-E4767EB6A585}"/>
                </a:ext>
              </a:extLst>
            </p:cNvPr>
            <p:cNvSpPr txBox="1"/>
            <p:nvPr/>
          </p:nvSpPr>
          <p:spPr>
            <a:xfrm>
              <a:off x="4248820" y="4360850"/>
              <a:ext cx="4962658" cy="735898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Programar acciones de C.S.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Dar a conocer programas y C.S.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Informar a los GD/COMITÉS de datos concretos del Programa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Reuniones con las/los beneficiarios del Programa y demás. 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Reuniones con las/los Integrantes del Comité de C.S. 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Constituir Comités de C.S. en C/Sub</a:t>
              </a:r>
            </a:p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* Elaborar cuñas radiofónicas</a:t>
              </a:r>
            </a:p>
            <a:p>
              <a:endParaRPr lang="es-MX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C912BC-B82A-4325-A9C5-92298703CE91}"/>
                </a:ext>
              </a:extLst>
            </p:cNvPr>
            <p:cNvSpPr txBox="1"/>
            <p:nvPr/>
          </p:nvSpPr>
          <p:spPr>
            <a:xfrm>
              <a:off x="4389877" y="5196304"/>
              <a:ext cx="4821599" cy="280032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Programar actividades de captura de las acciones de C.S. en el SICS de acuerdo a una cuadro propuesto en el PAT y PIREEA (No. 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96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83154" y="1310422"/>
            <a:ext cx="678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12C201A-C291-4931-9DF6-79811457EAD8}"/>
              </a:ext>
            </a:extLst>
          </p:cNvPr>
          <p:cNvGrpSpPr/>
          <p:nvPr/>
        </p:nvGrpSpPr>
        <p:grpSpPr>
          <a:xfrm>
            <a:off x="337626" y="935857"/>
            <a:ext cx="8595360" cy="4494532"/>
            <a:chOff x="1376379" y="4360850"/>
            <a:chExt cx="7835099" cy="951017"/>
          </a:xfrm>
          <a:noFill/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D5A7FF9-2DD4-42DE-BEA6-854C7B05AC85}"/>
                </a:ext>
              </a:extLst>
            </p:cNvPr>
            <p:cNvSpPr txBox="1"/>
            <p:nvPr/>
          </p:nvSpPr>
          <p:spPr>
            <a:xfrm>
              <a:off x="1376379" y="4361518"/>
              <a:ext cx="2397977" cy="345156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ACCIONES DE DIFUSIÓN Y ACCIÓN DE CONTRALORÍA SOCIA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CDEB115-7390-472B-8CC7-6A26A71F10B4}"/>
                </a:ext>
              </a:extLst>
            </p:cNvPr>
            <p:cNvSpPr txBox="1"/>
            <p:nvPr/>
          </p:nvSpPr>
          <p:spPr>
            <a:xfrm>
              <a:off x="1376379" y="5031835"/>
              <a:ext cx="1513160" cy="280032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ACCIONES DE REGISTRO EN EL SICS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C1650A9-C479-4EF4-9AAF-E4767EB6A585}"/>
                </a:ext>
              </a:extLst>
            </p:cNvPr>
            <p:cNvSpPr txBox="1"/>
            <p:nvPr/>
          </p:nvSpPr>
          <p:spPr>
            <a:xfrm>
              <a:off x="4248820" y="4360850"/>
              <a:ext cx="4962658" cy="31259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₪"/>
              </a:pPr>
              <a:r>
                <a:rPr lang="es-MX" b="1" dirty="0"/>
                <a:t>ACTIVIDADES DE DIFUSIÓN</a:t>
              </a:r>
            </a:p>
            <a:p>
              <a:pPr marL="285750" indent="-285750">
                <a:buFont typeface="Arial" panose="020B0604020202020204" pitchFamily="34" charset="0"/>
                <a:buChar char="₪"/>
              </a:pPr>
              <a:r>
                <a:rPr lang="es-MX" b="1" dirty="0"/>
                <a:t>CONSTITUCIÓN DE COMITÉS COMUNITARIOS</a:t>
              </a:r>
            </a:p>
            <a:p>
              <a:pPr marL="285750" indent="-285750">
                <a:buFont typeface="Arial" panose="020B0604020202020204" pitchFamily="34" charset="0"/>
                <a:buChar char="₪"/>
              </a:pPr>
              <a:r>
                <a:rPr lang="es-MX" b="1" dirty="0"/>
                <a:t>CAPACITACIÓN A LOS BENEFICIARIOS E INTEGRANTES DE LOS COMITÉS COMUNITARIOS</a:t>
              </a:r>
            </a:p>
            <a:p>
              <a:pPr marL="285750" indent="-285750">
                <a:buFont typeface="Arial" panose="020B0604020202020204" pitchFamily="34" charset="0"/>
                <a:buChar char="₪"/>
              </a:pPr>
              <a:r>
                <a:rPr lang="es-MX" b="1" dirty="0"/>
                <a:t>SEGUIMIENTO Y COORDINACIÓN</a:t>
              </a:r>
              <a:endParaRPr lang="es-MX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C912BC-B82A-4325-A9C5-92298703CE91}"/>
                </a:ext>
              </a:extLst>
            </p:cNvPr>
            <p:cNvSpPr txBox="1"/>
            <p:nvPr/>
          </p:nvSpPr>
          <p:spPr>
            <a:xfrm>
              <a:off x="3120362" y="4706674"/>
              <a:ext cx="6091116" cy="78149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MX" b="1" dirty="0"/>
                <a:t>REGISTRO DE INFORMACIÓN EN EL SICS</a:t>
              </a:r>
              <a:endParaRPr lang="es-MX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9C9838-8721-45DD-89B1-8ADD5C61A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57806"/>
              </p:ext>
            </p:extLst>
          </p:nvPr>
        </p:nvGraphicFramePr>
        <p:xfrm>
          <a:off x="2250832" y="2939565"/>
          <a:ext cx="6682153" cy="391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771">
                  <a:extLst>
                    <a:ext uri="{9D8B030D-6E8A-4147-A177-3AD203B41FA5}">
                      <a16:colId xmlns:a16="http://schemas.microsoft.com/office/drawing/2014/main" val="1926488631"/>
                    </a:ext>
                  </a:extLst>
                </a:gridCol>
                <a:gridCol w="951398">
                  <a:extLst>
                    <a:ext uri="{9D8B030D-6E8A-4147-A177-3AD203B41FA5}">
                      <a16:colId xmlns:a16="http://schemas.microsoft.com/office/drawing/2014/main" val="1794418594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274320555"/>
                    </a:ext>
                  </a:extLst>
                </a:gridCol>
                <a:gridCol w="1162405">
                  <a:extLst>
                    <a:ext uri="{9D8B030D-6E8A-4147-A177-3AD203B41FA5}">
                      <a16:colId xmlns:a16="http://schemas.microsoft.com/office/drawing/2014/main" val="2077867896"/>
                    </a:ext>
                  </a:extLst>
                </a:gridCol>
                <a:gridCol w="951398">
                  <a:extLst>
                    <a:ext uri="{9D8B030D-6E8A-4147-A177-3AD203B41FA5}">
                      <a16:colId xmlns:a16="http://schemas.microsoft.com/office/drawing/2014/main" val="2301955832"/>
                    </a:ext>
                  </a:extLst>
                </a:gridCol>
                <a:gridCol w="987187">
                  <a:extLst>
                    <a:ext uri="{9D8B030D-6E8A-4147-A177-3AD203B41FA5}">
                      <a16:colId xmlns:a16="http://schemas.microsoft.com/office/drawing/2014/main" val="3314603549"/>
                    </a:ext>
                  </a:extLst>
                </a:gridCol>
              </a:tblGrid>
              <a:tr h="226325"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Actividad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Fecha de inicio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Fecha de fin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Responsable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Medida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Meta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1059016818"/>
                  </a:ext>
                </a:extLst>
              </a:tr>
              <a:tr h="3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el Programa Estatal de Trabajo de CS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2030185864"/>
                  </a:ext>
                </a:extLst>
              </a:tr>
              <a:tr h="3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la distribución de los materiales de difusión realizada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3696609621"/>
                  </a:ext>
                </a:extLst>
              </a:tr>
              <a:tr h="50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la distribución de los materiales de capacitación realizada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3418421489"/>
                  </a:ext>
                </a:extLst>
              </a:tr>
              <a:tr h="671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Registrar la información de las obras, apoyos y servicios programadas y ejecutadas con presupuesto federal autorizado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1250048557"/>
                  </a:ext>
                </a:extLst>
              </a:tr>
              <a:tr h="50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los Comités Comunitarios de Contraloría Social constituidos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4005221207"/>
                  </a:ext>
                </a:extLst>
              </a:tr>
              <a:tr h="3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reuniones con los beneficiarios realizadas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1643709766"/>
                  </a:ext>
                </a:extLst>
              </a:tr>
              <a:tr h="50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el o los apartados de los Informes con las respuestas de los integrantes de comité (en su caso)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364574880"/>
                  </a:ext>
                </a:extLst>
              </a:tr>
              <a:tr h="503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Capturar en el SICS el o los Informes Completos con las respuestas de los integrantes de comité (en su caso)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429041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2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59791" y="2014660"/>
            <a:ext cx="3352118" cy="563282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CC00CC"/>
                </a:solidFill>
                <a:latin typeface="Century Gothic" panose="020B0502020202020204" pitchFamily="34" charset="0"/>
              </a:rPr>
              <a:t>MÓDULOS SICS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4160"/>
          <a:stretch/>
        </p:blipFill>
        <p:spPr>
          <a:xfrm>
            <a:off x="434232" y="2577942"/>
            <a:ext cx="8396825" cy="2094412"/>
          </a:xfrm>
          <a:prstGeom prst="rect">
            <a:avLst/>
          </a:prstGeom>
        </p:spPr>
      </p:pic>
      <p:cxnSp>
        <p:nvCxnSpPr>
          <p:cNvPr id="6" name="Conector recto 5"/>
          <p:cNvCxnSpPr>
            <a:cxnSpLocks/>
          </p:cNvCxnSpPr>
          <p:nvPr/>
        </p:nvCxnSpPr>
        <p:spPr>
          <a:xfrm flipV="1">
            <a:off x="1210280" y="4471187"/>
            <a:ext cx="0" cy="687154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/>
          <p:cNvSpPr txBox="1">
            <a:spLocks/>
          </p:cNvSpPr>
          <p:nvPr/>
        </p:nvSpPr>
        <p:spPr>
          <a:xfrm>
            <a:off x="434232" y="5158341"/>
            <a:ext cx="1881717" cy="6650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Instancia Normativa</a:t>
            </a:r>
            <a:endParaRPr lang="es-MX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brir llave 11"/>
          <p:cNvSpPr/>
          <p:nvPr/>
        </p:nvSpPr>
        <p:spPr>
          <a:xfrm rot="16200000">
            <a:off x="4294259" y="1906290"/>
            <a:ext cx="450292" cy="5366656"/>
          </a:xfrm>
          <a:prstGeom prst="leftBrace">
            <a:avLst>
              <a:gd name="adj1" fmla="val 43653"/>
              <a:gd name="adj2" fmla="val 50930"/>
            </a:avLst>
          </a:prstGeom>
          <a:ln w="38100" cmpd="sng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3320288" y="5140667"/>
            <a:ext cx="3221189" cy="297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Instancia Ejecutora</a:t>
            </a:r>
          </a:p>
          <a:p>
            <a:endParaRPr lang="es-MX" sz="2100" dirty="0">
              <a:solidFill>
                <a:schemeClr val="accent1"/>
              </a:solidFill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599216" y="3116355"/>
            <a:ext cx="174172" cy="4660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300" b="1" dirty="0">
                <a:solidFill>
                  <a:schemeClr val="accent1"/>
                </a:solidFill>
              </a:rPr>
              <a:t>8</a:t>
            </a:r>
            <a:endParaRPr lang="es-MX" sz="3300" dirty="0">
              <a:solidFill>
                <a:schemeClr val="accent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32" y="1000800"/>
            <a:ext cx="1620982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/>
        </p:blipFill>
        <p:spPr>
          <a:xfrm>
            <a:off x="3306532" y="1099582"/>
            <a:ext cx="2053259" cy="571501"/>
          </a:xfrm>
          <a:prstGeom prst="rect">
            <a:avLst/>
          </a:prstGeom>
        </p:spPr>
      </p:pic>
      <p:pic>
        <p:nvPicPr>
          <p:cNvPr id="15" name="3 Imagen" descr="FlorDIF.wmf">
            <a:extLst>
              <a:ext uri="{FF2B5EF4-FFF2-40B4-BE49-F238E27FC236}">
                <a16:creationId xmlns:a16="http://schemas.microsoft.com/office/drawing/2014/main" id="{041B23F3-1C0C-4243-B0AC-B7DCD57F24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624" y="985755"/>
            <a:ext cx="1575269" cy="7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3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719</Words>
  <Application>Microsoft Office PowerPoint</Application>
  <PresentationFormat>Presentación en pantalla (4:3)</PresentationFormat>
  <Paragraphs>114</Paragraphs>
  <Slides>10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Showcard Gothic</vt:lpstr>
      <vt:lpstr>Tempus Sans ITC</vt:lpstr>
      <vt:lpstr>Times New Roman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MÓDULOS SICS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Verver y Vargas Jimenez</dc:creator>
  <cp:lastModifiedBy>J. Dionisio Bernardo Cordova Tello</cp:lastModifiedBy>
  <cp:revision>9</cp:revision>
  <dcterms:created xsi:type="dcterms:W3CDTF">2017-12-04T22:07:12Z</dcterms:created>
  <dcterms:modified xsi:type="dcterms:W3CDTF">2017-12-05T04:18:57Z</dcterms:modified>
</cp:coreProperties>
</file>