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73" r:id="rId6"/>
    <p:sldId id="260" r:id="rId7"/>
    <p:sldId id="261" r:id="rId8"/>
    <p:sldId id="264" r:id="rId9"/>
    <p:sldId id="265" r:id="rId10"/>
    <p:sldId id="267" r:id="rId11"/>
    <p:sldId id="271" r:id="rId12"/>
    <p:sldId id="272" r:id="rId13"/>
    <p:sldId id="268" r:id="rId14"/>
    <p:sldId id="274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00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7" autoAdjust="0"/>
    <p:restoredTop sz="94700" autoAdjust="0"/>
  </p:normalViewPr>
  <p:slideViewPr>
    <p:cSldViewPr snapToGrid="0">
      <p:cViewPr varScale="1">
        <p:scale>
          <a:sx n="68" d="100"/>
          <a:sy n="68" d="100"/>
        </p:scale>
        <p:origin x="16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Fondo nuevo electoral 201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70126" cy="6858000"/>
          </a:xfrm>
          <a:prstGeom prst="rect">
            <a:avLst/>
          </a:prstGeom>
        </p:spPr>
      </p:pic>
      <p:pic>
        <p:nvPicPr>
          <p:cNvPr id="8" name="10 Imagen" descr="DIFNacional.jpg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149194" y="211501"/>
            <a:ext cx="693222" cy="502855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7559824" y="0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PAT</a:t>
            </a:r>
            <a:r>
              <a:rPr lang="es-MX" sz="36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 2018</a:t>
            </a:r>
            <a:endParaRPr lang="es-MX" sz="3600" b="1" dirty="0">
              <a:solidFill>
                <a:srgbClr val="7030A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2383883"/>
            <a:ext cx="9144000" cy="174942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INSUMOS PARA </a:t>
            </a:r>
            <a:b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PROYECTOS COMUNITARIOS</a:t>
            </a:r>
            <a:endParaRPr lang="es-MX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17588">
              <a:spcAft>
                <a:spcPts val="600"/>
              </a:spcAft>
            </a:pPr>
            <a:r>
              <a:rPr lang="es-MX" sz="30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5.3.2</a:t>
            </a:r>
            <a:endParaRPr lang="es-ES" sz="30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0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56673" y="1516866"/>
            <a:ext cx="803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Cuadro 6. Recursos que el SEDIF programa para los gastos de operación del SCD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17711"/>
              </p:ext>
            </p:extLst>
          </p:nvPr>
        </p:nvGraphicFramePr>
        <p:xfrm>
          <a:off x="706353" y="2003575"/>
          <a:ext cx="7794051" cy="4427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3052"/>
                <a:gridCol w="1832516"/>
                <a:gridCol w="2278483"/>
              </a:tblGrid>
              <a:tr h="394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Concepto del recurso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Número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Monto programado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18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Personal operativo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16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$1,728,000.00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8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Capacitación a personal operativo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2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$ 120,000.00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Visitas de seguimiento: pasaje y viáticos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83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$807,000.00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2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Gastos de propaganda con Imagen Institucional y con Imagen de Comunidad </a:t>
                      </a:r>
                      <a:r>
                        <a:rPr lang="es-ES" sz="1600" b="0" dirty="0" err="1">
                          <a:effectLst/>
                        </a:rPr>
                        <a:t>DIFerente</a:t>
                      </a:r>
                      <a:r>
                        <a:rPr lang="es-ES" sz="1600" b="0" dirty="0">
                          <a:effectLst/>
                        </a:rPr>
                        <a:t> (Mantas, carteles, trípticos y etiquetas).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25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$5,000.00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Material de trabajo (papelería, consumibles, equipo de cómputo)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Varios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$80,000.00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Apoyos a Mejoramiento de vivienda y la comunidad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57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$ 2,500,000.00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Proyectos productivos comunitarios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30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300,000.00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4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Encuentro Estatal con Grupos de Desarrollo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smtClean="0">
                          <a:effectLst/>
                        </a:rPr>
                        <a:t>1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$250,000.00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27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Total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$5,790,000.00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866" marR="8286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1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2286608"/>
            <a:ext cx="9144000" cy="11954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COORDINACIONES</a:t>
            </a:r>
            <a:endParaRPr lang="es-MX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17588">
              <a:spcAft>
                <a:spcPts val="600"/>
              </a:spcAft>
            </a:pPr>
            <a:r>
              <a:rPr lang="es-MX" sz="30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5.5</a:t>
            </a:r>
            <a:endParaRPr lang="es-ES" sz="30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54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9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9" name="8 Grupo"/>
          <p:cNvGrpSpPr/>
          <p:nvPr/>
        </p:nvGrpSpPr>
        <p:grpSpPr>
          <a:xfrm>
            <a:off x="833875" y="1867627"/>
            <a:ext cx="6935550" cy="1200329"/>
            <a:chOff x="419984" y="810394"/>
            <a:chExt cx="6935550" cy="1200329"/>
          </a:xfrm>
        </p:grpSpPr>
        <p:sp>
          <p:nvSpPr>
            <p:cNvPr id="2" name="1 Rectángulo"/>
            <p:cNvSpPr/>
            <p:nvPr/>
          </p:nvSpPr>
          <p:spPr>
            <a:xfrm>
              <a:off x="419984" y="1087393"/>
              <a:ext cx="1246367" cy="646331"/>
            </a:xfrm>
            <a:prstGeom prst="rect">
              <a:avLst/>
            </a:prstGeom>
            <a:solidFill>
              <a:srgbClr val="6600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Acciones </a:t>
              </a:r>
              <a:r>
                <a:rPr lang="es-MX" b="1" dirty="0" smtClean="0">
                  <a:solidFill>
                    <a:schemeClr val="bg1">
                      <a:lumMod val="95000"/>
                    </a:schemeClr>
                  </a:solidFill>
                </a:rPr>
                <a:t/>
              </a:r>
              <a:br>
                <a:rPr lang="es-MX" b="1" dirty="0" smtClean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es-MX" b="1" dirty="0" err="1" smtClean="0">
                  <a:solidFill>
                    <a:schemeClr val="bg1">
                      <a:lumMod val="95000"/>
                    </a:schemeClr>
                  </a:solidFill>
                </a:rPr>
                <a:t>Intra</a:t>
              </a:r>
              <a:r>
                <a:rPr lang="es-MX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DIF</a:t>
              </a:r>
              <a:endParaRPr lang="es-MX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>
              <a:off x="1728083" y="810394"/>
              <a:ext cx="5627451" cy="12003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anchor="ctr" anchorCtr="0">
              <a:spAutoFit/>
            </a:bodyPr>
            <a:lstStyle/>
            <a:p>
              <a:r>
                <a:rPr lang="es-ES" b="1" dirty="0" smtClean="0"/>
                <a:t>Coordinación</a:t>
              </a:r>
              <a:r>
                <a:rPr lang="es-ES" dirty="0" smtClean="0"/>
                <a:t> con áreas </a:t>
              </a:r>
              <a:r>
                <a:rPr lang="es-ES" dirty="0"/>
                <a:t>internas del DIF Estatal </a:t>
              </a:r>
              <a:r>
                <a:rPr lang="es-ES" b="1" dirty="0" smtClean="0"/>
                <a:t>que </a:t>
              </a:r>
              <a:r>
                <a:rPr lang="es-ES" b="1" dirty="0"/>
                <a:t>permitan fortalecer </a:t>
              </a:r>
              <a:r>
                <a:rPr lang="es-ES" dirty="0"/>
                <a:t>los distintos momentos </a:t>
              </a:r>
              <a:r>
                <a:rPr lang="es-ES" dirty="0" smtClean="0"/>
                <a:t>del proceso de</a:t>
              </a:r>
              <a:r>
                <a:rPr lang="es-ES" b="1" dirty="0" smtClean="0"/>
                <a:t> </a:t>
              </a:r>
              <a:r>
                <a:rPr lang="es-ES" i="1" dirty="0" smtClean="0"/>
                <a:t>planeación, </a:t>
              </a:r>
              <a:r>
                <a:rPr lang="es-ES" i="1" dirty="0"/>
                <a:t>ejecución, seguimiento, formación de recursos humanos, </a:t>
              </a:r>
              <a:r>
                <a:rPr lang="es-ES" i="1" dirty="0" smtClean="0"/>
                <a:t>etcétera.</a:t>
              </a:r>
              <a:endParaRPr lang="es-MX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433248" y="3561827"/>
            <a:ext cx="8100833" cy="1163473"/>
            <a:chOff x="751338" y="2768650"/>
            <a:chExt cx="8100833" cy="1163473"/>
          </a:xfrm>
        </p:grpSpPr>
        <p:sp>
          <p:nvSpPr>
            <p:cNvPr id="4" name="3 Rectángulo"/>
            <p:cNvSpPr/>
            <p:nvPr/>
          </p:nvSpPr>
          <p:spPr>
            <a:xfrm>
              <a:off x="751338" y="3006740"/>
              <a:ext cx="2179611" cy="646331"/>
            </a:xfrm>
            <a:prstGeom prst="rect">
              <a:avLst/>
            </a:prstGeom>
            <a:solidFill>
              <a:srgbClr val="6600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Acciones Interinstitucionales</a:t>
              </a:r>
            </a:p>
          </p:txBody>
        </p:sp>
        <p:sp>
          <p:nvSpPr>
            <p:cNvPr id="5" name="4 Rectángulo"/>
            <p:cNvSpPr/>
            <p:nvPr/>
          </p:nvSpPr>
          <p:spPr>
            <a:xfrm>
              <a:off x="2992680" y="2768650"/>
              <a:ext cx="5859491" cy="11634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anchor="ctr" anchorCtr="0">
              <a:noAutofit/>
            </a:bodyPr>
            <a:lstStyle/>
            <a:p>
              <a:r>
                <a:rPr lang="es-ES" dirty="0" smtClean="0"/>
                <a:t>Instancias de </a:t>
              </a:r>
              <a:r>
                <a:rPr lang="es-ES" dirty="0"/>
                <a:t>gobierno estatal o federal o del ámbito privado y social -</a:t>
              </a:r>
              <a:r>
                <a:rPr lang="es-ES" dirty="0" smtClean="0"/>
                <a:t>Organizaciones </a:t>
              </a:r>
              <a:r>
                <a:rPr lang="es-ES" dirty="0"/>
                <a:t>de la Sociedad Civil (OSC), instituciones internacionales y </a:t>
              </a:r>
              <a:r>
                <a:rPr lang="es-ES" dirty="0" smtClean="0"/>
                <a:t>académicas.</a:t>
              </a:r>
              <a:endParaRPr lang="es-MX" b="1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667422" y="5212490"/>
            <a:ext cx="7102003" cy="966013"/>
            <a:chOff x="1186774" y="5012743"/>
            <a:chExt cx="7102003" cy="966013"/>
          </a:xfrm>
        </p:grpSpPr>
        <p:sp>
          <p:nvSpPr>
            <p:cNvPr id="6" name="5 Rectángulo"/>
            <p:cNvSpPr/>
            <p:nvPr/>
          </p:nvSpPr>
          <p:spPr>
            <a:xfrm>
              <a:off x="1186774" y="5151243"/>
              <a:ext cx="1412821" cy="646331"/>
            </a:xfrm>
            <a:prstGeom prst="rect">
              <a:avLst/>
            </a:prstGeom>
            <a:solidFill>
              <a:srgbClr val="66003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Acciones Municipales</a:t>
              </a: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2661326" y="5012743"/>
              <a:ext cx="5627451" cy="9660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anchor="ctr" anchorCtr="0">
              <a:noAutofit/>
            </a:bodyPr>
            <a:lstStyle/>
            <a:p>
              <a:r>
                <a:rPr lang="es-ES" b="1" dirty="0" smtClean="0"/>
                <a:t>Coordinación</a:t>
              </a:r>
              <a:r>
                <a:rPr lang="es-ES" dirty="0" smtClean="0"/>
                <a:t> </a:t>
              </a:r>
              <a:r>
                <a:rPr lang="es-ES" dirty="0"/>
                <a:t>con los Ayuntamientos, SMDIF y demás autoridades locales </a:t>
              </a:r>
              <a:r>
                <a:rPr lang="es-ES" b="1" dirty="0" smtClean="0"/>
                <a:t>que coadyuven a la operación.</a:t>
              </a:r>
              <a:endParaRPr lang="es-MX" b="1" dirty="0"/>
            </a:p>
          </p:txBody>
        </p:sp>
      </p:grpSp>
      <p:sp>
        <p:nvSpPr>
          <p:cNvPr id="17" name="16 Flecha curvada hacia la derecha"/>
          <p:cNvSpPr/>
          <p:nvPr/>
        </p:nvSpPr>
        <p:spPr>
          <a:xfrm rot="10800000" flipV="1">
            <a:off x="8009992" y="737634"/>
            <a:ext cx="764356" cy="1888833"/>
          </a:xfrm>
          <a:prstGeom prst="curvedRightArrow">
            <a:avLst>
              <a:gd name="adj1" fmla="val 25000"/>
              <a:gd name="adj2" fmla="val 50000"/>
              <a:gd name="adj3" fmla="val 23365"/>
            </a:avLst>
          </a:prstGeom>
          <a:solidFill>
            <a:srgbClr val="002060"/>
          </a:solidFill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101462" y="809235"/>
            <a:ext cx="6126308" cy="544851"/>
            <a:chOff x="346145" y="6015458"/>
            <a:chExt cx="6126308" cy="544851"/>
          </a:xfrm>
        </p:grpSpPr>
        <p:sp>
          <p:nvSpPr>
            <p:cNvPr id="14" name="13 CuadroTexto"/>
            <p:cNvSpPr txBox="1"/>
            <p:nvPr/>
          </p:nvSpPr>
          <p:spPr>
            <a:xfrm>
              <a:off x="2671547" y="6015458"/>
              <a:ext cx="3800906" cy="523220"/>
            </a:xfrm>
            <a:prstGeom prst="rect">
              <a:avLst/>
            </a:prstGeom>
            <a:solidFill>
              <a:srgbClr val="660033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bg1">
                      <a:lumMod val="85000"/>
                    </a:schemeClr>
                  </a:solidFill>
                </a:rPr>
                <a:t>Fortalecen al SCD</a:t>
              </a:r>
              <a:endParaRPr lang="es-MX" sz="28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46145" y="6098644"/>
              <a:ext cx="21462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b="1" u="sng" dirty="0" smtClean="0"/>
                <a:t>Vinculaciones</a:t>
              </a:r>
              <a:endParaRPr lang="es-MX" sz="24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48699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2286608"/>
            <a:ext cx="9144000" cy="23034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CRONOGRAMA DE </a:t>
            </a:r>
            <a: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ACTIVIDADES</a:t>
            </a:r>
            <a:br>
              <a:rPr lang="es-MX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PROCESO DE </a:t>
            </a:r>
            <a:r>
              <a:rPr lang="es-ES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INTERVENCIÓN DEL </a:t>
            </a:r>
            <a:r>
              <a:rPr lang="es-ES" sz="3600" b="1" dirty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SEDIF </a:t>
            </a:r>
            <a:endParaRPr lang="es-MX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17588">
              <a:spcAft>
                <a:spcPts val="600"/>
              </a:spcAft>
            </a:pPr>
            <a:r>
              <a:rPr lang="es-MX" sz="30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</a:t>
            </a:r>
            <a:endParaRPr lang="es-ES" sz="30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51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1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541" r="50206" b="58094"/>
          <a:stretch/>
        </p:blipFill>
        <p:spPr bwMode="auto">
          <a:xfrm>
            <a:off x="50129" y="1220822"/>
            <a:ext cx="9043743" cy="484437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Llamada con línea 1"/>
          <p:cNvSpPr/>
          <p:nvPr/>
        </p:nvSpPr>
        <p:spPr>
          <a:xfrm>
            <a:off x="1070041" y="330740"/>
            <a:ext cx="2062266" cy="663616"/>
          </a:xfrm>
          <a:prstGeom prst="borderCallout1">
            <a:avLst>
              <a:gd name="adj1" fmla="val 97753"/>
              <a:gd name="adj2" fmla="val 49404"/>
              <a:gd name="adj3" fmla="val 313714"/>
              <a:gd name="adj4" fmla="val 9341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40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Nombre y cargo de la persona responsable de que la actividad se lleve a cabo</a:t>
            </a:r>
            <a:endParaRPr lang="es-MX" sz="1400">
              <a:effectLst/>
              <a:latin typeface="Times New Roman"/>
              <a:ea typeface="Times New Roman"/>
            </a:endParaRPr>
          </a:p>
        </p:txBody>
      </p:sp>
      <p:sp>
        <p:nvSpPr>
          <p:cNvPr id="4" name="3 Llamada con línea 2"/>
          <p:cNvSpPr/>
          <p:nvPr/>
        </p:nvSpPr>
        <p:spPr>
          <a:xfrm>
            <a:off x="412921" y="3643009"/>
            <a:ext cx="1314240" cy="905064"/>
          </a:xfrm>
          <a:prstGeom prst="borderCallout2">
            <a:avLst>
              <a:gd name="adj1" fmla="val 52717"/>
              <a:gd name="adj2" fmla="val 100953"/>
              <a:gd name="adj3" fmla="val -28069"/>
              <a:gd name="adj4" fmla="val 121095"/>
              <a:gd name="adj5" fmla="val -74990"/>
              <a:gd name="adj6" fmla="val 195159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4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En las filas, las distintas actividades del proceso</a:t>
            </a:r>
            <a:endParaRPr lang="es-MX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4 Llamada con línea 2"/>
          <p:cNvSpPr/>
          <p:nvPr/>
        </p:nvSpPr>
        <p:spPr>
          <a:xfrm>
            <a:off x="5613488" y="2485807"/>
            <a:ext cx="1613535" cy="1157201"/>
          </a:xfrm>
          <a:prstGeom prst="borderCallout2">
            <a:avLst>
              <a:gd name="adj1" fmla="val -2921"/>
              <a:gd name="adj2" fmla="val 50411"/>
              <a:gd name="adj3" fmla="val -45538"/>
              <a:gd name="adj4" fmla="val 41713"/>
              <a:gd name="adj5" fmla="val -91572"/>
              <a:gd name="adj6" fmla="val 6830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4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En las columnas se pondrá el tiempo durante el cual se desarrollarán las actividades</a:t>
            </a:r>
            <a:endParaRPr lang="es-MX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6360565" y="4338536"/>
            <a:ext cx="1732915" cy="1400783"/>
          </a:xfrm>
          <a:prstGeom prst="borderCallout2">
            <a:avLst>
              <a:gd name="adj1" fmla="val 49322"/>
              <a:gd name="adj2" fmla="val 101714"/>
              <a:gd name="adj3" fmla="val -43889"/>
              <a:gd name="adj4" fmla="val 126708"/>
              <a:gd name="adj5" fmla="val -158362"/>
              <a:gd name="adj6" fmla="val 109764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40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Se usará una cromática para diferenciar las actividades que llevarán a cabo cada uno de los responsables</a:t>
            </a:r>
            <a:endParaRPr lang="es-MX" sz="14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95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17123" y="1420278"/>
            <a:ext cx="7591710" cy="4494139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0000" rtlCol="0" anchor="ctr" anchorCtr="0">
            <a:noAutofit/>
          </a:bodyPr>
          <a:lstStyle/>
          <a:p>
            <a:pPr marL="457200" lvl="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600" dirty="0" smtClean="0">
                <a:solidFill>
                  <a:srgbClr val="660033"/>
                </a:solidFill>
              </a:rPr>
              <a:t>Para </a:t>
            </a:r>
            <a:r>
              <a:rPr lang="es-MX" sz="2600" dirty="0">
                <a:solidFill>
                  <a:srgbClr val="660033"/>
                </a:solidFill>
              </a:rPr>
              <a:t>realizar </a:t>
            </a:r>
            <a:r>
              <a:rPr lang="es-MX" sz="2600" dirty="0" smtClean="0">
                <a:solidFill>
                  <a:srgbClr val="660033"/>
                </a:solidFill>
              </a:rPr>
              <a:t>Cronograma del </a:t>
            </a:r>
            <a:r>
              <a:rPr lang="es-MX" sz="2600" dirty="0">
                <a:solidFill>
                  <a:srgbClr val="660033"/>
                </a:solidFill>
              </a:rPr>
              <a:t>PAT, existen diferentes técnicas gráficas de apoyo a la programación que </a:t>
            </a:r>
            <a:r>
              <a:rPr lang="es-MX" sz="2600" b="1" dirty="0">
                <a:solidFill>
                  <a:srgbClr val="660033"/>
                </a:solidFill>
              </a:rPr>
              <a:t>permiten</a:t>
            </a:r>
            <a:r>
              <a:rPr lang="es-MX" sz="2600" dirty="0">
                <a:solidFill>
                  <a:srgbClr val="660033"/>
                </a:solidFill>
              </a:rPr>
              <a:t> </a:t>
            </a:r>
            <a:r>
              <a:rPr lang="es-MX" sz="2600" b="1" dirty="0">
                <a:solidFill>
                  <a:srgbClr val="660033"/>
                </a:solidFill>
              </a:rPr>
              <a:t>distribuir en el tiempo las distintas actividades y hacen posible una captación rápida y global de la secuencias de las actividades.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600" dirty="0">
                <a:solidFill>
                  <a:srgbClr val="660033"/>
                </a:solidFill>
              </a:rPr>
              <a:t>El que aquí se sugiere, es el Diagrama de Avance o Diagrama de Gantt, consiste en una matriz de doble entrada, en la que </a:t>
            </a:r>
            <a:r>
              <a:rPr lang="es-ES" sz="2600" b="1" dirty="0">
                <a:solidFill>
                  <a:srgbClr val="660033"/>
                </a:solidFill>
              </a:rPr>
              <a:t>se anotan las actividades, el tiempo y el periodo de las </a:t>
            </a:r>
            <a:r>
              <a:rPr lang="es-ES" sz="2600" b="1" dirty="0" smtClean="0">
                <a:solidFill>
                  <a:srgbClr val="660033"/>
                </a:solidFill>
              </a:rPr>
              <a:t>mismas.</a:t>
            </a:r>
            <a:endParaRPr lang="es-MX" sz="26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67262" y="1698367"/>
            <a:ext cx="73869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 Proyecto Comunitario </a:t>
            </a:r>
          </a:p>
          <a:p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debe ser el medio </a:t>
            </a: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 detonar procesos</a:t>
            </a:r>
            <a:endParaRPr lang="es-MX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70357" y="2928455"/>
            <a:ext cx="671456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Organización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Planeación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Diseño y gestión del proyecto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Monitoreo - Seguimiento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Evaluación (diferentes etapas)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s-MX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5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007534" y="2285999"/>
            <a:ext cx="7128933" cy="3416320"/>
          </a:xfrm>
          <a:prstGeom prst="rect">
            <a:avLst/>
          </a:prstGeom>
          <a:solidFill>
            <a:srgbClr val="66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0000" rtlCol="0" anchor="ctr" anchorCtr="0">
            <a:noAutofit/>
          </a:bodyPr>
          <a:lstStyle/>
          <a:p>
            <a:pPr lvl="0"/>
            <a:r>
              <a:rPr lang="es-MX" sz="2400" dirty="0">
                <a:solidFill>
                  <a:schemeClr val="bg1">
                    <a:lumMod val="95000"/>
                  </a:schemeClr>
                </a:solidFill>
              </a:rPr>
              <a:t>Para los SEDIF que requieran </a:t>
            </a:r>
            <a:r>
              <a:rPr lang="es-MX" sz="2400" b="1" dirty="0">
                <a:solidFill>
                  <a:schemeClr val="bg1">
                    <a:lumMod val="95000"/>
                  </a:schemeClr>
                </a:solidFill>
              </a:rPr>
              <a:t>implementar y/o fortalecer proyectos comunitarios </a:t>
            </a:r>
            <a:r>
              <a:rPr lang="es-MX" sz="2400" dirty="0">
                <a:solidFill>
                  <a:schemeClr val="bg1">
                    <a:lumMod val="95000"/>
                  </a:schemeClr>
                </a:solidFill>
              </a:rPr>
              <a:t>durante el ejercicio fiscal 2018; </a:t>
            </a:r>
            <a:r>
              <a:rPr lang="es-MX" sz="2400" b="1" dirty="0">
                <a:solidFill>
                  <a:schemeClr val="bg1">
                    <a:lumMod val="95000"/>
                  </a:schemeClr>
                </a:solidFill>
              </a:rPr>
              <a:t>podrán destinar hasta un 20% del monto de la asignación presupuestal, </a:t>
            </a:r>
            <a:r>
              <a:rPr lang="es-MX" sz="2400" dirty="0">
                <a:solidFill>
                  <a:schemeClr val="bg1">
                    <a:lumMod val="95000"/>
                  </a:schemeClr>
                </a:solidFill>
              </a:rPr>
              <a:t>en la adquisición de insumos para proyectos: productivos, sociales, culturales, de infraestructura, económicos, ecológicos, educativos, entre otros; siempre y cuando cumplan con los criterios de elegibilidad establecidos por el SNDIF</a:t>
            </a:r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s-MX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07534" y="1673199"/>
            <a:ext cx="3564466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/>
              <a:t>Reglas </a:t>
            </a:r>
            <a:r>
              <a:rPr lang="es-ES" sz="2400" b="1" dirty="0"/>
              <a:t>de </a:t>
            </a:r>
            <a:r>
              <a:rPr lang="es-ES" sz="2400" b="1" dirty="0" smtClean="0"/>
              <a:t>Operación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0956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8512" y="1388506"/>
            <a:ext cx="7128933" cy="396990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0000" rtlCol="0" anchor="ctr" anchorCtr="0">
            <a:no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500" dirty="0" smtClean="0">
                <a:solidFill>
                  <a:srgbClr val="660033"/>
                </a:solidFill>
              </a:rPr>
              <a:t>Grupos de Desarrollo </a:t>
            </a:r>
            <a:r>
              <a:rPr lang="es-MX" sz="2500" dirty="0" smtClean="0">
                <a:solidFill>
                  <a:srgbClr val="660033"/>
                </a:solidFill>
              </a:rPr>
              <a:t>de continuidad y/o consolidación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rgbClr val="660033"/>
                </a:solidFill>
              </a:rPr>
              <a:t>Que tengan capacitación afín al proyecto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rgbClr val="660033"/>
                </a:solidFill>
              </a:rPr>
              <a:t>Haber recibido la capacitación por lo menos en 2014 </a:t>
            </a:r>
            <a:r>
              <a:rPr lang="es-MX" sz="2500" dirty="0" err="1" smtClean="0">
                <a:solidFill>
                  <a:srgbClr val="660033"/>
                </a:solidFill>
              </a:rPr>
              <a:t>ó</a:t>
            </a:r>
            <a:r>
              <a:rPr lang="es-MX" sz="2500" dirty="0" smtClean="0">
                <a:solidFill>
                  <a:srgbClr val="660033"/>
                </a:solidFill>
              </a:rPr>
              <a:t> 2015 </a:t>
            </a:r>
            <a:r>
              <a:rPr lang="es-MX" sz="2500" dirty="0" err="1" smtClean="0">
                <a:solidFill>
                  <a:srgbClr val="660033"/>
                </a:solidFill>
              </a:rPr>
              <a:t>ó</a:t>
            </a:r>
            <a:r>
              <a:rPr lang="es-MX" sz="2500" dirty="0" smtClean="0">
                <a:solidFill>
                  <a:srgbClr val="660033"/>
                </a:solidFill>
              </a:rPr>
              <a:t> 2016 </a:t>
            </a:r>
            <a:r>
              <a:rPr lang="es-MX" sz="2500" dirty="0" err="1" smtClean="0">
                <a:solidFill>
                  <a:srgbClr val="660033"/>
                </a:solidFill>
              </a:rPr>
              <a:t>ó</a:t>
            </a:r>
            <a:r>
              <a:rPr lang="es-MX" sz="2500" dirty="0" smtClean="0">
                <a:solidFill>
                  <a:srgbClr val="660033"/>
                </a:solidFill>
              </a:rPr>
              <a:t> 2017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rgbClr val="660033"/>
                </a:solidFill>
              </a:rPr>
              <a:t>En caso de no tener capacitación afín, deberán programar un tema para el ejercicio 2018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rgbClr val="660033"/>
                </a:solidFill>
              </a:rPr>
              <a:t>Que el proyecto comunitario esté diseñado por el Grupo de </a:t>
            </a:r>
            <a:r>
              <a:rPr lang="es-MX" sz="2500" dirty="0" err="1" smtClean="0">
                <a:solidFill>
                  <a:srgbClr val="660033"/>
                </a:solidFill>
              </a:rPr>
              <a:t>Desarrolllo</a:t>
            </a:r>
            <a:r>
              <a:rPr lang="es-MX" sz="2500" dirty="0" smtClean="0">
                <a:solidFill>
                  <a:srgbClr val="660033"/>
                </a:solidFill>
              </a:rPr>
              <a:t> (formato A.5.a)</a:t>
            </a:r>
            <a:endParaRPr lang="es-MX" sz="2500" dirty="0">
              <a:solidFill>
                <a:srgbClr val="660033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48512" y="775706"/>
            <a:ext cx="3564466" cy="461665"/>
          </a:xfrm>
          <a:prstGeom prst="rect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b="1" dirty="0"/>
              <a:t>Criterios de elegibilidad</a:t>
            </a:r>
            <a:endParaRPr lang="es-MX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8511" y="5449968"/>
            <a:ext cx="71289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660033"/>
                </a:solidFill>
              </a:rPr>
              <a:t>Todos los insumos deben estar considerados en </a:t>
            </a:r>
            <a:r>
              <a:rPr lang="es-MX" b="1" dirty="0">
                <a:solidFill>
                  <a:srgbClr val="660033"/>
                </a:solidFill>
              </a:rPr>
              <a:t>la </a:t>
            </a:r>
            <a:r>
              <a:rPr lang="es-MX" b="1" dirty="0" smtClean="0">
                <a:solidFill>
                  <a:srgbClr val="660033"/>
                </a:solidFill>
              </a:rPr>
              <a:t/>
            </a:r>
            <a:br>
              <a:rPr lang="es-MX" b="1" dirty="0" smtClean="0">
                <a:solidFill>
                  <a:srgbClr val="660033"/>
                </a:solidFill>
              </a:rPr>
            </a:br>
            <a:r>
              <a:rPr lang="es-MX" b="1" dirty="0" smtClean="0">
                <a:solidFill>
                  <a:srgbClr val="660033"/>
                </a:solidFill>
              </a:rPr>
              <a:t>“</a:t>
            </a:r>
            <a:r>
              <a:rPr lang="es-MX" b="1" dirty="0">
                <a:solidFill>
                  <a:srgbClr val="660033"/>
                </a:solidFill>
              </a:rPr>
              <a:t>Relación de Insumos para Proyectos Comunitarios </a:t>
            </a:r>
            <a:r>
              <a:rPr lang="es-MX" b="1" dirty="0" smtClean="0">
                <a:solidFill>
                  <a:srgbClr val="660033"/>
                </a:solidFill>
              </a:rPr>
              <a:t>vigente”</a:t>
            </a:r>
            <a:endParaRPr lang="es-MX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" t="2419" r="5611" b="23822"/>
          <a:stretch/>
        </p:blipFill>
        <p:spPr bwMode="auto">
          <a:xfrm>
            <a:off x="1361873" y="52755"/>
            <a:ext cx="6420254" cy="687712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2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3999" cy="1125219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marL="350838"/>
            <a:r>
              <a:rPr lang="es-ES" sz="2000" b="1" dirty="0">
                <a:solidFill>
                  <a:srgbClr val="660033"/>
                </a:solidFill>
              </a:rPr>
              <a:t>Cuadro 4. Insumos para Proyectos Comunitarios </a:t>
            </a:r>
            <a:r>
              <a:rPr lang="es-ES" sz="2000" b="1" dirty="0" smtClean="0">
                <a:solidFill>
                  <a:srgbClr val="660033"/>
                </a:solidFill>
              </a:rPr>
              <a:t>2018</a:t>
            </a:r>
          </a:p>
          <a:p>
            <a:pPr marL="350838"/>
            <a:r>
              <a:rPr lang="es-ES" i="1" dirty="0"/>
              <a:t>En caso de solicitar recurso, llenar sin excepción cada una de las siguientes variables</a:t>
            </a:r>
            <a:endParaRPr lang="es-MX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27943"/>
            <a:ext cx="9143999" cy="5732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18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2383883"/>
            <a:ext cx="9144000" cy="174942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DISTRIBUCIÓN</a:t>
            </a:r>
            <a:b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RECURSO DEL PAT</a:t>
            </a:r>
            <a:endParaRPr lang="es-MX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17588">
              <a:spcAft>
                <a:spcPts val="600"/>
              </a:spcAft>
            </a:pPr>
            <a:r>
              <a:rPr lang="es-MX" sz="30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5.3.3 y 5.4</a:t>
            </a:r>
            <a:endParaRPr lang="es-ES" sz="30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4957936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5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85433"/>
              </p:ext>
            </p:extLst>
          </p:nvPr>
        </p:nvGraphicFramePr>
        <p:xfrm>
          <a:off x="1143622" y="2140083"/>
          <a:ext cx="6588775" cy="344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059"/>
                <a:gridCol w="2103692"/>
                <a:gridCol w="2081024"/>
              </a:tblGrid>
              <a:tr h="513970">
                <a:tc rowSpan="2"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CONCEPTO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MONTO ASIGNADO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58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Cantidad</a:t>
                      </a:r>
                      <a:endParaRPr lang="es-MX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Porcentaje</a:t>
                      </a:r>
                      <a:endParaRPr lang="es-MX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/>
                </a:tc>
              </a:tr>
              <a:tr h="307929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$1,000,000.00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</a:tr>
              <a:tr h="488046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Capacitaciones (Total)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$830,000.00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86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Vertiente 1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$155,000.00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15.5%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665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Vertiente 2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$319,000.00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31.9%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042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Vertiente 3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$222,000.00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22.2%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872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Vertiente 4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$134,000.00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13.4%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01">
                <a:tc>
                  <a:txBody>
                    <a:bodyPr/>
                    <a:lstStyle/>
                    <a:p>
                      <a:pPr indent="18288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Vertiente 5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77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Insumos</a:t>
                      </a:r>
                      <a:endParaRPr lang="es-MX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2266" marR="122266" marT="0" marB="0" anchor="ctr"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$170,000.00</a:t>
                      </a:r>
                      <a:endParaRPr lang="es-MX" sz="1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s-MX" sz="1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50060" y="1653700"/>
            <a:ext cx="659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Cuadro 5. Distribución de los recursos de Ramo 12</a:t>
            </a:r>
            <a:endParaRPr lang="es-MX" dirty="0"/>
          </a:p>
        </p:txBody>
      </p:sp>
      <p:sp>
        <p:nvSpPr>
          <p:cNvPr id="4" name="3 Llamada con línea 1"/>
          <p:cNvSpPr/>
          <p:nvPr/>
        </p:nvSpPr>
        <p:spPr>
          <a:xfrm>
            <a:off x="7384295" y="1332207"/>
            <a:ext cx="1301115" cy="1381649"/>
          </a:xfrm>
          <a:prstGeom prst="borderCallout1">
            <a:avLst>
              <a:gd name="adj1" fmla="val 46442"/>
              <a:gd name="adj2" fmla="val -1016"/>
              <a:gd name="adj3" fmla="val 226116"/>
              <a:gd name="adj4" fmla="val -306181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300" b="1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Generación de Ingresos: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hasta </a:t>
            </a:r>
            <a:r>
              <a:rPr lang="es-MX" sz="1300" b="1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25%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 del monto total de la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asignación </a:t>
            </a:r>
            <a:r>
              <a:rPr lang="es-MX" sz="1300" dirty="0" smtClean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presupuestal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 </a:t>
            </a:r>
            <a:endParaRPr lang="es-MX" sz="13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4 Llamada con línea 1"/>
          <p:cNvSpPr/>
          <p:nvPr/>
        </p:nvSpPr>
        <p:spPr>
          <a:xfrm>
            <a:off x="114117" y="5768906"/>
            <a:ext cx="1980741" cy="746193"/>
          </a:xfrm>
          <a:prstGeom prst="borderCallout1">
            <a:avLst>
              <a:gd name="adj1" fmla="val 52413"/>
              <a:gd name="adj2" fmla="val 99544"/>
              <a:gd name="adj3" fmla="val -26185"/>
              <a:gd name="adj4" fmla="val 131490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2880" algn="ctr">
              <a:spcAft>
                <a:spcPts val="0"/>
              </a:spcAft>
            </a:pPr>
            <a:r>
              <a:rPr lang="es-MX" sz="1300" b="1" dirty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Insumos: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 Hasta el </a:t>
            </a:r>
            <a:r>
              <a:rPr lang="es-MX" sz="1300" b="1" dirty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20%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del monto total de la asignación </a:t>
            </a:r>
            <a:r>
              <a:rPr lang="es-MX" sz="1300" dirty="0" smtClean="0">
                <a:solidFill>
                  <a:srgbClr val="000000"/>
                </a:solidFill>
                <a:effectLst/>
                <a:latin typeface="Arial Narrow"/>
                <a:ea typeface="Times New Roman"/>
              </a:rPr>
              <a:t>presupuestal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/>
                <a:ea typeface="Times New Roman"/>
                <a:cs typeface="Arial"/>
              </a:rPr>
              <a:t> </a:t>
            </a:r>
            <a:endParaRPr lang="es-MX" sz="13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5 Llamada con línea 1"/>
          <p:cNvSpPr/>
          <p:nvPr/>
        </p:nvSpPr>
        <p:spPr>
          <a:xfrm>
            <a:off x="7611422" y="4694872"/>
            <a:ext cx="1171575" cy="1197927"/>
          </a:xfrm>
          <a:prstGeom prst="borderCallout1">
            <a:avLst>
              <a:gd name="adj1" fmla="val 51675"/>
              <a:gd name="adj2" fmla="val 73"/>
              <a:gd name="adj3" fmla="val 32312"/>
              <a:gd name="adj4" fmla="val -351226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Emergencias: </a:t>
            </a:r>
            <a:r>
              <a:rPr lang="es-MX" sz="1300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hasta </a:t>
            </a:r>
            <a:r>
              <a:rPr lang="es-MX" sz="1300" b="1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10%</a:t>
            </a:r>
            <a:r>
              <a:rPr lang="es-MX" sz="1300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 del monto total de la asignación </a:t>
            </a:r>
            <a:r>
              <a:rPr lang="es-MX" sz="1300" dirty="0" smtClean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presupuestal</a:t>
            </a:r>
            <a:r>
              <a:rPr lang="es-MX" sz="1300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46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83146" y="2055166"/>
            <a:ext cx="7377709" cy="4212078"/>
          </a:xfrm>
          <a:prstGeom prst="rect">
            <a:avLst/>
          </a:prstGeom>
          <a:solidFill>
            <a:srgbClr val="66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0000" rtlCol="0" anchor="ctr" anchorCtr="0">
            <a:noAutofit/>
          </a:bodyPr>
          <a:lstStyle/>
          <a:p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Son los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</a:rPr>
              <a:t>recursos con los cuales el SEDIF prevé contar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2400" u="sng" dirty="0" smtClean="0">
                <a:solidFill>
                  <a:schemeClr val="bg1">
                    <a:lumMod val="95000"/>
                  </a:schemeClr>
                </a:solidFill>
              </a:rPr>
              <a:t>para </a:t>
            </a:r>
            <a:r>
              <a:rPr lang="es-ES" sz="2400" u="sng" dirty="0">
                <a:solidFill>
                  <a:schemeClr val="bg1">
                    <a:lumMod val="95000"/>
                  </a:schemeClr>
                </a:solidFill>
              </a:rPr>
              <a:t>operar el </a:t>
            </a:r>
            <a:r>
              <a:rPr lang="es-ES" sz="2400" u="sng" dirty="0" smtClean="0">
                <a:solidFill>
                  <a:schemeClr val="bg1">
                    <a:lumMod val="95000"/>
                  </a:schemeClr>
                </a:solidFill>
              </a:rPr>
              <a:t>SCD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Humanos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</a:rPr>
              <a:t>personal operativo, coordinadores, mandos medios,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etcétera)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bg1">
                    <a:lumMod val="95000"/>
                  </a:schemeClr>
                </a:solidFill>
              </a:rPr>
              <a:t>M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ateriales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</a:rPr>
              <a:t>(medios físicos y concretos que ayudan a conseguir los objetivos: vehículos, materias primas o apoyos en especie, incluir recursos técnicos o tecnológicos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-computadoras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</a:rPr>
              <a:t>, impresoras,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</a:rPr>
              <a:t>software-, otros)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inancieros</a:t>
            </a:r>
            <a:endParaRPr lang="es-MX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83146" y="1442366"/>
            <a:ext cx="401193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b="1" dirty="0"/>
              <a:t>Recurso que aporta el SEDIF</a:t>
            </a:r>
          </a:p>
        </p:txBody>
      </p:sp>
    </p:spTree>
    <p:extLst>
      <p:ext uri="{BB962C8B-B14F-4D97-AF65-F5344CB8AC3E}">
        <p14:creationId xmlns:p14="http://schemas.microsoft.com/office/powerpoint/2010/main" val="37882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640</Words>
  <Application>Microsoft Office PowerPoint</Application>
  <PresentationFormat>Presentación en pantalla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Tempus Sans ITC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Verver y Vargas Jimenez</dc:creator>
  <cp:lastModifiedBy>Jose Luis Verver y Vargas Jimenez</cp:lastModifiedBy>
  <cp:revision>33</cp:revision>
  <dcterms:created xsi:type="dcterms:W3CDTF">2017-12-04T22:07:12Z</dcterms:created>
  <dcterms:modified xsi:type="dcterms:W3CDTF">2017-12-12T14:53:15Z</dcterms:modified>
</cp:coreProperties>
</file>