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91" r:id="rId3"/>
    <p:sldId id="290" r:id="rId4"/>
    <p:sldId id="292" r:id="rId5"/>
    <p:sldId id="293" r:id="rId6"/>
    <p:sldId id="294" r:id="rId7"/>
    <p:sldId id="300" r:id="rId8"/>
    <p:sldId id="295" r:id="rId9"/>
    <p:sldId id="299" r:id="rId10"/>
    <p:sldId id="296" r:id="rId11"/>
    <p:sldId id="298" r:id="rId12"/>
    <p:sldId id="297" r:id="rId13"/>
    <p:sldId id="301" r:id="rId14"/>
    <p:sldId id="302" r:id="rId15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138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792038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699402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9 Imagen" descr="Fondo nuevo electoral 2012.jp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0" y="0"/>
            <a:ext cx="9170126" cy="6858000"/>
          </a:xfrm>
          <a:prstGeom prst="rect">
            <a:avLst/>
          </a:prstGeom>
        </p:spPr>
      </p:pic>
      <p:pic>
        <p:nvPicPr>
          <p:cNvPr id="8" name="10 Imagen" descr="DIFNacional.jpg"/>
          <p:cNvPicPr>
            <a:picLocks noChangeAspect="1"/>
          </p:cNvPicPr>
          <p:nvPr userDrawn="1"/>
        </p:nvPicPr>
        <p:blipFill>
          <a:blip r:embed="rId5" cstate="email"/>
          <a:stretch>
            <a:fillRect/>
          </a:stretch>
        </p:blipFill>
        <p:spPr>
          <a:xfrm>
            <a:off x="149194" y="211501"/>
            <a:ext cx="693222" cy="502855"/>
          </a:xfrm>
          <a:prstGeom prst="rect">
            <a:avLst/>
          </a:prstGeom>
        </p:spPr>
      </p:pic>
      <p:sp>
        <p:nvSpPr>
          <p:cNvPr id="9" name="CuadroTexto 8"/>
          <p:cNvSpPr txBox="1"/>
          <p:nvPr userDrawn="1"/>
        </p:nvSpPr>
        <p:spPr>
          <a:xfrm>
            <a:off x="7559824" y="0"/>
            <a:ext cx="1584176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000" b="1" dirty="0">
                <a:solidFill>
                  <a:srgbClr val="7030A0"/>
                </a:solidFill>
                <a:latin typeface="Tempus Sans ITC" panose="04020404030D07020202" pitchFamily="82" charset="0"/>
              </a:rPr>
              <a:t>PAT</a:t>
            </a:r>
            <a:r>
              <a:rPr lang="es-MX" sz="3600" b="1" dirty="0">
                <a:solidFill>
                  <a:srgbClr val="7030A0"/>
                </a:solidFill>
                <a:latin typeface="Tempus Sans ITC" panose="04020404030D07020202" pitchFamily="82" charset="0"/>
              </a:rPr>
              <a:t> 2018</a:t>
            </a:r>
          </a:p>
        </p:txBody>
      </p:sp>
    </p:spTree>
    <p:extLst>
      <p:ext uri="{BB962C8B-B14F-4D97-AF65-F5344CB8AC3E}">
        <p14:creationId xmlns:p14="http://schemas.microsoft.com/office/powerpoint/2010/main" val="28429104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0" y="1133413"/>
            <a:ext cx="9286908" cy="785797"/>
          </a:xfrm>
          <a:prstGeom prst="rect">
            <a:avLst/>
          </a:prstGeom>
          <a:noFill/>
          <a:ln>
            <a:noFill/>
          </a:ln>
          <a:extLst/>
        </p:spPr>
        <p:txBody>
          <a:bodyPr lIns="101828" tIns="50914" rIns="101828" bIns="50914" anchor="ctr"/>
          <a:lstStyle/>
          <a:p>
            <a:pPr algn="ctr">
              <a:spcAft>
                <a:spcPts val="1200"/>
              </a:spcAft>
              <a:defRPr/>
            </a:pPr>
            <a:r>
              <a:rPr lang="es-MX" sz="2000" b="1" dirty="0">
                <a:solidFill>
                  <a:srgbClr val="4D4D4D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DIRECCIÓN GENERAL DE ALIMENTACIÓN Y DESARROLLO COMUNITARIO</a:t>
            </a:r>
          </a:p>
        </p:txBody>
      </p:sp>
      <p:pic>
        <p:nvPicPr>
          <p:cNvPr id="6" name="3 Imagen" descr="FlorDIF.wm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46755" y="4425113"/>
            <a:ext cx="2593398" cy="12994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ítulo 1">
            <a:extLst>
              <a:ext uri="{FF2B5EF4-FFF2-40B4-BE49-F238E27FC236}">
                <a16:creationId xmlns:a16="http://schemas.microsoft.com/office/drawing/2014/main" id="{A55E4523-365A-4978-BC15-02E075188F54}"/>
              </a:ext>
            </a:extLst>
          </p:cNvPr>
          <p:cNvSpPr txBox="1">
            <a:spLocks/>
          </p:cNvSpPr>
          <p:nvPr/>
        </p:nvSpPr>
        <p:spPr>
          <a:xfrm>
            <a:off x="1823185" y="2732137"/>
            <a:ext cx="6106426" cy="675769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19050" cap="flat" cmpd="sng" algn="ctr">
            <a:noFill/>
            <a:prstDash val="solid"/>
            <a:miter lim="800000"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MX" dirty="0">
                <a:solidFill>
                  <a:srgbClr val="7650A0"/>
                </a:solidFill>
                <a:latin typeface="Albertus MT" panose="020E0602030304020304" pitchFamily="34" charset="0"/>
              </a:rPr>
              <a:t>FOCALIZACIÓN </a:t>
            </a:r>
          </a:p>
        </p:txBody>
      </p:sp>
    </p:spTree>
    <p:extLst>
      <p:ext uri="{BB962C8B-B14F-4D97-AF65-F5344CB8AC3E}">
        <p14:creationId xmlns:p14="http://schemas.microsoft.com/office/powerpoint/2010/main" val="13000050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5AAF4522-2023-4E26-9A15-0F87E4225B34}"/>
              </a:ext>
            </a:extLst>
          </p:cNvPr>
          <p:cNvSpPr/>
          <p:nvPr/>
        </p:nvSpPr>
        <p:spPr>
          <a:xfrm>
            <a:off x="548640" y="953507"/>
            <a:ext cx="8046720" cy="5586145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270510" indent="182880" algn="just">
              <a:spcAft>
                <a:spcPts val="600"/>
              </a:spcAft>
            </a:pPr>
            <a:r>
              <a:rPr lang="es-MX" sz="2400" b="1" i="1" dirty="0">
                <a:ea typeface="Times New Roman" panose="02020603050405020304" pitchFamily="18" charset="0"/>
              </a:rPr>
              <a:t>Consolidación (1)</a:t>
            </a:r>
          </a:p>
          <a:p>
            <a:pPr marL="342900" lvl="0" indent="-342900" algn="just">
              <a:spcAft>
                <a:spcPts val="600"/>
              </a:spcAft>
              <a:buFont typeface="Symbol" panose="05050102010706020507" pitchFamily="18" charset="2"/>
              <a:buBlip>
                <a:blip r:embed="rId2"/>
              </a:buBlip>
            </a:pPr>
            <a:r>
              <a:rPr lang="es-MX" sz="2000" i="1" dirty="0">
                <a:ea typeface="Times New Roman" panose="02020603050405020304" pitchFamily="18" charset="0"/>
              </a:rPr>
              <a:t>Los integrantes del GD se asumen como personas con derechos y actores de su propio desarrollo y no solo como beneficiarios.</a:t>
            </a:r>
            <a:endParaRPr lang="es-MX" dirty="0"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600"/>
              </a:spcAft>
              <a:buFont typeface="Symbol" panose="05050102010706020507" pitchFamily="18" charset="2"/>
              <a:buBlip>
                <a:blip r:embed="rId2"/>
              </a:buBlip>
            </a:pPr>
            <a:r>
              <a:rPr lang="es-MX" sz="2000" i="1" dirty="0">
                <a:ea typeface="Times New Roman" panose="02020603050405020304" pitchFamily="18" charset="0"/>
              </a:rPr>
              <a:t>El GD es capaz de tomar decisiones, por lo que no requieren de la presencia de la promotoría estatal o municipal para ello.</a:t>
            </a:r>
            <a:endParaRPr lang="es-MX" dirty="0"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600"/>
              </a:spcAft>
              <a:buFont typeface="Symbol" panose="05050102010706020507" pitchFamily="18" charset="2"/>
              <a:buBlip>
                <a:blip r:embed="rId2"/>
              </a:buBlip>
            </a:pPr>
            <a:r>
              <a:rPr lang="es-MX" sz="2000" i="1" dirty="0">
                <a:ea typeface="Times New Roman" panose="02020603050405020304" pitchFamily="18" charset="0"/>
              </a:rPr>
              <a:t>La mayoría de los integrantes participan activamente en las acciones definidas por el grupo.</a:t>
            </a:r>
            <a:endParaRPr lang="es-MX" dirty="0"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600"/>
              </a:spcAft>
              <a:buFont typeface="Symbol" panose="05050102010706020507" pitchFamily="18" charset="2"/>
              <a:buBlip>
                <a:blip r:embed="rId2"/>
              </a:buBlip>
            </a:pPr>
            <a:r>
              <a:rPr lang="es-MX" sz="2000" i="1" dirty="0">
                <a:ea typeface="Times New Roman" panose="02020603050405020304" pitchFamily="18" charset="0"/>
              </a:rPr>
              <a:t>Tienen la capacidad de resolver los conflictos que surgen en su interior, promueven la incorporación de otros integrantes y les enseñan a trabajar.</a:t>
            </a:r>
            <a:endParaRPr lang="es-MX" dirty="0"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600"/>
              </a:spcAft>
              <a:buFont typeface="Symbol" panose="05050102010706020507" pitchFamily="18" charset="2"/>
              <a:buBlip>
                <a:blip r:embed="rId2"/>
              </a:buBlip>
            </a:pPr>
            <a:r>
              <a:rPr lang="es-MX" sz="2000" i="1" dirty="0">
                <a:ea typeface="Times New Roman" panose="02020603050405020304" pitchFamily="18" charset="0"/>
              </a:rPr>
              <a:t>Están adquiriendo habilidades y conocimientos para constituirse formalmente a partir de figuras jurídicas tales como cooperativas o similares.</a:t>
            </a:r>
            <a:endParaRPr lang="es-MX" dirty="0"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600"/>
              </a:spcAft>
              <a:buFont typeface="Symbol" panose="05050102010706020507" pitchFamily="18" charset="2"/>
              <a:buBlip>
                <a:blip r:embed="rId2"/>
              </a:buBlip>
            </a:pPr>
            <a:r>
              <a:rPr lang="es-MX" sz="2000" i="1" dirty="0">
                <a:ea typeface="Times New Roman" panose="02020603050405020304" pitchFamily="18" charset="0"/>
              </a:rPr>
              <a:t>Han adquirido experiencia en la gestión integral de proyectos comunitarios (desde la planeación hasta la evaluación).</a:t>
            </a:r>
            <a:endParaRPr lang="es-MX" dirty="0"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600"/>
              </a:spcAft>
              <a:buFont typeface="Symbol" panose="05050102010706020507" pitchFamily="18" charset="2"/>
              <a:buBlip>
                <a:blip r:embed="rId2"/>
              </a:buBlip>
            </a:pPr>
            <a:endParaRPr lang="es-MX" dirty="0">
              <a:effectLst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02380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5AAF4522-2023-4E26-9A15-0F87E4225B34}"/>
              </a:ext>
            </a:extLst>
          </p:cNvPr>
          <p:cNvSpPr/>
          <p:nvPr/>
        </p:nvSpPr>
        <p:spPr>
          <a:xfrm>
            <a:off x="309489" y="1005681"/>
            <a:ext cx="8018585" cy="5155257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270510" indent="182880" algn="just">
              <a:spcAft>
                <a:spcPts val="600"/>
              </a:spcAft>
            </a:pPr>
            <a:r>
              <a:rPr lang="es-MX" sz="2400" b="1" i="1" dirty="0">
                <a:ea typeface="Times New Roman" panose="02020603050405020304" pitchFamily="18" charset="0"/>
              </a:rPr>
              <a:t>Consolidación (2)</a:t>
            </a:r>
          </a:p>
          <a:p>
            <a:pPr marL="342900" lvl="0" indent="-342900" algn="just">
              <a:spcAft>
                <a:spcPts val="600"/>
              </a:spcAft>
              <a:buFont typeface="Symbol" panose="05050102010706020507" pitchFamily="18" charset="2"/>
              <a:buBlip>
                <a:blip r:embed="rId2"/>
              </a:buBlip>
            </a:pPr>
            <a:r>
              <a:rPr lang="es-MX" sz="2000" i="1" dirty="0">
                <a:ea typeface="Times New Roman" panose="02020603050405020304" pitchFamily="18" charset="0"/>
              </a:rPr>
              <a:t>Actualizan y dan seguimiento a su Diagnóstico Participativo y Programa de Trabajo Comunitario, sin requerir el acompañamiento de la promotoría.</a:t>
            </a:r>
            <a:endParaRPr lang="es-MX" dirty="0"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600"/>
              </a:spcAft>
              <a:buFont typeface="Symbol" panose="05050102010706020507" pitchFamily="18" charset="2"/>
              <a:buBlip>
                <a:blip r:embed="rId2"/>
              </a:buBlip>
            </a:pPr>
            <a:r>
              <a:rPr lang="es-MX" sz="2000" i="1" dirty="0">
                <a:ea typeface="Times New Roman" panose="02020603050405020304" pitchFamily="18" charset="0"/>
              </a:rPr>
              <a:t>Empiezan a mostrar cambios significativos en sus actitudes, comportamientos y acciones hacia ellos mismos y con los demás, como producto del reconocimiento de sus derechos y obligaciones ciudadanas y comunitarias.</a:t>
            </a:r>
            <a:endParaRPr lang="es-MX" dirty="0"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600"/>
              </a:spcAft>
              <a:buFont typeface="Symbol" panose="05050102010706020507" pitchFamily="18" charset="2"/>
              <a:buBlip>
                <a:blip r:embed="rId2"/>
              </a:buBlip>
            </a:pPr>
            <a:r>
              <a:rPr lang="es-MX" sz="2000" i="1" dirty="0">
                <a:ea typeface="Times New Roman" panose="02020603050405020304" pitchFamily="18" charset="0"/>
              </a:rPr>
              <a:t>Se tienen resultados concretos de los Proyectos Comunitarios, los cuales responden a distintos ámbitos de atención y están claramente interrelacionados en un objetivo integrador.</a:t>
            </a:r>
            <a:endParaRPr lang="es-MX" dirty="0"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600"/>
              </a:spcAft>
              <a:buFont typeface="Symbol" panose="05050102010706020507" pitchFamily="18" charset="2"/>
              <a:buBlip>
                <a:blip r:embed="rId2"/>
              </a:buBlip>
            </a:pPr>
            <a:r>
              <a:rPr lang="es-MX" sz="2000" i="1" dirty="0">
                <a:ea typeface="Times New Roman" panose="02020603050405020304" pitchFamily="18" charset="0"/>
              </a:rPr>
              <a:t>Existe al menos un promotor(a) comunitario, que se asume como impulsor del GD.</a:t>
            </a:r>
            <a:endParaRPr lang="es-MX" dirty="0"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600"/>
              </a:spcAft>
              <a:buFont typeface="Symbol" panose="05050102010706020507" pitchFamily="18" charset="2"/>
              <a:buBlip>
                <a:blip r:embed="rId2"/>
              </a:buBlip>
            </a:pPr>
            <a:r>
              <a:rPr lang="es-MX" sz="2000" i="1" dirty="0">
                <a:ea typeface="Times New Roman" panose="02020603050405020304" pitchFamily="18" charset="0"/>
              </a:rPr>
              <a:t>Tienen la habilidad de evaluar los objetivos contrastándolos con los logros.</a:t>
            </a:r>
            <a:endParaRPr lang="es-MX" dirty="0">
              <a:effectLst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61229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20E1D5CA-E513-44F9-B512-C30B9EE6E2AD}"/>
              </a:ext>
            </a:extLst>
          </p:cNvPr>
          <p:cNvSpPr/>
          <p:nvPr/>
        </p:nvSpPr>
        <p:spPr>
          <a:xfrm>
            <a:off x="1069146" y="1334300"/>
            <a:ext cx="6865032" cy="5201424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90170" algn="just">
              <a:spcAft>
                <a:spcPts val="600"/>
              </a:spcAft>
            </a:pPr>
            <a:r>
              <a:rPr lang="es-MX" sz="2400" b="1" i="1" dirty="0">
                <a:solidFill>
                  <a:srgbClr val="000000"/>
                </a:solidFill>
                <a:ea typeface="Times New Roman" panose="02020603050405020304" pitchFamily="18" charset="0"/>
              </a:rPr>
              <a:t>Salida (1)</a:t>
            </a:r>
            <a:endParaRPr lang="es-MX" sz="3600" dirty="0">
              <a:ea typeface="Times New Roman" panose="02020603050405020304" pitchFamily="18" charset="0"/>
            </a:endParaRPr>
          </a:p>
          <a:p>
            <a:pPr lvl="0" algn="just">
              <a:spcAft>
                <a:spcPts val="600"/>
              </a:spcAft>
            </a:pPr>
            <a:r>
              <a:rPr lang="es-MX" sz="2400" i="1" dirty="0">
                <a:ea typeface="Times New Roman" panose="02020603050405020304" pitchFamily="18" charset="0"/>
              </a:rPr>
              <a:t>GD empoderado y articulado en virtud de que:</a:t>
            </a:r>
            <a:endParaRPr lang="es-MX" sz="2000" dirty="0"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600"/>
              </a:spcAft>
              <a:buFont typeface="Symbol" panose="05050102010706020507" pitchFamily="18" charset="2"/>
              <a:buBlip>
                <a:blip r:embed="rId2"/>
              </a:buBlip>
            </a:pPr>
            <a:r>
              <a:rPr lang="es-MX" sz="2400" i="1" dirty="0">
                <a:ea typeface="Times New Roman" panose="02020603050405020304" pitchFamily="18" charset="0"/>
              </a:rPr>
              <a:t>Ha desarrollado la capacidad de identificar necesidades no sólo económicas o elementales sino también necesidades de estima, autorrealización, cognitivas y estéticas; y conoce y aplica herramientas para satisfacerlas.</a:t>
            </a:r>
            <a:endParaRPr lang="es-MX" sz="2000" dirty="0"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600"/>
              </a:spcAft>
              <a:buFont typeface="Symbol" panose="05050102010706020507" pitchFamily="18" charset="2"/>
              <a:buBlip>
                <a:blip r:embed="rId2"/>
              </a:buBlip>
            </a:pPr>
            <a:r>
              <a:rPr lang="es-MX" sz="2400" i="1" dirty="0">
                <a:ea typeface="Times New Roman" panose="02020603050405020304" pitchFamily="18" charset="0"/>
              </a:rPr>
              <a:t>Todos sus integrantes participan activamente en las acciones definidas por el Grupo.</a:t>
            </a:r>
            <a:endParaRPr lang="es-MX" sz="2000" dirty="0"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600"/>
              </a:spcAft>
              <a:buFont typeface="Symbol" panose="05050102010706020507" pitchFamily="18" charset="2"/>
              <a:buBlip>
                <a:blip r:embed="rId2"/>
              </a:buBlip>
            </a:pPr>
            <a:r>
              <a:rPr lang="es-MX" sz="2400" i="1" dirty="0">
                <a:ea typeface="Times New Roman" panose="02020603050405020304" pitchFamily="18" charset="0"/>
              </a:rPr>
              <a:t>Han cambiado sus actitudes, comportamientos y acciones hacia ellos mismos y con los demás, reconocen sus derechos y obligaciones ciudadanas y comunitarias.</a:t>
            </a:r>
            <a:endParaRPr lang="es-MX" sz="2000" dirty="0"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49213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>
            <a:extLst>
              <a:ext uri="{FF2B5EF4-FFF2-40B4-BE49-F238E27FC236}">
                <a16:creationId xmlns:a16="http://schemas.microsoft.com/office/drawing/2014/main" id="{4737A063-A9AE-4B52-9C9A-3A9890F8BC30}"/>
              </a:ext>
            </a:extLst>
          </p:cNvPr>
          <p:cNvSpPr/>
          <p:nvPr/>
        </p:nvSpPr>
        <p:spPr>
          <a:xfrm>
            <a:off x="914400" y="1160077"/>
            <a:ext cx="7315200" cy="5278368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90170" algn="just">
              <a:spcAft>
                <a:spcPts val="600"/>
              </a:spcAft>
            </a:pPr>
            <a:r>
              <a:rPr lang="es-MX" sz="2400" b="1" i="1" dirty="0">
                <a:solidFill>
                  <a:srgbClr val="000000"/>
                </a:solidFill>
                <a:ea typeface="Times New Roman" panose="02020603050405020304" pitchFamily="18" charset="0"/>
              </a:rPr>
              <a:t>Salida (2)</a:t>
            </a:r>
            <a:endParaRPr lang="es-MX" sz="3600" dirty="0"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600"/>
              </a:spcAft>
              <a:buFont typeface="Symbol" panose="05050102010706020507" pitchFamily="18" charset="2"/>
              <a:buBlip>
                <a:blip r:embed="rId2"/>
              </a:buBlip>
            </a:pPr>
            <a:r>
              <a:rPr lang="es-MX" sz="2400" i="1" dirty="0">
                <a:ea typeface="Times New Roman" panose="02020603050405020304" pitchFamily="18" charset="0"/>
              </a:rPr>
              <a:t>Son capaces de tomar decisiones de manera autónoma para enfrentar sus problemas o necesidades individuales y colectivas. </a:t>
            </a:r>
            <a:endParaRPr lang="es-MX" sz="2000" dirty="0"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600"/>
              </a:spcAft>
              <a:buFont typeface="Symbol" panose="05050102010706020507" pitchFamily="18" charset="2"/>
              <a:buBlip>
                <a:blip r:embed="rId2"/>
              </a:buBlip>
            </a:pPr>
            <a:r>
              <a:rPr lang="es-MX" sz="2400" i="1" dirty="0">
                <a:ea typeface="Times New Roman" panose="02020603050405020304" pitchFamily="18" charset="0"/>
              </a:rPr>
              <a:t>Es un GD que de manera independiente proyecta, evalúa, gestiona apoyos y ejerce sus derechos.</a:t>
            </a:r>
            <a:endParaRPr lang="es-MX" sz="2000" dirty="0"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600"/>
              </a:spcAft>
              <a:buFont typeface="Symbol" panose="05050102010706020507" pitchFamily="18" charset="2"/>
              <a:buBlip>
                <a:blip r:embed="rId2"/>
              </a:buBlip>
            </a:pPr>
            <a:r>
              <a:rPr lang="es-MX" sz="2400" i="1" dirty="0">
                <a:ea typeface="Times New Roman" panose="02020603050405020304" pitchFamily="18" charset="0"/>
              </a:rPr>
              <a:t>Cuenta con más de un promotor comunitario.</a:t>
            </a:r>
            <a:endParaRPr lang="es-MX" sz="2000" dirty="0"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600"/>
              </a:spcAft>
              <a:buFont typeface="Symbol" panose="05050102010706020507" pitchFamily="18" charset="2"/>
              <a:buBlip>
                <a:blip r:embed="rId2"/>
              </a:buBlip>
            </a:pPr>
            <a:r>
              <a:rPr lang="es-MX" sz="2400" i="1" dirty="0">
                <a:ea typeface="Times New Roman" panose="02020603050405020304" pitchFamily="18" charset="0"/>
              </a:rPr>
              <a:t>Tiene la capacidad de conformarse en figuras asociativas formales tales como cooperativas</a:t>
            </a:r>
            <a:endParaRPr lang="es-MX" sz="2000" dirty="0"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600"/>
              </a:spcAft>
              <a:buFont typeface="Symbol" panose="05050102010706020507" pitchFamily="18" charset="2"/>
              <a:buBlip>
                <a:blip r:embed="rId2"/>
              </a:buBlip>
            </a:pPr>
            <a:r>
              <a:rPr lang="es-MX" sz="2400" i="1" dirty="0">
                <a:ea typeface="Times New Roman" panose="02020603050405020304" pitchFamily="18" charset="0"/>
              </a:rPr>
              <a:t>El acompañamiento constante del SEDIF o del SMDIF se sustituye por un monitoreo periódico de los procesos para constatar la continuidad de los proyectos del GD.</a:t>
            </a:r>
            <a:endParaRPr lang="es-MX" sz="2000" dirty="0">
              <a:effectLst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42177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7673EE36-B43C-4120-87FF-EDCEFB71FD33}"/>
              </a:ext>
            </a:extLst>
          </p:cNvPr>
          <p:cNvSpPr/>
          <p:nvPr/>
        </p:nvSpPr>
        <p:spPr>
          <a:xfrm>
            <a:off x="1167618" y="2112976"/>
            <a:ext cx="6077243" cy="1958934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marL="90170" algn="just">
              <a:lnSpc>
                <a:spcPct val="150000"/>
              </a:lnSpc>
              <a:spcAft>
                <a:spcPts val="600"/>
              </a:spcAft>
            </a:pPr>
            <a:r>
              <a:rPr lang="es-MX" sz="2000" b="1" i="1" dirty="0">
                <a:solidFill>
                  <a:srgbClr val="000000"/>
                </a:solidFill>
                <a:ea typeface="Times New Roman" panose="02020603050405020304" pitchFamily="18" charset="0"/>
              </a:rPr>
              <a:t>Baja</a:t>
            </a:r>
            <a:endParaRPr lang="es-MX" sz="3200" dirty="0"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600"/>
              </a:spcAft>
              <a:buFont typeface="Symbol" panose="05050102010706020507" pitchFamily="18" charset="2"/>
              <a:buBlip>
                <a:blip r:embed="rId2"/>
              </a:buBlip>
            </a:pPr>
            <a:r>
              <a:rPr lang="es-MX" sz="2000" i="1" dirty="0">
                <a:ea typeface="Times New Roman" panose="02020603050405020304" pitchFamily="18" charset="0"/>
              </a:rPr>
              <a:t>GD que por motivos diversos (inseguridad, falta de interés, etc.)  no seguirá trabajando con "Comunidad </a:t>
            </a:r>
            <a:r>
              <a:rPr lang="es-MX" sz="2000" i="1" dirty="0" err="1">
                <a:ea typeface="Times New Roman" panose="02020603050405020304" pitchFamily="18" charset="0"/>
              </a:rPr>
              <a:t>DIFerente</a:t>
            </a:r>
            <a:r>
              <a:rPr lang="es-MX" sz="2000" i="1" dirty="0">
                <a:ea typeface="Times New Roman" panose="02020603050405020304" pitchFamily="18" charset="0"/>
              </a:rPr>
              <a:t>".</a:t>
            </a:r>
            <a:endParaRPr lang="es-MX" dirty="0">
              <a:effectLst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80001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5A90E864-E319-4493-B6B6-434CF743B198}"/>
              </a:ext>
            </a:extLst>
          </p:cNvPr>
          <p:cNvSpPr/>
          <p:nvPr/>
        </p:nvSpPr>
        <p:spPr>
          <a:xfrm>
            <a:off x="770206" y="1670710"/>
            <a:ext cx="7603587" cy="4524315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indent="182880" algn="just">
              <a:spcAft>
                <a:spcPts val="600"/>
              </a:spcAft>
            </a:pPr>
            <a:r>
              <a:rPr lang="es-MX" sz="2800" b="1" i="1" dirty="0">
                <a:ea typeface="Times New Roman" panose="02020603050405020304" pitchFamily="18" charset="0"/>
              </a:rPr>
              <a:t>Para la planeación de la cobertura tener en cuenta:</a:t>
            </a:r>
          </a:p>
          <a:p>
            <a:pPr indent="182880" algn="just">
              <a:spcAft>
                <a:spcPts val="600"/>
              </a:spcAft>
            </a:pPr>
            <a:endParaRPr lang="es-MX" sz="2400" dirty="0">
              <a:ea typeface="Times New Roman" panose="02020603050405020304" pitchFamily="18" charset="0"/>
            </a:endParaRPr>
          </a:p>
          <a:p>
            <a:pPr marL="800100" lvl="1" indent="-342900" algn="just">
              <a:spcAft>
                <a:spcPts val="900"/>
              </a:spcAft>
              <a:buFont typeface="Symbol" panose="05050102010706020507" pitchFamily="18" charset="2"/>
              <a:buChar char=""/>
            </a:pPr>
            <a:r>
              <a:rPr lang="es-MX" sz="2800" dirty="0">
                <a:ea typeface="Times New Roman" panose="02020603050405020304" pitchFamily="18" charset="0"/>
              </a:rPr>
              <a:t>Existencia de recurso presupuestal asignado por el SEDIF</a:t>
            </a:r>
          </a:p>
          <a:p>
            <a:pPr marL="800100" lvl="1" indent="-342900" algn="just">
              <a:spcAft>
                <a:spcPts val="900"/>
              </a:spcAft>
              <a:buFont typeface="Symbol" panose="05050102010706020507" pitchFamily="18" charset="2"/>
              <a:buChar char=""/>
            </a:pPr>
            <a:r>
              <a:rPr lang="es-MX" sz="2800" dirty="0">
                <a:ea typeface="Times New Roman" panose="02020603050405020304" pitchFamily="18" charset="0"/>
              </a:rPr>
              <a:t>Una red de promotoría</a:t>
            </a:r>
          </a:p>
          <a:p>
            <a:pPr marL="800100" lvl="1" indent="-342900" algn="just">
              <a:spcAft>
                <a:spcPts val="900"/>
              </a:spcAft>
              <a:buFont typeface="Symbol" panose="05050102010706020507" pitchFamily="18" charset="2"/>
              <a:buChar char=""/>
            </a:pPr>
            <a:r>
              <a:rPr lang="es-MX" sz="2800" dirty="0">
                <a:ea typeface="Times New Roman" panose="02020603050405020304" pitchFamily="18" charset="0"/>
              </a:rPr>
              <a:t>Capacidad operativa</a:t>
            </a:r>
          </a:p>
          <a:p>
            <a:pPr marL="800100" lvl="1" indent="-342900" algn="just">
              <a:spcAft>
                <a:spcPts val="900"/>
              </a:spcAft>
              <a:buFont typeface="Symbol" panose="05050102010706020507" pitchFamily="18" charset="2"/>
              <a:buChar char=""/>
            </a:pPr>
            <a:r>
              <a:rPr lang="es-MX" sz="2800" dirty="0">
                <a:ea typeface="Times New Roman" panose="02020603050405020304" pitchFamily="18" charset="0"/>
              </a:rPr>
              <a:t>Coordinación con instituciones y municipios</a:t>
            </a:r>
          </a:p>
          <a:p>
            <a:pPr lvl="1" algn="just">
              <a:spcAft>
                <a:spcPts val="900"/>
              </a:spcAft>
            </a:pPr>
            <a:r>
              <a:rPr lang="es-MX" sz="2800" dirty="0">
                <a:ea typeface="Times New Roman" panose="02020603050405020304" pitchFamily="18" charset="0"/>
              </a:rPr>
              <a:t> </a:t>
            </a:r>
            <a:endParaRPr lang="es-MX" sz="2400" dirty="0">
              <a:effectLst/>
              <a:ea typeface="Times New Roman" panose="02020603050405020304" pitchFamily="18" charset="0"/>
            </a:endParaRPr>
          </a:p>
        </p:txBody>
      </p:sp>
      <p:sp>
        <p:nvSpPr>
          <p:cNvPr id="3" name="Rectángulo: esquinas redondeadas 2">
            <a:extLst>
              <a:ext uri="{FF2B5EF4-FFF2-40B4-BE49-F238E27FC236}">
                <a16:creationId xmlns:a16="http://schemas.microsoft.com/office/drawing/2014/main" id="{FD4789EA-CF6A-4306-8C7E-305FE90D2082}"/>
              </a:ext>
            </a:extLst>
          </p:cNvPr>
          <p:cNvSpPr/>
          <p:nvPr/>
        </p:nvSpPr>
        <p:spPr>
          <a:xfrm>
            <a:off x="2222695" y="239151"/>
            <a:ext cx="4065563" cy="647114"/>
          </a:xfrm>
          <a:prstGeom prst="roundRect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dirty="0"/>
              <a:t>FOCALIZACIÓN </a:t>
            </a:r>
          </a:p>
        </p:txBody>
      </p:sp>
    </p:spTree>
    <p:extLst>
      <p:ext uri="{BB962C8B-B14F-4D97-AF65-F5344CB8AC3E}">
        <p14:creationId xmlns:p14="http://schemas.microsoft.com/office/powerpoint/2010/main" val="230617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4ACAC5FC-4A36-4B74-84AA-A5D2C08901D3}"/>
              </a:ext>
            </a:extLst>
          </p:cNvPr>
          <p:cNvSpPr/>
          <p:nvPr/>
        </p:nvSpPr>
        <p:spPr>
          <a:xfrm>
            <a:off x="492369" y="1442845"/>
            <a:ext cx="7906043" cy="4939814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42900" lvl="0" indent="-342900" algn="just"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s-MX" sz="2000" dirty="0">
                <a:ea typeface="Times New Roman" panose="02020603050405020304" pitchFamily="18" charset="0"/>
              </a:rPr>
              <a:t>El principal criterio para definir la cobertura es que las localidades sean de alta y muy alta marginación.</a:t>
            </a:r>
          </a:p>
          <a:p>
            <a:pPr marL="342900" lvl="0" indent="-342900" algn="just"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s-MX" sz="2000" dirty="0">
                <a:ea typeface="Times New Roman" panose="02020603050405020304" pitchFamily="18" charset="0"/>
              </a:rPr>
              <a:t>Después cada SEDIF utiliza sus propios criterios</a:t>
            </a:r>
          </a:p>
          <a:p>
            <a:pPr marL="342900" lvl="0" indent="-342900" algn="just"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s-MX" sz="2000" dirty="0">
                <a:ea typeface="Times New Roman" panose="02020603050405020304" pitchFamily="18" charset="0"/>
              </a:rPr>
              <a:t>Además para 2018 se deberá considerar que la cobertura total de Comunidad </a:t>
            </a:r>
            <a:r>
              <a:rPr lang="es-MX" sz="2000" dirty="0" err="1">
                <a:ea typeface="Times New Roman" panose="02020603050405020304" pitchFamily="18" charset="0"/>
              </a:rPr>
              <a:t>DIFerente</a:t>
            </a:r>
            <a:r>
              <a:rPr lang="es-MX" sz="2000" dirty="0">
                <a:ea typeface="Times New Roman" panose="02020603050405020304" pitchFamily="18" charset="0"/>
              </a:rPr>
              <a:t> incluirá en el PAT tanto a los GD que se apoyarán con R-12 como a los de Sin R-12.</a:t>
            </a:r>
          </a:p>
          <a:p>
            <a:pPr marL="342900" lvl="0" indent="-342900" algn="just"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s-MX" sz="2000" dirty="0">
                <a:ea typeface="Times New Roman" panose="02020603050405020304" pitchFamily="18" charset="0"/>
              </a:rPr>
              <a:t>La columna Tipo de Apoyo del cuadro 1 servirá para distinguir:</a:t>
            </a:r>
          </a:p>
          <a:p>
            <a:pPr marL="800100" lvl="1" indent="-342900" algn="just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s-MX" sz="2000" dirty="0">
                <a:ea typeface="Times New Roman" panose="02020603050405020304" pitchFamily="18" charset="0"/>
              </a:rPr>
              <a:t>Aquellos GD que recibirán capacitaciones y/o insumos con recurso de Ramo 12 del SCD (opciones 1, 2 y 3)</a:t>
            </a:r>
          </a:p>
          <a:p>
            <a:pPr marL="800100" lvl="1" indent="-342900" algn="just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s-MX" sz="2000" dirty="0">
                <a:ea typeface="Times New Roman" panose="02020603050405020304" pitchFamily="18" charset="0"/>
              </a:rPr>
              <a:t>De aquellos GD que recibirán sólo apoyos provenientes de otros programas (inclusive del SIREEA) (opción 4) y</a:t>
            </a:r>
          </a:p>
          <a:p>
            <a:pPr marL="800100" lvl="1" indent="-342900" algn="just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s-MX" sz="2000" dirty="0">
                <a:ea typeface="Times New Roman" panose="02020603050405020304" pitchFamily="18" charset="0"/>
              </a:rPr>
              <a:t>De aquellos GD que se darán de baja, de salida o se encuentran en procesos de formación y planeación participativa (antes considerados “Sin Ramo 12”) (opción 4).</a:t>
            </a:r>
          </a:p>
        </p:txBody>
      </p:sp>
      <p:sp>
        <p:nvSpPr>
          <p:cNvPr id="3" name="Rectángulo: esquinas redondeadas 2">
            <a:extLst>
              <a:ext uri="{FF2B5EF4-FFF2-40B4-BE49-F238E27FC236}">
                <a16:creationId xmlns:a16="http://schemas.microsoft.com/office/drawing/2014/main" id="{22CB694A-2780-45B0-BD98-18EF72C1C45A}"/>
              </a:ext>
            </a:extLst>
          </p:cNvPr>
          <p:cNvSpPr/>
          <p:nvPr/>
        </p:nvSpPr>
        <p:spPr>
          <a:xfrm>
            <a:off x="2222695" y="239151"/>
            <a:ext cx="4065563" cy="1012874"/>
          </a:xfrm>
          <a:prstGeom prst="roundRect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dirty="0"/>
              <a:t>Selección de las comunidades</a:t>
            </a: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7CC761AD-C0FB-4411-A8B6-3BFC30D44E04}"/>
              </a:ext>
            </a:extLst>
          </p:cNvPr>
          <p:cNvSpPr/>
          <p:nvPr/>
        </p:nvSpPr>
        <p:spPr>
          <a:xfrm>
            <a:off x="-2089052" y="3428093"/>
            <a:ext cx="4572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 lvl="1" algn="just">
              <a:spcAft>
                <a:spcPts val="900"/>
              </a:spcAft>
            </a:pPr>
            <a:r>
              <a:rPr lang="es-MX" sz="2400" dirty="0">
                <a:ea typeface="Times New Roman" panose="02020603050405020304" pitchFamily="18" charset="0"/>
              </a:rPr>
              <a:t> </a:t>
            </a:r>
            <a:endParaRPr lang="es-MX" sz="2000" dirty="0"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47214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5A90E864-E319-4493-B6B6-434CF743B198}"/>
              </a:ext>
            </a:extLst>
          </p:cNvPr>
          <p:cNvSpPr/>
          <p:nvPr/>
        </p:nvSpPr>
        <p:spPr>
          <a:xfrm>
            <a:off x="576775" y="491017"/>
            <a:ext cx="8384344" cy="6132448"/>
          </a:xfrm>
          <a:prstGeom prst="rect">
            <a:avLst/>
          </a:prstGeom>
          <a:ln>
            <a:noFill/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1" algn="just">
              <a:spcAft>
                <a:spcPts val="900"/>
              </a:spcAft>
            </a:pPr>
            <a:r>
              <a:rPr lang="es-MX" sz="2000" b="1" i="1" dirty="0">
                <a:ea typeface="Times New Roman" panose="02020603050405020304" pitchFamily="18" charset="0"/>
              </a:rPr>
              <a:t>Respecto al llenado del cuadro 1 tener en cuenta:</a:t>
            </a:r>
            <a:endParaRPr lang="es-MX" dirty="0">
              <a:ea typeface="Times New Roman" panose="02020603050405020304" pitchFamily="18" charset="0"/>
            </a:endParaRPr>
          </a:p>
          <a:p>
            <a:pPr marL="800100" lvl="1" indent="-342900" algn="just">
              <a:spcAft>
                <a:spcPts val="900"/>
              </a:spcAft>
              <a:buFont typeface="Symbol" panose="05050102010706020507" pitchFamily="18" charset="2"/>
              <a:buChar char=""/>
            </a:pPr>
            <a:r>
              <a:rPr lang="es-MX" sz="2000" dirty="0">
                <a:ea typeface="Times New Roman" panose="02020603050405020304" pitchFamily="18" charset="0"/>
              </a:rPr>
              <a:t>No modificar las celdas pre llenadas</a:t>
            </a:r>
          </a:p>
          <a:p>
            <a:pPr marL="800100" lvl="1" indent="-342900" algn="just">
              <a:spcAft>
                <a:spcPts val="900"/>
              </a:spcAft>
              <a:buFont typeface="Symbol" panose="05050102010706020507" pitchFamily="18" charset="2"/>
              <a:buChar char=""/>
            </a:pPr>
            <a:r>
              <a:rPr lang="es-MX" sz="2000" dirty="0">
                <a:ea typeface="Times New Roman" panose="02020603050405020304" pitchFamily="18" charset="0"/>
              </a:rPr>
              <a:t>Todos los GD que se quiera beneficiar con R-12 deberán contar con Acta Constitutiva, DP y PTC.</a:t>
            </a:r>
          </a:p>
          <a:p>
            <a:pPr marL="800100" lvl="1" indent="-342900" algn="just">
              <a:spcAft>
                <a:spcPts val="900"/>
              </a:spcAft>
              <a:buFont typeface="Symbol" panose="05050102010706020507" pitchFamily="18" charset="2"/>
              <a:buChar char=""/>
            </a:pPr>
            <a:r>
              <a:rPr lang="es-MX" sz="2000" dirty="0">
                <a:ea typeface="Times New Roman" panose="02020603050405020304" pitchFamily="18" charset="0"/>
              </a:rPr>
              <a:t>Que los GD que no cuenten con ese trabajo previo (Acta, DP y PTC) se podrán anotar dentro de la cobertura pero no serán beneficiados con Ramo 12. </a:t>
            </a:r>
          </a:p>
          <a:p>
            <a:pPr marL="800100" lvl="1" indent="-342900" algn="just">
              <a:spcAft>
                <a:spcPts val="900"/>
              </a:spcAft>
              <a:buFont typeface="Symbol" panose="05050102010706020507" pitchFamily="18" charset="2"/>
              <a:buChar char=""/>
            </a:pPr>
            <a:r>
              <a:rPr lang="es-MX" sz="2000" dirty="0">
                <a:ea typeface="Times New Roman" panose="02020603050405020304" pitchFamily="18" charset="0"/>
              </a:rPr>
              <a:t>Sólo podrán quedar en blanco las columnas de fechas de inicio y término de DP y PTC cuando se trate de GD de apertura y aún no se haya concluido o iniciado con el proceso de planeación participativa. </a:t>
            </a:r>
          </a:p>
          <a:p>
            <a:pPr marL="800100" lvl="1" indent="-342900" algn="just">
              <a:spcAft>
                <a:spcPts val="900"/>
              </a:spcAft>
              <a:buFont typeface="Symbol" panose="05050102010706020507" pitchFamily="18" charset="2"/>
              <a:buChar char=""/>
            </a:pPr>
            <a:r>
              <a:rPr lang="es-MX" sz="2000" dirty="0">
                <a:ea typeface="Times New Roman" panose="02020603050405020304" pitchFamily="18" charset="0"/>
              </a:rPr>
              <a:t>Para la inclusión de GD de apertura agregar los datos que se solicitan en la tabla a excepción del ID (la primera columna), éste será asignado por SNDIF. </a:t>
            </a:r>
          </a:p>
          <a:p>
            <a:pPr marL="800100" lvl="1" indent="-342900" algn="just">
              <a:spcAft>
                <a:spcPts val="900"/>
              </a:spcAft>
              <a:buFont typeface="Symbol" panose="05050102010706020507" pitchFamily="18" charset="2"/>
              <a:buChar char=""/>
            </a:pPr>
            <a:r>
              <a:rPr lang="es-MX" sz="2000" dirty="0">
                <a:ea typeface="Times New Roman" panose="02020603050405020304" pitchFamily="18" charset="0"/>
              </a:rPr>
              <a:t>Consultar la base de datos de CONAPO 2010 para asignar las claves y grados de marginación de las localidades. </a:t>
            </a:r>
          </a:p>
          <a:p>
            <a:pPr marL="800100" lvl="1" indent="-342900" algn="just">
              <a:spcAft>
                <a:spcPts val="900"/>
              </a:spcAft>
              <a:buFont typeface="Symbol" panose="05050102010706020507" pitchFamily="18" charset="2"/>
              <a:buChar char=""/>
            </a:pPr>
            <a:r>
              <a:rPr lang="es-MX" sz="2000" dirty="0">
                <a:ea typeface="Times New Roman" panose="02020603050405020304" pitchFamily="18" charset="0"/>
              </a:rPr>
              <a:t>Poner en rojo los GD que no tengan claves y GD asignando los datos de la cabecera municipal. </a:t>
            </a:r>
            <a:endParaRPr lang="es-MX" dirty="0">
              <a:effectLst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87887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672A94A1-F748-473C-8DF2-48FBF3EF94BF}"/>
              </a:ext>
            </a:extLst>
          </p:cNvPr>
          <p:cNvSpPr txBox="1"/>
          <p:nvPr/>
        </p:nvSpPr>
        <p:spPr>
          <a:xfrm>
            <a:off x="168811" y="979834"/>
            <a:ext cx="5795891" cy="461665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s-MX" sz="2400" dirty="0"/>
              <a:t>Principales cambios al cuadro 1. Focalización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9410249C-1D62-4092-95B9-D458EA663AF2}"/>
              </a:ext>
            </a:extLst>
          </p:cNvPr>
          <p:cNvSpPr txBox="1"/>
          <p:nvPr/>
        </p:nvSpPr>
        <p:spPr>
          <a:xfrm>
            <a:off x="594359" y="1730325"/>
            <a:ext cx="7955281" cy="5016758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000" dirty="0">
                <a:solidFill>
                  <a:schemeClr val="bg1"/>
                </a:solidFill>
              </a:rPr>
              <a:t>La ampliación de la cobertura a los de Sin Ramo 12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MX" sz="2000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000" dirty="0">
                <a:solidFill>
                  <a:schemeClr val="bg1"/>
                </a:solidFill>
              </a:rPr>
              <a:t>El prellenado de la columna de indígenas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MX" sz="2000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000" dirty="0">
                <a:solidFill>
                  <a:schemeClr val="bg1"/>
                </a:solidFill>
              </a:rPr>
              <a:t>Se agrega a tipo de apoyo la opción 4 “ninguna”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MX" sz="2000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000" dirty="0">
                <a:solidFill>
                  <a:schemeClr val="bg1"/>
                </a:solidFill>
              </a:rPr>
              <a:t>Se agrega la columna integrantes de GD a beneficiar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MX" sz="2000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000" dirty="0">
                <a:solidFill>
                  <a:schemeClr val="bg1"/>
                </a:solidFill>
              </a:rPr>
              <a:t>Se agrega la fecha de inicio del proceso de intervención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MX" sz="2000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000" dirty="0">
                <a:solidFill>
                  <a:schemeClr val="bg1"/>
                </a:solidFill>
              </a:rPr>
              <a:t>Se quita de tipo de promotoría la opción de “promotor comunitario”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MX" sz="2000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000" dirty="0">
                <a:solidFill>
                  <a:schemeClr val="bg1"/>
                </a:solidFill>
              </a:rPr>
              <a:t>Se agrega la columna de frecuencia de visitas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MX" sz="2000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000" dirty="0">
                <a:solidFill>
                  <a:schemeClr val="bg1"/>
                </a:solidFill>
              </a:rPr>
              <a:t>Cambio en la numeración de las modalidades y desaparece la opción 6 “pasa a sin R-12”</a:t>
            </a:r>
          </a:p>
        </p:txBody>
      </p:sp>
    </p:spTree>
    <p:extLst>
      <p:ext uri="{BB962C8B-B14F-4D97-AF65-F5344CB8AC3E}">
        <p14:creationId xmlns:p14="http://schemas.microsoft.com/office/powerpoint/2010/main" val="6307003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B6427268-34F2-449C-B1CF-73ECB35F478B}"/>
              </a:ext>
            </a:extLst>
          </p:cNvPr>
          <p:cNvSpPr/>
          <p:nvPr/>
        </p:nvSpPr>
        <p:spPr>
          <a:xfrm>
            <a:off x="731520" y="1019749"/>
            <a:ext cx="7680959" cy="5339923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marL="270510" indent="182880" algn="just">
              <a:spcAft>
                <a:spcPts val="600"/>
              </a:spcAft>
            </a:pPr>
            <a:r>
              <a:rPr lang="es-MX" sz="2800" b="1" i="1" dirty="0">
                <a:ea typeface="Times New Roman" panose="02020603050405020304" pitchFamily="18" charset="0"/>
              </a:rPr>
              <a:t>Apertura (1)</a:t>
            </a:r>
            <a:endParaRPr lang="es-MX" sz="2400" dirty="0"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600"/>
              </a:spcAft>
              <a:buFont typeface="Symbol" panose="05050102010706020507" pitchFamily="18" charset="2"/>
              <a:buBlip>
                <a:blip r:embed="rId2"/>
              </a:buBlip>
            </a:pPr>
            <a:r>
              <a:rPr lang="es-MX" sz="2400" i="1" dirty="0">
                <a:ea typeface="Times New Roman" panose="02020603050405020304" pitchFamily="18" charset="0"/>
              </a:rPr>
              <a:t>Inicia el primer año de incorporación al SCD.</a:t>
            </a:r>
            <a:endParaRPr lang="es-MX" sz="2400" dirty="0"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600"/>
              </a:spcAft>
              <a:buFont typeface="Symbol" panose="05050102010706020507" pitchFamily="18" charset="2"/>
              <a:buBlip>
                <a:blip r:embed="rId2"/>
              </a:buBlip>
            </a:pPr>
            <a:r>
              <a:rPr lang="es-MX" sz="2400" i="1" dirty="0">
                <a:ea typeface="Times New Roman" panose="02020603050405020304" pitchFamily="18" charset="0"/>
              </a:rPr>
              <a:t>Su organización es coyuntural, pero comienzan a identificar la importancia de estar organizados y de ser corresponsables.</a:t>
            </a:r>
            <a:endParaRPr lang="es-MX" sz="2400" dirty="0"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600"/>
              </a:spcAft>
              <a:buFont typeface="Symbol" panose="05050102010706020507" pitchFamily="18" charset="2"/>
              <a:buBlip>
                <a:blip r:embed="rId2"/>
              </a:buBlip>
            </a:pPr>
            <a:r>
              <a:rPr lang="es-MX" sz="2400" i="1" dirty="0">
                <a:ea typeface="Times New Roman" panose="02020603050405020304" pitchFamily="18" charset="0"/>
              </a:rPr>
              <a:t>Reciben sus primeras capacitaciones en temáticas que propician conciencia de su realidad y de su capacidad para proponer alternativas de solución a sus problemáticas y necesidades colectivas.</a:t>
            </a:r>
            <a:endParaRPr lang="es-MX" sz="2400" dirty="0"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600"/>
              </a:spcAft>
              <a:buFont typeface="Symbol" panose="05050102010706020507" pitchFamily="18" charset="2"/>
              <a:buBlip>
                <a:blip r:embed="rId2"/>
              </a:buBlip>
            </a:pPr>
            <a:r>
              <a:rPr lang="es-MX" sz="2400" i="1" dirty="0">
                <a:ea typeface="Times New Roman" panose="02020603050405020304" pitchFamily="18" charset="0"/>
              </a:rPr>
              <a:t>Es indispensable la presencia de la promotoría en todas sus reuniones.</a:t>
            </a:r>
            <a:endParaRPr lang="es-MX" sz="2400" dirty="0"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600"/>
              </a:spcAft>
              <a:buFont typeface="Symbol" panose="05050102010706020507" pitchFamily="18" charset="2"/>
              <a:buBlip>
                <a:blip r:embed="rId2"/>
              </a:buBlip>
            </a:pPr>
            <a:r>
              <a:rPr lang="es-MX" sz="2400" i="1" dirty="0">
                <a:ea typeface="Times New Roman" panose="02020603050405020304" pitchFamily="18" charset="0"/>
              </a:rPr>
              <a:t>Realizan por primera vez su Diagnóstico Participativo (DP) y su Programa de Trabajo Comunitario (PTC).</a:t>
            </a:r>
            <a:endParaRPr lang="es-MX" sz="2400" dirty="0"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79060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B6427268-34F2-449C-B1CF-73ECB35F478B}"/>
              </a:ext>
            </a:extLst>
          </p:cNvPr>
          <p:cNvSpPr/>
          <p:nvPr/>
        </p:nvSpPr>
        <p:spPr>
          <a:xfrm>
            <a:off x="1019907" y="1453755"/>
            <a:ext cx="7476979" cy="4539704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marL="270510" indent="182880" algn="just">
              <a:spcAft>
                <a:spcPts val="600"/>
              </a:spcAft>
            </a:pPr>
            <a:r>
              <a:rPr lang="es-MX" sz="2400" b="1" i="1" dirty="0">
                <a:ea typeface="Times New Roman" panose="02020603050405020304" pitchFamily="18" charset="0"/>
              </a:rPr>
              <a:t>Apertura (2)</a:t>
            </a:r>
          </a:p>
          <a:p>
            <a:pPr marL="342900" lvl="0" indent="-342900" algn="just">
              <a:spcAft>
                <a:spcPts val="600"/>
              </a:spcAft>
              <a:buFont typeface="Symbol" panose="05050102010706020507" pitchFamily="18" charset="2"/>
              <a:buBlip>
                <a:blip r:embed="rId2"/>
              </a:buBlip>
            </a:pPr>
            <a:r>
              <a:rPr lang="es-MX" sz="2400" i="1" dirty="0">
                <a:ea typeface="Times New Roman" panose="02020603050405020304" pitchFamily="18" charset="0"/>
              </a:rPr>
              <a:t>Desconocen cómo hacer gestiones, pero empiezan a hacer pequeños trámites relacionados con su PTC, con apoyo directo de la promotoría.</a:t>
            </a:r>
            <a:endParaRPr lang="es-MX" sz="2000" dirty="0"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600"/>
              </a:spcAft>
              <a:buFont typeface="Symbol" panose="05050102010706020507" pitchFamily="18" charset="2"/>
              <a:buBlip>
                <a:blip r:embed="rId2"/>
              </a:buBlip>
            </a:pPr>
            <a:r>
              <a:rPr lang="es-MX" sz="2400" i="1" dirty="0">
                <a:ea typeface="Times New Roman" panose="02020603050405020304" pitchFamily="18" charset="0"/>
              </a:rPr>
              <a:t>Implementan programas comunitarios sencillos.</a:t>
            </a:r>
            <a:endParaRPr lang="es-MX" sz="2000" dirty="0"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600"/>
              </a:spcAft>
              <a:buFont typeface="Symbol" panose="05050102010706020507" pitchFamily="18" charset="2"/>
              <a:buBlip>
                <a:blip r:embed="rId2"/>
              </a:buBlip>
            </a:pPr>
            <a:r>
              <a:rPr lang="es-MX" sz="2400" i="1" dirty="0">
                <a:ea typeface="Times New Roman" panose="02020603050405020304" pitchFamily="18" charset="0"/>
              </a:rPr>
              <a:t>Empiezan a organizarse en comisiones.</a:t>
            </a:r>
            <a:endParaRPr lang="es-MX" sz="2000" dirty="0"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600"/>
              </a:spcAft>
              <a:buFont typeface="Symbol" panose="05050102010706020507" pitchFamily="18" charset="2"/>
              <a:buBlip>
                <a:blip r:embed="rId2"/>
              </a:buBlip>
            </a:pPr>
            <a:r>
              <a:rPr lang="es-MX" sz="2400" i="1" dirty="0">
                <a:ea typeface="Times New Roman" panose="02020603050405020304" pitchFamily="18" charset="0"/>
              </a:rPr>
              <a:t>Identifican que el desarrollo de su comunidad está relacionado con muchos aspectos no sólo los económicos y alimentarios.</a:t>
            </a:r>
            <a:endParaRPr lang="es-MX" sz="2000" dirty="0"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600"/>
              </a:spcAft>
              <a:buFont typeface="Symbol" panose="05050102010706020507" pitchFamily="18" charset="2"/>
              <a:buBlip>
                <a:blip r:embed="rId2"/>
              </a:buBlip>
            </a:pPr>
            <a:r>
              <a:rPr lang="es-MX" sz="2400" i="1" dirty="0">
                <a:ea typeface="Times New Roman" panose="02020603050405020304" pitchFamily="18" charset="0"/>
              </a:rPr>
              <a:t>Identifican la necesidad de evaluar los avances de su PTC.</a:t>
            </a:r>
            <a:endParaRPr lang="es-MX" sz="2000" dirty="0">
              <a:effectLst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60298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8A4CC512-E2B0-4737-B35F-F0CE32BAD908}"/>
              </a:ext>
            </a:extLst>
          </p:cNvPr>
          <p:cNvSpPr/>
          <p:nvPr/>
        </p:nvSpPr>
        <p:spPr>
          <a:xfrm>
            <a:off x="616340" y="1205938"/>
            <a:ext cx="7911319" cy="4924425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270510" indent="182880" algn="just">
              <a:spcAft>
                <a:spcPts val="600"/>
              </a:spcAft>
            </a:pPr>
            <a:r>
              <a:rPr lang="es-MX" sz="2400" b="1" i="1" dirty="0">
                <a:ea typeface="Times New Roman" panose="02020603050405020304" pitchFamily="18" charset="0"/>
              </a:rPr>
              <a:t>Continuidad (1)</a:t>
            </a:r>
            <a:endParaRPr lang="es-MX" sz="2000" dirty="0"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600"/>
              </a:spcAft>
              <a:buFont typeface="Symbol" panose="05050102010706020507" pitchFamily="18" charset="2"/>
              <a:buBlip>
                <a:blip r:embed="rId2"/>
              </a:buBlip>
            </a:pPr>
            <a:r>
              <a:rPr lang="es-MX" sz="2000" i="1" dirty="0">
                <a:ea typeface="Times New Roman" panose="02020603050405020304" pitchFamily="18" charset="0"/>
              </a:rPr>
              <a:t>Los integrantes de los GD tienen pleno conocimiento de lo qué es y para qué sirve el Modelo de “Comunidad </a:t>
            </a:r>
            <a:r>
              <a:rPr lang="es-MX" sz="2000" i="1" dirty="0" err="1">
                <a:ea typeface="Times New Roman" panose="02020603050405020304" pitchFamily="18" charset="0"/>
              </a:rPr>
              <a:t>DIFerente</a:t>
            </a:r>
            <a:r>
              <a:rPr lang="es-MX" sz="2000" i="1" dirty="0">
                <a:ea typeface="Times New Roman" panose="02020603050405020304" pitchFamily="18" charset="0"/>
              </a:rPr>
              <a:t>”.</a:t>
            </a:r>
            <a:endParaRPr lang="es-MX" dirty="0"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600"/>
              </a:spcAft>
              <a:buFont typeface="Symbol" panose="05050102010706020507" pitchFamily="18" charset="2"/>
              <a:buBlip>
                <a:blip r:embed="rId2"/>
              </a:buBlip>
            </a:pPr>
            <a:r>
              <a:rPr lang="es-MX" sz="2000" i="1" dirty="0">
                <a:ea typeface="Times New Roman" panose="02020603050405020304" pitchFamily="18" charset="0"/>
              </a:rPr>
              <a:t>Están convencidos de los beneficios de la participación y la organización para tener un mayor control sobre su proceso de desarrollo comunitario.</a:t>
            </a:r>
            <a:endParaRPr lang="es-MX" dirty="0"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600"/>
              </a:spcAft>
              <a:buFont typeface="Symbol" panose="05050102010706020507" pitchFamily="18" charset="2"/>
              <a:buBlip>
                <a:blip r:embed="rId2"/>
              </a:buBlip>
            </a:pPr>
            <a:r>
              <a:rPr lang="es-MX" sz="2000" i="1" dirty="0">
                <a:ea typeface="Times New Roman" panose="02020603050405020304" pitchFamily="18" charset="0"/>
              </a:rPr>
              <a:t>Se han apropiado de conocimientos y habilidades, a través de capacitaciones, para hacerle frente a sus problemáticas y necesidades.</a:t>
            </a:r>
            <a:endParaRPr lang="es-MX" dirty="0"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600"/>
              </a:spcAft>
              <a:buFont typeface="Symbol" panose="05050102010706020507" pitchFamily="18" charset="2"/>
              <a:buBlip>
                <a:blip r:embed="rId2"/>
              </a:buBlip>
            </a:pPr>
            <a:r>
              <a:rPr lang="es-MX" sz="2000" i="1" dirty="0">
                <a:ea typeface="Times New Roman" panose="02020603050405020304" pitchFamily="18" charset="0"/>
              </a:rPr>
              <a:t>Diseñan e implementan sus proyectos comunitarios.</a:t>
            </a:r>
            <a:endParaRPr lang="es-MX" dirty="0"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600"/>
              </a:spcAft>
              <a:buFont typeface="Symbol" panose="05050102010706020507" pitchFamily="18" charset="2"/>
              <a:buBlip>
                <a:blip r:embed="rId2"/>
              </a:buBlip>
            </a:pPr>
            <a:r>
              <a:rPr lang="es-MX" sz="2000" i="1" dirty="0">
                <a:ea typeface="Times New Roman" panose="02020603050405020304" pitchFamily="18" charset="0"/>
              </a:rPr>
              <a:t>Identifican la importancia del plantear proyectos que consideren la conservación de la naturaleza.</a:t>
            </a:r>
            <a:endParaRPr lang="es-MX" dirty="0"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600"/>
              </a:spcAft>
              <a:buFont typeface="Symbol" panose="05050102010706020507" pitchFamily="18" charset="2"/>
              <a:buBlip>
                <a:blip r:embed="rId2"/>
              </a:buBlip>
            </a:pPr>
            <a:r>
              <a:rPr lang="es-MX" sz="2000" i="1" dirty="0">
                <a:ea typeface="Times New Roman" panose="02020603050405020304" pitchFamily="18" charset="0"/>
              </a:rPr>
              <a:t>Han recibido formación</a:t>
            </a:r>
            <a:r>
              <a:rPr lang="es-MX" i="1" dirty="0">
                <a:ea typeface="Times New Roman" panose="02020603050405020304" pitchFamily="18" charset="0"/>
              </a:rPr>
              <a:t> </a:t>
            </a:r>
            <a:r>
              <a:rPr lang="es-MX" sz="2000" i="1" dirty="0">
                <a:ea typeface="Times New Roman" panose="02020603050405020304" pitchFamily="18" charset="0"/>
              </a:rPr>
              <a:t>sobre derechos humanos y género, se reconocen como sujetos de derecho y se plantean proyectos en torno a la igualdad.</a:t>
            </a:r>
            <a:endParaRPr lang="es-MX" dirty="0"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4636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8A4CC512-E2B0-4737-B35F-F0CE32BAD908}"/>
              </a:ext>
            </a:extLst>
          </p:cNvPr>
          <p:cNvSpPr/>
          <p:nvPr/>
        </p:nvSpPr>
        <p:spPr>
          <a:xfrm>
            <a:off x="587326" y="1112981"/>
            <a:ext cx="7969348" cy="4924425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270510" indent="182880" algn="just">
              <a:spcAft>
                <a:spcPts val="600"/>
              </a:spcAft>
            </a:pPr>
            <a:r>
              <a:rPr lang="es-MX" sz="2400" b="1" i="1" dirty="0">
                <a:ea typeface="Times New Roman" panose="02020603050405020304" pitchFamily="18" charset="0"/>
              </a:rPr>
              <a:t>Continuidad (2)</a:t>
            </a:r>
            <a:endParaRPr lang="es-MX" sz="2000" dirty="0"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600"/>
              </a:spcAft>
              <a:buFont typeface="Symbol" panose="05050102010706020507" pitchFamily="18" charset="2"/>
              <a:buBlip>
                <a:blip r:embed="rId2"/>
              </a:buBlip>
            </a:pPr>
            <a:r>
              <a:rPr lang="es-MX" sz="2000" i="1" dirty="0">
                <a:ea typeface="Times New Roman" panose="02020603050405020304" pitchFamily="18" charset="0"/>
              </a:rPr>
              <a:t>Elaboran proyectos que atienden necesidades de esparcimiento, ocio, recreación, cultura y deporte.</a:t>
            </a:r>
            <a:endParaRPr lang="es-MX" dirty="0"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600"/>
              </a:spcAft>
              <a:buFont typeface="Symbol" panose="05050102010706020507" pitchFamily="18" charset="2"/>
              <a:buBlip>
                <a:blip r:embed="rId2"/>
              </a:buBlip>
            </a:pPr>
            <a:r>
              <a:rPr lang="es-MX" sz="2000" i="1" dirty="0">
                <a:ea typeface="Times New Roman" panose="02020603050405020304" pitchFamily="18" charset="0"/>
              </a:rPr>
              <a:t>Asumen que pueden realizar gestiones y reunirse para darle seguimiento a su Programa de Trabajo Comunitario, sin la presencia de la promotoría.</a:t>
            </a:r>
            <a:endParaRPr lang="es-MX" dirty="0"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600"/>
              </a:spcAft>
              <a:buFont typeface="Symbol" panose="05050102010706020507" pitchFamily="18" charset="2"/>
              <a:buBlip>
                <a:blip r:embed="rId2"/>
              </a:buBlip>
            </a:pPr>
            <a:r>
              <a:rPr lang="es-MX" sz="2000" i="1" dirty="0">
                <a:ea typeface="Times New Roman" panose="02020603050405020304" pitchFamily="18" charset="0"/>
              </a:rPr>
              <a:t>Han formado comisiones de trabajo por ámbito de atención.</a:t>
            </a:r>
            <a:endParaRPr lang="es-MX" dirty="0"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600"/>
              </a:spcAft>
              <a:buFont typeface="Symbol" panose="05050102010706020507" pitchFamily="18" charset="2"/>
              <a:buBlip>
                <a:blip r:embed="rId2"/>
              </a:buBlip>
            </a:pPr>
            <a:r>
              <a:rPr lang="es-MX" sz="2000" i="1" dirty="0">
                <a:ea typeface="Times New Roman" panose="02020603050405020304" pitchFamily="18" charset="0"/>
              </a:rPr>
              <a:t>Identifican las ofertas institucionales de diversas dependencias, saben hacer los oficios de solicitud, pero todavía requieren acompañamiento para realizar el proceso de gestión.</a:t>
            </a:r>
            <a:endParaRPr lang="es-MX" dirty="0"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600"/>
              </a:spcAft>
              <a:buFont typeface="Symbol" panose="05050102010706020507" pitchFamily="18" charset="2"/>
              <a:buBlip>
                <a:blip r:embed="rId2"/>
              </a:buBlip>
            </a:pPr>
            <a:r>
              <a:rPr lang="es-MX" sz="2000" i="1" dirty="0">
                <a:ea typeface="Times New Roman" panose="02020603050405020304" pitchFamily="18" charset="0"/>
              </a:rPr>
              <a:t>Empiezan a destacar personas que podrían asumir el rol de promotores comunitarios.</a:t>
            </a:r>
            <a:endParaRPr lang="es-MX" dirty="0"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600"/>
              </a:spcAft>
              <a:buFont typeface="Symbol" panose="05050102010706020507" pitchFamily="18" charset="2"/>
              <a:buBlip>
                <a:blip r:embed="rId2"/>
              </a:buBlip>
            </a:pPr>
            <a:r>
              <a:rPr lang="es-MX" sz="2000" i="1" dirty="0">
                <a:ea typeface="Times New Roman" panose="02020603050405020304" pitchFamily="18" charset="0"/>
              </a:rPr>
              <a:t>Inician procesos de autoevaluación con relación a los avances propuestos en los PTC y reprograman acciones a realizar.</a:t>
            </a:r>
            <a:endParaRPr lang="es-MX" dirty="0">
              <a:effectLst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596125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265</TotalTime>
  <Words>1289</Words>
  <Application>Microsoft Office PowerPoint</Application>
  <PresentationFormat>Presentación en pantalla (4:3)</PresentationFormat>
  <Paragraphs>95</Paragraphs>
  <Slides>14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23" baseType="lpstr">
      <vt:lpstr>Albertus MT</vt:lpstr>
      <vt:lpstr>Arial</vt:lpstr>
      <vt:lpstr>Arial Narrow</vt:lpstr>
      <vt:lpstr>Calibri</vt:lpstr>
      <vt:lpstr>Symbol</vt:lpstr>
      <vt:lpstr>Tempus Sans ITC</vt:lpstr>
      <vt:lpstr>Times New Roman</vt:lpstr>
      <vt:lpstr>Wingdings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Jose Luis Verver y Vargas Jimenez</dc:creator>
  <cp:lastModifiedBy>Marisa</cp:lastModifiedBy>
  <cp:revision>61</cp:revision>
  <dcterms:created xsi:type="dcterms:W3CDTF">2017-12-04T22:07:12Z</dcterms:created>
  <dcterms:modified xsi:type="dcterms:W3CDTF">2017-12-08T16:18:59Z</dcterms:modified>
</cp:coreProperties>
</file>