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61" r:id="rId15"/>
    <p:sldId id="259" r:id="rId16"/>
    <p:sldId id="260" r:id="rId17"/>
    <p:sldId id="262" r:id="rId18"/>
    <p:sldId id="278" r:id="rId19"/>
    <p:sldId id="279" r:id="rId20"/>
    <p:sldId id="280" r:id="rId21"/>
    <p:sldId id="281" r:id="rId22"/>
    <p:sldId id="290" r:id="rId23"/>
    <p:sldId id="282" r:id="rId24"/>
    <p:sldId id="283" r:id="rId25"/>
    <p:sldId id="284" r:id="rId26"/>
    <p:sldId id="285" r:id="rId27"/>
    <p:sldId id="287" r:id="rId28"/>
    <p:sldId id="288" r:id="rId29"/>
    <p:sldId id="289" r:id="rId30"/>
    <p:sldId id="286" r:id="rId3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BB27E7-308A-486D-A628-B1FDBFD449B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MX"/>
        </a:p>
      </dgm:t>
    </dgm:pt>
    <dgm:pt modelId="{AAE6D0C9-5AD9-4182-9592-86EB4C914E58}">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Contexto institucional</a:t>
          </a:r>
        </a:p>
      </dgm:t>
    </dgm:pt>
    <dgm:pt modelId="{F9C9A994-CC2E-405F-8AAA-D10334704253}" type="parTrans" cxnId="{F7B5345A-5910-4B92-9599-FE7BAFFD5C6B}">
      <dgm:prSet/>
      <dgm:spPr/>
      <dgm:t>
        <a:bodyPr/>
        <a:lstStyle/>
        <a:p>
          <a:endParaRPr lang="es-MX"/>
        </a:p>
      </dgm:t>
    </dgm:pt>
    <dgm:pt modelId="{DD57BB9B-6441-4BD6-9FBD-1BD2BB3489FF}" type="sibTrans" cxnId="{F7B5345A-5910-4B92-9599-FE7BAFFD5C6B}">
      <dgm:prSet/>
      <dgm:spPr/>
      <dgm:t>
        <a:bodyPr/>
        <a:lstStyle/>
        <a:p>
          <a:endParaRPr lang="es-MX"/>
        </a:p>
      </dgm:t>
    </dgm:pt>
    <dgm:pt modelId="{C96CAD8D-37A9-4372-BBA2-5F83A7B54D8C}">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Diagnóstico</a:t>
          </a:r>
        </a:p>
      </dgm:t>
    </dgm:pt>
    <dgm:pt modelId="{0E72D359-178C-4EAA-A55B-644730A4B042}" type="parTrans" cxnId="{990880B0-B364-4AE0-B9D3-6B15AD0E0B22}">
      <dgm:prSet/>
      <dgm:spPr/>
      <dgm:t>
        <a:bodyPr/>
        <a:lstStyle/>
        <a:p>
          <a:endParaRPr lang="es-MX"/>
        </a:p>
      </dgm:t>
    </dgm:pt>
    <dgm:pt modelId="{D03B0521-0CB0-4C3E-B4FA-CC7A36570FF0}" type="sibTrans" cxnId="{990880B0-B364-4AE0-B9D3-6B15AD0E0B22}">
      <dgm:prSet/>
      <dgm:spPr/>
      <dgm:t>
        <a:bodyPr/>
        <a:lstStyle/>
        <a:p>
          <a:endParaRPr lang="es-MX"/>
        </a:p>
      </dgm:t>
    </dgm:pt>
    <dgm:pt modelId="{C40C632E-3328-4844-A713-EC97B2A6C40D}">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Objetivos</a:t>
          </a:r>
        </a:p>
      </dgm:t>
    </dgm:pt>
    <dgm:pt modelId="{49EF41C5-6C1E-4394-8E47-463658703142}" type="parTrans" cxnId="{96C10A14-2047-4075-B6F7-285CD8D94C4E}">
      <dgm:prSet/>
      <dgm:spPr/>
      <dgm:t>
        <a:bodyPr/>
        <a:lstStyle/>
        <a:p>
          <a:endParaRPr lang="es-MX"/>
        </a:p>
      </dgm:t>
    </dgm:pt>
    <dgm:pt modelId="{1019F97F-7D15-4B05-976A-8C501F64B1B0}" type="sibTrans" cxnId="{96C10A14-2047-4075-B6F7-285CD8D94C4E}">
      <dgm:prSet/>
      <dgm:spPr/>
      <dgm:t>
        <a:bodyPr/>
        <a:lstStyle/>
        <a:p>
          <a:endParaRPr lang="es-MX"/>
        </a:p>
      </dgm:t>
    </dgm:pt>
    <dgm:pt modelId="{24004983-970B-4D43-AD6E-D9250B8604CD}">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Acciones</a:t>
          </a:r>
        </a:p>
      </dgm:t>
    </dgm:pt>
    <dgm:pt modelId="{9572EAD2-E6A6-4BFE-A530-E72FF5874CD2}" type="parTrans" cxnId="{8B559472-0A97-482C-A9D4-6295EDAD1039}">
      <dgm:prSet/>
      <dgm:spPr/>
      <dgm:t>
        <a:bodyPr/>
        <a:lstStyle/>
        <a:p>
          <a:endParaRPr lang="es-MX"/>
        </a:p>
      </dgm:t>
    </dgm:pt>
    <dgm:pt modelId="{D2273927-8C72-42C4-9F78-6B8AA7258D97}" type="sibTrans" cxnId="{8B559472-0A97-482C-A9D4-6295EDAD1039}">
      <dgm:prSet/>
      <dgm:spPr/>
      <dgm:t>
        <a:bodyPr/>
        <a:lstStyle/>
        <a:p>
          <a:endParaRPr lang="es-MX"/>
        </a:p>
      </dgm:t>
    </dgm:pt>
    <dgm:pt modelId="{00840E22-555E-4874-9E42-CE4726852B46}">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Evaluación</a:t>
          </a:r>
        </a:p>
      </dgm:t>
    </dgm:pt>
    <dgm:pt modelId="{142BE135-4561-4E57-BABC-C07B79DC67B3}" type="parTrans" cxnId="{5AF186DF-57E7-4BE7-A86D-2BA9A225CDFE}">
      <dgm:prSet/>
      <dgm:spPr/>
      <dgm:t>
        <a:bodyPr/>
        <a:lstStyle/>
        <a:p>
          <a:endParaRPr lang="es-MX"/>
        </a:p>
      </dgm:t>
    </dgm:pt>
    <dgm:pt modelId="{DCF04A7B-5213-4762-9C21-0EB119399095}" type="sibTrans" cxnId="{5AF186DF-57E7-4BE7-A86D-2BA9A225CDFE}">
      <dgm:prSet/>
      <dgm:spPr/>
      <dgm:t>
        <a:bodyPr/>
        <a:lstStyle/>
        <a:p>
          <a:endParaRPr lang="es-MX"/>
        </a:p>
      </dgm:t>
    </dgm:pt>
    <dgm:pt modelId="{64820052-2E1D-4D48-BA1F-42E3EFC21361}">
      <dgm:prSet phldrT="[Texto]"/>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MX" dirty="0"/>
            <a:t>Recursos</a:t>
          </a:r>
        </a:p>
      </dgm:t>
    </dgm:pt>
    <dgm:pt modelId="{1B9BFEC6-6918-4953-9730-02AFB45A2A89}" type="parTrans" cxnId="{603B9CC7-66BD-491E-B1B7-242EF8771489}">
      <dgm:prSet/>
      <dgm:spPr/>
      <dgm:t>
        <a:bodyPr/>
        <a:lstStyle/>
        <a:p>
          <a:endParaRPr lang="es-MX"/>
        </a:p>
      </dgm:t>
    </dgm:pt>
    <dgm:pt modelId="{7D3FAD14-3E38-424E-845C-A1E737FC7793}" type="sibTrans" cxnId="{603B9CC7-66BD-491E-B1B7-242EF8771489}">
      <dgm:prSet/>
      <dgm:spPr/>
      <dgm:t>
        <a:bodyPr/>
        <a:lstStyle/>
        <a:p>
          <a:endParaRPr lang="es-MX"/>
        </a:p>
      </dgm:t>
    </dgm:pt>
    <dgm:pt modelId="{8547EC61-A989-4684-BDAC-A0D4275041FB}" type="pres">
      <dgm:prSet presAssocID="{17BB27E7-308A-486D-A628-B1FDBFD449BA}" presName="cycle" presStyleCnt="0">
        <dgm:presLayoutVars>
          <dgm:dir/>
          <dgm:resizeHandles val="exact"/>
        </dgm:presLayoutVars>
      </dgm:prSet>
      <dgm:spPr/>
    </dgm:pt>
    <dgm:pt modelId="{0712642A-6759-40E4-B221-E5E51A3C1AF3}" type="pres">
      <dgm:prSet presAssocID="{AAE6D0C9-5AD9-4182-9592-86EB4C914E58}" presName="node" presStyleLbl="node1" presStyleIdx="0" presStyleCnt="6">
        <dgm:presLayoutVars>
          <dgm:bulletEnabled val="1"/>
        </dgm:presLayoutVars>
      </dgm:prSet>
      <dgm:spPr/>
    </dgm:pt>
    <dgm:pt modelId="{C92C73B7-C8D5-4F19-A757-D1090AB2E5E3}" type="pres">
      <dgm:prSet presAssocID="{AAE6D0C9-5AD9-4182-9592-86EB4C914E58}" presName="spNode" presStyleCnt="0"/>
      <dgm:spPr/>
    </dgm:pt>
    <dgm:pt modelId="{91C5A9BD-56D9-4BDD-8BCF-CBC7047581F3}" type="pres">
      <dgm:prSet presAssocID="{DD57BB9B-6441-4BD6-9FBD-1BD2BB3489FF}" presName="sibTrans" presStyleLbl="sibTrans1D1" presStyleIdx="0" presStyleCnt="6"/>
      <dgm:spPr/>
    </dgm:pt>
    <dgm:pt modelId="{00F7E347-AE0E-41A7-98DF-8353B682F18F}" type="pres">
      <dgm:prSet presAssocID="{C96CAD8D-37A9-4372-BBA2-5F83A7B54D8C}" presName="node" presStyleLbl="node1" presStyleIdx="1" presStyleCnt="6">
        <dgm:presLayoutVars>
          <dgm:bulletEnabled val="1"/>
        </dgm:presLayoutVars>
      </dgm:prSet>
      <dgm:spPr/>
    </dgm:pt>
    <dgm:pt modelId="{0F40DB59-8FBB-4948-99C1-FE0D0B5F9B05}" type="pres">
      <dgm:prSet presAssocID="{C96CAD8D-37A9-4372-BBA2-5F83A7B54D8C}" presName="spNode" presStyleCnt="0"/>
      <dgm:spPr/>
    </dgm:pt>
    <dgm:pt modelId="{8597B749-A27F-4C47-8F6C-299A7E118E9A}" type="pres">
      <dgm:prSet presAssocID="{D03B0521-0CB0-4C3E-B4FA-CC7A36570FF0}" presName="sibTrans" presStyleLbl="sibTrans1D1" presStyleIdx="1" presStyleCnt="6"/>
      <dgm:spPr/>
    </dgm:pt>
    <dgm:pt modelId="{A1440817-8B8E-4F30-A199-33F9C908BBAA}" type="pres">
      <dgm:prSet presAssocID="{C40C632E-3328-4844-A713-EC97B2A6C40D}" presName="node" presStyleLbl="node1" presStyleIdx="2" presStyleCnt="6">
        <dgm:presLayoutVars>
          <dgm:bulletEnabled val="1"/>
        </dgm:presLayoutVars>
      </dgm:prSet>
      <dgm:spPr/>
    </dgm:pt>
    <dgm:pt modelId="{274161ED-EC7A-4CBF-B127-A0D288FEA766}" type="pres">
      <dgm:prSet presAssocID="{C40C632E-3328-4844-A713-EC97B2A6C40D}" presName="spNode" presStyleCnt="0"/>
      <dgm:spPr/>
    </dgm:pt>
    <dgm:pt modelId="{AF7964F9-4512-40BF-986C-2AD9BC105BBF}" type="pres">
      <dgm:prSet presAssocID="{1019F97F-7D15-4B05-976A-8C501F64B1B0}" presName="sibTrans" presStyleLbl="sibTrans1D1" presStyleIdx="2" presStyleCnt="6"/>
      <dgm:spPr/>
    </dgm:pt>
    <dgm:pt modelId="{5DBEE845-E026-4F62-AED1-A9480C39C5A6}" type="pres">
      <dgm:prSet presAssocID="{24004983-970B-4D43-AD6E-D9250B8604CD}" presName="node" presStyleLbl="node1" presStyleIdx="3" presStyleCnt="6">
        <dgm:presLayoutVars>
          <dgm:bulletEnabled val="1"/>
        </dgm:presLayoutVars>
      </dgm:prSet>
      <dgm:spPr/>
    </dgm:pt>
    <dgm:pt modelId="{9384F6B9-CE4D-499D-9442-BC5CAF71F232}" type="pres">
      <dgm:prSet presAssocID="{24004983-970B-4D43-AD6E-D9250B8604CD}" presName="spNode" presStyleCnt="0"/>
      <dgm:spPr/>
    </dgm:pt>
    <dgm:pt modelId="{6D0B3D16-46BE-43EF-A4F5-9477887779BE}" type="pres">
      <dgm:prSet presAssocID="{D2273927-8C72-42C4-9F78-6B8AA7258D97}" presName="sibTrans" presStyleLbl="sibTrans1D1" presStyleIdx="3" presStyleCnt="6"/>
      <dgm:spPr/>
    </dgm:pt>
    <dgm:pt modelId="{D9DC9910-D853-4192-925C-96E5541768C1}" type="pres">
      <dgm:prSet presAssocID="{64820052-2E1D-4D48-BA1F-42E3EFC21361}" presName="node" presStyleLbl="node1" presStyleIdx="4" presStyleCnt="6">
        <dgm:presLayoutVars>
          <dgm:bulletEnabled val="1"/>
        </dgm:presLayoutVars>
      </dgm:prSet>
      <dgm:spPr/>
    </dgm:pt>
    <dgm:pt modelId="{646459A6-A82B-4AE6-8EDC-BB066AC4FB87}" type="pres">
      <dgm:prSet presAssocID="{64820052-2E1D-4D48-BA1F-42E3EFC21361}" presName="spNode" presStyleCnt="0"/>
      <dgm:spPr/>
    </dgm:pt>
    <dgm:pt modelId="{85A52B08-56E0-427A-BB53-65BA40DBAA3B}" type="pres">
      <dgm:prSet presAssocID="{7D3FAD14-3E38-424E-845C-A1E737FC7793}" presName="sibTrans" presStyleLbl="sibTrans1D1" presStyleIdx="4" presStyleCnt="6"/>
      <dgm:spPr/>
    </dgm:pt>
    <dgm:pt modelId="{47BCFA17-4793-422B-8565-C4E44D6590B2}" type="pres">
      <dgm:prSet presAssocID="{00840E22-555E-4874-9E42-CE4726852B46}" presName="node" presStyleLbl="node1" presStyleIdx="5" presStyleCnt="6">
        <dgm:presLayoutVars>
          <dgm:bulletEnabled val="1"/>
        </dgm:presLayoutVars>
      </dgm:prSet>
      <dgm:spPr/>
    </dgm:pt>
    <dgm:pt modelId="{B86801C7-2B23-4A7C-9B61-AA4B8EC9DB4E}" type="pres">
      <dgm:prSet presAssocID="{00840E22-555E-4874-9E42-CE4726852B46}" presName="spNode" presStyleCnt="0"/>
      <dgm:spPr/>
    </dgm:pt>
    <dgm:pt modelId="{A9D227F6-42E8-439D-9F18-79936D72EAC9}" type="pres">
      <dgm:prSet presAssocID="{DCF04A7B-5213-4762-9C21-0EB119399095}" presName="sibTrans" presStyleLbl="sibTrans1D1" presStyleIdx="5" presStyleCnt="6"/>
      <dgm:spPr/>
    </dgm:pt>
  </dgm:ptLst>
  <dgm:cxnLst>
    <dgm:cxn modelId="{D3AF7B01-038A-4794-84B1-EB695F37859B}" type="presOf" srcId="{1019F97F-7D15-4B05-976A-8C501F64B1B0}" destId="{AF7964F9-4512-40BF-986C-2AD9BC105BBF}" srcOrd="0" destOrd="0" presId="urn:microsoft.com/office/officeart/2005/8/layout/cycle5"/>
    <dgm:cxn modelId="{5AAD3D08-84FF-4FBF-A08A-3DC0C0C96A0F}" type="presOf" srcId="{24004983-970B-4D43-AD6E-D9250B8604CD}" destId="{5DBEE845-E026-4F62-AED1-A9480C39C5A6}" srcOrd="0" destOrd="0" presId="urn:microsoft.com/office/officeart/2005/8/layout/cycle5"/>
    <dgm:cxn modelId="{464E5608-11E3-4E1C-9CB7-3406408CDE45}" type="presOf" srcId="{C40C632E-3328-4844-A713-EC97B2A6C40D}" destId="{A1440817-8B8E-4F30-A199-33F9C908BBAA}" srcOrd="0" destOrd="0" presId="urn:microsoft.com/office/officeart/2005/8/layout/cycle5"/>
    <dgm:cxn modelId="{96C10A14-2047-4075-B6F7-285CD8D94C4E}" srcId="{17BB27E7-308A-486D-A628-B1FDBFD449BA}" destId="{C40C632E-3328-4844-A713-EC97B2A6C40D}" srcOrd="2" destOrd="0" parTransId="{49EF41C5-6C1E-4394-8E47-463658703142}" sibTransId="{1019F97F-7D15-4B05-976A-8C501F64B1B0}"/>
    <dgm:cxn modelId="{518B5B3E-4FC4-43DC-82C3-268857FF4278}" type="presOf" srcId="{DD57BB9B-6441-4BD6-9FBD-1BD2BB3489FF}" destId="{91C5A9BD-56D9-4BDD-8BCF-CBC7047581F3}" srcOrd="0" destOrd="0" presId="urn:microsoft.com/office/officeart/2005/8/layout/cycle5"/>
    <dgm:cxn modelId="{FF212A48-5B51-4B95-89FF-F56A447BB5F5}" type="presOf" srcId="{DCF04A7B-5213-4762-9C21-0EB119399095}" destId="{A9D227F6-42E8-439D-9F18-79936D72EAC9}" srcOrd="0" destOrd="0" presId="urn:microsoft.com/office/officeart/2005/8/layout/cycle5"/>
    <dgm:cxn modelId="{70F5236E-0BBE-4D89-8590-64C42B604F5F}" type="presOf" srcId="{D03B0521-0CB0-4C3E-B4FA-CC7A36570FF0}" destId="{8597B749-A27F-4C47-8F6C-299A7E118E9A}" srcOrd="0" destOrd="0" presId="urn:microsoft.com/office/officeart/2005/8/layout/cycle5"/>
    <dgm:cxn modelId="{17B2C76F-AA4C-4E29-A53B-BC5E59F5E1C6}" type="presOf" srcId="{64820052-2E1D-4D48-BA1F-42E3EFC21361}" destId="{D9DC9910-D853-4192-925C-96E5541768C1}" srcOrd="0" destOrd="0" presId="urn:microsoft.com/office/officeart/2005/8/layout/cycle5"/>
    <dgm:cxn modelId="{A12FCB51-0BC4-4923-B779-AC7367DBDC97}" type="presOf" srcId="{17BB27E7-308A-486D-A628-B1FDBFD449BA}" destId="{8547EC61-A989-4684-BDAC-A0D4275041FB}" srcOrd="0" destOrd="0" presId="urn:microsoft.com/office/officeart/2005/8/layout/cycle5"/>
    <dgm:cxn modelId="{8B559472-0A97-482C-A9D4-6295EDAD1039}" srcId="{17BB27E7-308A-486D-A628-B1FDBFD449BA}" destId="{24004983-970B-4D43-AD6E-D9250B8604CD}" srcOrd="3" destOrd="0" parTransId="{9572EAD2-E6A6-4BFE-A530-E72FF5874CD2}" sibTransId="{D2273927-8C72-42C4-9F78-6B8AA7258D97}"/>
    <dgm:cxn modelId="{F7B5345A-5910-4B92-9599-FE7BAFFD5C6B}" srcId="{17BB27E7-308A-486D-A628-B1FDBFD449BA}" destId="{AAE6D0C9-5AD9-4182-9592-86EB4C914E58}" srcOrd="0" destOrd="0" parTransId="{F9C9A994-CC2E-405F-8AAA-D10334704253}" sibTransId="{DD57BB9B-6441-4BD6-9FBD-1BD2BB3489FF}"/>
    <dgm:cxn modelId="{830BFFA4-52FF-492D-B49D-AD02211867C6}" type="presOf" srcId="{AAE6D0C9-5AD9-4182-9592-86EB4C914E58}" destId="{0712642A-6759-40E4-B221-E5E51A3C1AF3}" srcOrd="0" destOrd="0" presId="urn:microsoft.com/office/officeart/2005/8/layout/cycle5"/>
    <dgm:cxn modelId="{4B660EAA-A63E-42AF-968F-38FEF3A89F10}" type="presOf" srcId="{7D3FAD14-3E38-424E-845C-A1E737FC7793}" destId="{85A52B08-56E0-427A-BB53-65BA40DBAA3B}" srcOrd="0" destOrd="0" presId="urn:microsoft.com/office/officeart/2005/8/layout/cycle5"/>
    <dgm:cxn modelId="{5BECC1AE-F127-4A62-9CE9-C42FADF2050B}" type="presOf" srcId="{D2273927-8C72-42C4-9F78-6B8AA7258D97}" destId="{6D0B3D16-46BE-43EF-A4F5-9477887779BE}" srcOrd="0" destOrd="0" presId="urn:microsoft.com/office/officeart/2005/8/layout/cycle5"/>
    <dgm:cxn modelId="{990880B0-B364-4AE0-B9D3-6B15AD0E0B22}" srcId="{17BB27E7-308A-486D-A628-B1FDBFD449BA}" destId="{C96CAD8D-37A9-4372-BBA2-5F83A7B54D8C}" srcOrd="1" destOrd="0" parTransId="{0E72D359-178C-4EAA-A55B-644730A4B042}" sibTransId="{D03B0521-0CB0-4C3E-B4FA-CC7A36570FF0}"/>
    <dgm:cxn modelId="{603B9CC7-66BD-491E-B1B7-242EF8771489}" srcId="{17BB27E7-308A-486D-A628-B1FDBFD449BA}" destId="{64820052-2E1D-4D48-BA1F-42E3EFC21361}" srcOrd="4" destOrd="0" parTransId="{1B9BFEC6-6918-4953-9730-02AFB45A2A89}" sibTransId="{7D3FAD14-3E38-424E-845C-A1E737FC7793}"/>
    <dgm:cxn modelId="{4F5F1ACC-3601-4F68-9B62-B9D0B3938801}" type="presOf" srcId="{00840E22-555E-4874-9E42-CE4726852B46}" destId="{47BCFA17-4793-422B-8565-C4E44D6590B2}" srcOrd="0" destOrd="0" presId="urn:microsoft.com/office/officeart/2005/8/layout/cycle5"/>
    <dgm:cxn modelId="{3F72CBDD-694D-4355-A601-F153FECA9612}" type="presOf" srcId="{C96CAD8D-37A9-4372-BBA2-5F83A7B54D8C}" destId="{00F7E347-AE0E-41A7-98DF-8353B682F18F}" srcOrd="0" destOrd="0" presId="urn:microsoft.com/office/officeart/2005/8/layout/cycle5"/>
    <dgm:cxn modelId="{5AF186DF-57E7-4BE7-A86D-2BA9A225CDFE}" srcId="{17BB27E7-308A-486D-A628-B1FDBFD449BA}" destId="{00840E22-555E-4874-9E42-CE4726852B46}" srcOrd="5" destOrd="0" parTransId="{142BE135-4561-4E57-BABC-C07B79DC67B3}" sibTransId="{DCF04A7B-5213-4762-9C21-0EB119399095}"/>
    <dgm:cxn modelId="{1BF7A996-6A3C-4BCB-91CA-70CD752E8232}" type="presParOf" srcId="{8547EC61-A989-4684-BDAC-A0D4275041FB}" destId="{0712642A-6759-40E4-B221-E5E51A3C1AF3}" srcOrd="0" destOrd="0" presId="urn:microsoft.com/office/officeart/2005/8/layout/cycle5"/>
    <dgm:cxn modelId="{CB339581-A65A-44F9-9D90-84E3B56D3563}" type="presParOf" srcId="{8547EC61-A989-4684-BDAC-A0D4275041FB}" destId="{C92C73B7-C8D5-4F19-A757-D1090AB2E5E3}" srcOrd="1" destOrd="0" presId="urn:microsoft.com/office/officeart/2005/8/layout/cycle5"/>
    <dgm:cxn modelId="{66C6ECD4-210A-4514-9E3F-23C3B4B454ED}" type="presParOf" srcId="{8547EC61-A989-4684-BDAC-A0D4275041FB}" destId="{91C5A9BD-56D9-4BDD-8BCF-CBC7047581F3}" srcOrd="2" destOrd="0" presId="urn:microsoft.com/office/officeart/2005/8/layout/cycle5"/>
    <dgm:cxn modelId="{4F78EE63-3FBC-4F0E-A747-4031FB0B06CB}" type="presParOf" srcId="{8547EC61-A989-4684-BDAC-A0D4275041FB}" destId="{00F7E347-AE0E-41A7-98DF-8353B682F18F}" srcOrd="3" destOrd="0" presId="urn:microsoft.com/office/officeart/2005/8/layout/cycle5"/>
    <dgm:cxn modelId="{54C434FE-B461-4562-995B-ED18A7C5BA8C}" type="presParOf" srcId="{8547EC61-A989-4684-BDAC-A0D4275041FB}" destId="{0F40DB59-8FBB-4948-99C1-FE0D0B5F9B05}" srcOrd="4" destOrd="0" presId="urn:microsoft.com/office/officeart/2005/8/layout/cycle5"/>
    <dgm:cxn modelId="{2B153330-2718-48BB-A216-9DB471D787F1}" type="presParOf" srcId="{8547EC61-A989-4684-BDAC-A0D4275041FB}" destId="{8597B749-A27F-4C47-8F6C-299A7E118E9A}" srcOrd="5" destOrd="0" presId="urn:microsoft.com/office/officeart/2005/8/layout/cycle5"/>
    <dgm:cxn modelId="{61531064-99D6-45B3-A0EB-EE0A887B971C}" type="presParOf" srcId="{8547EC61-A989-4684-BDAC-A0D4275041FB}" destId="{A1440817-8B8E-4F30-A199-33F9C908BBAA}" srcOrd="6" destOrd="0" presId="urn:microsoft.com/office/officeart/2005/8/layout/cycle5"/>
    <dgm:cxn modelId="{DF66BD76-1A13-480A-878E-14E3DFD78DCA}" type="presParOf" srcId="{8547EC61-A989-4684-BDAC-A0D4275041FB}" destId="{274161ED-EC7A-4CBF-B127-A0D288FEA766}" srcOrd="7" destOrd="0" presId="urn:microsoft.com/office/officeart/2005/8/layout/cycle5"/>
    <dgm:cxn modelId="{328774D2-B4EB-4E1E-AD92-E80C9699B62E}" type="presParOf" srcId="{8547EC61-A989-4684-BDAC-A0D4275041FB}" destId="{AF7964F9-4512-40BF-986C-2AD9BC105BBF}" srcOrd="8" destOrd="0" presId="urn:microsoft.com/office/officeart/2005/8/layout/cycle5"/>
    <dgm:cxn modelId="{FC9EF47C-736A-47FE-9EFA-C3EEFF859D7D}" type="presParOf" srcId="{8547EC61-A989-4684-BDAC-A0D4275041FB}" destId="{5DBEE845-E026-4F62-AED1-A9480C39C5A6}" srcOrd="9" destOrd="0" presId="urn:microsoft.com/office/officeart/2005/8/layout/cycle5"/>
    <dgm:cxn modelId="{42393354-7048-461A-B096-8DF3D66A0EA8}" type="presParOf" srcId="{8547EC61-A989-4684-BDAC-A0D4275041FB}" destId="{9384F6B9-CE4D-499D-9442-BC5CAF71F232}" srcOrd="10" destOrd="0" presId="urn:microsoft.com/office/officeart/2005/8/layout/cycle5"/>
    <dgm:cxn modelId="{0AC00437-1C03-40B2-ACC6-D5AA9E98DD4E}" type="presParOf" srcId="{8547EC61-A989-4684-BDAC-A0D4275041FB}" destId="{6D0B3D16-46BE-43EF-A4F5-9477887779BE}" srcOrd="11" destOrd="0" presId="urn:microsoft.com/office/officeart/2005/8/layout/cycle5"/>
    <dgm:cxn modelId="{DB514A8F-4387-44DA-B46E-4C3593EA86EF}" type="presParOf" srcId="{8547EC61-A989-4684-BDAC-A0D4275041FB}" destId="{D9DC9910-D853-4192-925C-96E5541768C1}" srcOrd="12" destOrd="0" presId="urn:microsoft.com/office/officeart/2005/8/layout/cycle5"/>
    <dgm:cxn modelId="{D5D5A0F1-339E-47D9-9F2B-2C903EC26C7B}" type="presParOf" srcId="{8547EC61-A989-4684-BDAC-A0D4275041FB}" destId="{646459A6-A82B-4AE6-8EDC-BB066AC4FB87}" srcOrd="13" destOrd="0" presId="urn:microsoft.com/office/officeart/2005/8/layout/cycle5"/>
    <dgm:cxn modelId="{4A0A055D-11C8-4988-A23F-4B58BA89E242}" type="presParOf" srcId="{8547EC61-A989-4684-BDAC-A0D4275041FB}" destId="{85A52B08-56E0-427A-BB53-65BA40DBAA3B}" srcOrd="14" destOrd="0" presId="urn:microsoft.com/office/officeart/2005/8/layout/cycle5"/>
    <dgm:cxn modelId="{F085AAA8-5842-4D93-A2B7-2D7D0BACFC40}" type="presParOf" srcId="{8547EC61-A989-4684-BDAC-A0D4275041FB}" destId="{47BCFA17-4793-422B-8565-C4E44D6590B2}" srcOrd="15" destOrd="0" presId="urn:microsoft.com/office/officeart/2005/8/layout/cycle5"/>
    <dgm:cxn modelId="{ADBCCD71-FEDC-45F3-AD7B-DCCB9750B8C6}" type="presParOf" srcId="{8547EC61-A989-4684-BDAC-A0D4275041FB}" destId="{B86801C7-2B23-4A7C-9B61-AA4B8EC9DB4E}" srcOrd="16" destOrd="0" presId="urn:microsoft.com/office/officeart/2005/8/layout/cycle5"/>
    <dgm:cxn modelId="{2E0C517A-8DEC-4F45-BF78-AA00D3D7F7F4}" type="presParOf" srcId="{8547EC61-A989-4684-BDAC-A0D4275041FB}" destId="{A9D227F6-42E8-439D-9F18-79936D72EAC9}" srcOrd="17" destOrd="0" presId="urn:microsoft.com/office/officeart/2005/8/layout/cycle5"/>
  </dgm:cxnLst>
  <dgm:b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dgm:bg>
  <dgm:whole>
    <a:ln>
      <a:solidFill>
        <a:srgbClr val="92D05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2642A-6759-40E4-B221-E5E51A3C1AF3}">
      <dsp:nvSpPr>
        <dsp:cNvPr id="0" name=""/>
        <dsp:cNvSpPr/>
      </dsp:nvSpPr>
      <dsp:spPr>
        <a:xfrm>
          <a:off x="3472837" y="2138"/>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Contexto institucional</a:t>
          </a:r>
        </a:p>
      </dsp:txBody>
      <dsp:txXfrm>
        <a:off x="3512296" y="41597"/>
        <a:ext cx="1164665" cy="729411"/>
      </dsp:txXfrm>
    </dsp:sp>
    <dsp:sp modelId="{91C5A9BD-56D9-4BDD-8BCF-CBC7047581F3}">
      <dsp:nvSpPr>
        <dsp:cNvPr id="0" name=""/>
        <dsp:cNvSpPr/>
      </dsp:nvSpPr>
      <dsp:spPr>
        <a:xfrm>
          <a:off x="2191400" y="406303"/>
          <a:ext cx="3806457" cy="3806457"/>
        </a:xfrm>
        <a:custGeom>
          <a:avLst/>
          <a:gdLst/>
          <a:ahLst/>
          <a:cxnLst/>
          <a:rect l="0" t="0" r="0" b="0"/>
          <a:pathLst>
            <a:path>
              <a:moveTo>
                <a:pt x="2681213" y="166271"/>
              </a:moveTo>
              <a:arcTo wR="1903228" hR="1903228" stAng="17647659" swAng="92319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0F7E347-AE0E-41A7-98DF-8353B682F18F}">
      <dsp:nvSpPr>
        <dsp:cNvPr id="0" name=""/>
        <dsp:cNvSpPr/>
      </dsp:nvSpPr>
      <dsp:spPr>
        <a:xfrm>
          <a:off x="5121082" y="953752"/>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Diagnóstico</a:t>
          </a:r>
        </a:p>
      </dsp:txBody>
      <dsp:txXfrm>
        <a:off x="5160541" y="993211"/>
        <a:ext cx="1164665" cy="729411"/>
      </dsp:txXfrm>
    </dsp:sp>
    <dsp:sp modelId="{8597B749-A27F-4C47-8F6C-299A7E118E9A}">
      <dsp:nvSpPr>
        <dsp:cNvPr id="0" name=""/>
        <dsp:cNvSpPr/>
      </dsp:nvSpPr>
      <dsp:spPr>
        <a:xfrm>
          <a:off x="2191400" y="406303"/>
          <a:ext cx="3806457" cy="3806457"/>
        </a:xfrm>
        <a:custGeom>
          <a:avLst/>
          <a:gdLst/>
          <a:ahLst/>
          <a:cxnLst/>
          <a:rect l="0" t="0" r="0" b="0"/>
          <a:pathLst>
            <a:path>
              <a:moveTo>
                <a:pt x="3776820" y="1568661"/>
              </a:moveTo>
              <a:arcTo wR="1903228" hR="1903228" stAng="20992525" swAng="12149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1440817-8B8E-4F30-A199-33F9C908BBAA}">
      <dsp:nvSpPr>
        <dsp:cNvPr id="0" name=""/>
        <dsp:cNvSpPr/>
      </dsp:nvSpPr>
      <dsp:spPr>
        <a:xfrm>
          <a:off x="5121082" y="2856981"/>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Objetivos</a:t>
          </a:r>
        </a:p>
      </dsp:txBody>
      <dsp:txXfrm>
        <a:off x="5160541" y="2896440"/>
        <a:ext cx="1164665" cy="729411"/>
      </dsp:txXfrm>
    </dsp:sp>
    <dsp:sp modelId="{AF7964F9-4512-40BF-986C-2AD9BC105BBF}">
      <dsp:nvSpPr>
        <dsp:cNvPr id="0" name=""/>
        <dsp:cNvSpPr/>
      </dsp:nvSpPr>
      <dsp:spPr>
        <a:xfrm>
          <a:off x="2191400" y="406303"/>
          <a:ext cx="3806457" cy="3806457"/>
        </a:xfrm>
        <a:custGeom>
          <a:avLst/>
          <a:gdLst/>
          <a:ahLst/>
          <a:cxnLst/>
          <a:rect l="0" t="0" r="0" b="0"/>
          <a:pathLst>
            <a:path>
              <a:moveTo>
                <a:pt x="3114193" y="3371508"/>
              </a:moveTo>
              <a:arcTo wR="1903228" hR="1903228" stAng="3029152" swAng="92319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DBEE845-E026-4F62-AED1-A9480C39C5A6}">
      <dsp:nvSpPr>
        <dsp:cNvPr id="0" name=""/>
        <dsp:cNvSpPr/>
      </dsp:nvSpPr>
      <dsp:spPr>
        <a:xfrm>
          <a:off x="3472837" y="3808596"/>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Acciones</a:t>
          </a:r>
        </a:p>
      </dsp:txBody>
      <dsp:txXfrm>
        <a:off x="3512296" y="3848055"/>
        <a:ext cx="1164665" cy="729411"/>
      </dsp:txXfrm>
    </dsp:sp>
    <dsp:sp modelId="{6D0B3D16-46BE-43EF-A4F5-9477887779BE}">
      <dsp:nvSpPr>
        <dsp:cNvPr id="0" name=""/>
        <dsp:cNvSpPr/>
      </dsp:nvSpPr>
      <dsp:spPr>
        <a:xfrm>
          <a:off x="2191400" y="406303"/>
          <a:ext cx="3806457" cy="3806457"/>
        </a:xfrm>
        <a:custGeom>
          <a:avLst/>
          <a:gdLst/>
          <a:ahLst/>
          <a:cxnLst/>
          <a:rect l="0" t="0" r="0" b="0"/>
          <a:pathLst>
            <a:path>
              <a:moveTo>
                <a:pt x="1125244" y="3640185"/>
              </a:moveTo>
              <a:arcTo wR="1903228" hR="1903228" stAng="6847659" swAng="92319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9DC9910-D853-4192-925C-96E5541768C1}">
      <dsp:nvSpPr>
        <dsp:cNvPr id="0" name=""/>
        <dsp:cNvSpPr/>
      </dsp:nvSpPr>
      <dsp:spPr>
        <a:xfrm>
          <a:off x="1824593" y="2856981"/>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Recursos</a:t>
          </a:r>
        </a:p>
      </dsp:txBody>
      <dsp:txXfrm>
        <a:off x="1864052" y="2896440"/>
        <a:ext cx="1164665" cy="729411"/>
      </dsp:txXfrm>
    </dsp:sp>
    <dsp:sp modelId="{85A52B08-56E0-427A-BB53-65BA40DBAA3B}">
      <dsp:nvSpPr>
        <dsp:cNvPr id="0" name=""/>
        <dsp:cNvSpPr/>
      </dsp:nvSpPr>
      <dsp:spPr>
        <a:xfrm>
          <a:off x="2191400" y="406303"/>
          <a:ext cx="3806457" cy="3806457"/>
        </a:xfrm>
        <a:custGeom>
          <a:avLst/>
          <a:gdLst/>
          <a:ahLst/>
          <a:cxnLst/>
          <a:rect l="0" t="0" r="0" b="0"/>
          <a:pathLst>
            <a:path>
              <a:moveTo>
                <a:pt x="29637" y="2237795"/>
              </a:moveTo>
              <a:arcTo wR="1903228" hR="1903228" stAng="10192525" swAng="12149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7BCFA17-4793-422B-8565-C4E44D6590B2}">
      <dsp:nvSpPr>
        <dsp:cNvPr id="0" name=""/>
        <dsp:cNvSpPr/>
      </dsp:nvSpPr>
      <dsp:spPr>
        <a:xfrm>
          <a:off x="1824593" y="953752"/>
          <a:ext cx="1243583" cy="808329"/>
        </a:xfrm>
        <a:prstGeom prst="roundRect">
          <a:avLst/>
        </a:prstGeom>
        <a:solidFill>
          <a:schemeClr val="accent6">
            <a:lumMod val="75000"/>
          </a:scheme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Evaluación</a:t>
          </a:r>
        </a:p>
      </dsp:txBody>
      <dsp:txXfrm>
        <a:off x="1864052" y="993211"/>
        <a:ext cx="1164665" cy="729411"/>
      </dsp:txXfrm>
    </dsp:sp>
    <dsp:sp modelId="{A9D227F6-42E8-439D-9F18-79936D72EAC9}">
      <dsp:nvSpPr>
        <dsp:cNvPr id="0" name=""/>
        <dsp:cNvSpPr/>
      </dsp:nvSpPr>
      <dsp:spPr>
        <a:xfrm>
          <a:off x="2191400" y="406303"/>
          <a:ext cx="3806457" cy="3806457"/>
        </a:xfrm>
        <a:custGeom>
          <a:avLst/>
          <a:gdLst/>
          <a:ahLst/>
          <a:cxnLst/>
          <a:rect l="0" t="0" r="0" b="0"/>
          <a:pathLst>
            <a:path>
              <a:moveTo>
                <a:pt x="692264" y="434949"/>
              </a:moveTo>
              <a:arcTo wR="1903228" hR="1903228" stAng="13829152" swAng="92319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920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94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9B45824-5245-489A-962E-18E2F98876B6}" type="datetimeFigureOut">
              <a:rPr lang="es-MX" smtClean="0"/>
              <a:t>07/12/2017</a:t>
            </a:fld>
            <a:endParaRPr lang="es-MX"/>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363828E-C26D-4E0B-9D0D-2E00F1898DEC}" type="slidenum">
              <a:rPr lang="es-MX" smtClean="0"/>
              <a:t>‹Nº›</a:t>
            </a:fld>
            <a:endParaRPr lang="es-MX"/>
          </a:p>
        </p:txBody>
      </p:sp>
    </p:spTree>
    <p:extLst>
      <p:ext uri="{BB962C8B-B14F-4D97-AF65-F5344CB8AC3E}">
        <p14:creationId xmlns:p14="http://schemas.microsoft.com/office/powerpoint/2010/main" val="349027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9B45824-5245-489A-962E-18E2F98876B6}" type="datetimeFigureOut">
              <a:rPr lang="es-MX" smtClean="0"/>
              <a:t>07/12/2017</a:t>
            </a:fld>
            <a:endParaRPr lang="es-MX"/>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MX"/>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363828E-C26D-4E0B-9D0D-2E00F1898DEC}" type="slidenum">
              <a:rPr lang="es-MX" smtClean="0"/>
              <a:t>‹Nº›</a:t>
            </a:fld>
            <a:endParaRPr lang="es-MX"/>
          </a:p>
        </p:txBody>
      </p:sp>
    </p:spTree>
    <p:extLst>
      <p:ext uri="{BB962C8B-B14F-4D97-AF65-F5344CB8AC3E}">
        <p14:creationId xmlns:p14="http://schemas.microsoft.com/office/powerpoint/2010/main" val="313995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9B45824-5245-489A-962E-18E2F98876B6}" type="datetimeFigureOut">
              <a:rPr lang="es-MX" smtClean="0"/>
              <a:t>07/12/2017</a:t>
            </a:fld>
            <a:endParaRPr lang="es-MX"/>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MX"/>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363828E-C26D-4E0B-9D0D-2E00F1898DEC}" type="slidenum">
              <a:rPr lang="es-MX" smtClean="0"/>
              <a:t>‹Nº›</a:t>
            </a:fld>
            <a:endParaRPr lang="es-MX"/>
          </a:p>
        </p:txBody>
      </p:sp>
    </p:spTree>
    <p:extLst>
      <p:ext uri="{BB962C8B-B14F-4D97-AF65-F5344CB8AC3E}">
        <p14:creationId xmlns:p14="http://schemas.microsoft.com/office/powerpoint/2010/main" val="400891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9 Imagen" descr="Fondo nuevo electoral 2012.jpg"/>
          <p:cNvPicPr>
            <a:picLocks noChangeAspect="1"/>
          </p:cNvPicPr>
          <p:nvPr userDrawn="1"/>
        </p:nvPicPr>
        <p:blipFill>
          <a:blip r:embed="rId7" cstate="print"/>
          <a:stretch>
            <a:fillRect/>
          </a:stretch>
        </p:blipFill>
        <p:spPr>
          <a:xfrm>
            <a:off x="0" y="0"/>
            <a:ext cx="9170126" cy="6858000"/>
          </a:xfrm>
          <a:prstGeom prst="rect">
            <a:avLst/>
          </a:prstGeom>
        </p:spPr>
      </p:pic>
      <p:pic>
        <p:nvPicPr>
          <p:cNvPr id="8" name="10 Imagen" descr="DIFNacional.jpg"/>
          <p:cNvPicPr>
            <a:picLocks noChangeAspect="1"/>
          </p:cNvPicPr>
          <p:nvPr userDrawn="1"/>
        </p:nvPicPr>
        <p:blipFill>
          <a:blip r:embed="rId8" cstate="email"/>
          <a:stretch>
            <a:fillRect/>
          </a:stretch>
        </p:blipFill>
        <p:spPr>
          <a:xfrm>
            <a:off x="149194" y="211501"/>
            <a:ext cx="693222" cy="502855"/>
          </a:xfrm>
          <a:prstGeom prst="rect">
            <a:avLst/>
          </a:prstGeom>
        </p:spPr>
      </p:pic>
      <p:sp>
        <p:nvSpPr>
          <p:cNvPr id="9" name="CuadroTexto 8"/>
          <p:cNvSpPr txBox="1"/>
          <p:nvPr userDrawn="1"/>
        </p:nvSpPr>
        <p:spPr>
          <a:xfrm>
            <a:off x="7559824" y="0"/>
            <a:ext cx="1584176" cy="1261884"/>
          </a:xfrm>
          <a:prstGeom prst="rect">
            <a:avLst/>
          </a:prstGeom>
          <a:noFill/>
        </p:spPr>
        <p:txBody>
          <a:bodyPr wrap="square" rtlCol="0">
            <a:spAutoFit/>
          </a:bodyPr>
          <a:lstStyle/>
          <a:p>
            <a:pPr algn="ctr"/>
            <a:r>
              <a:rPr lang="es-MX" sz="4000" b="1" dirty="0">
                <a:solidFill>
                  <a:srgbClr val="7030A0"/>
                </a:solidFill>
                <a:latin typeface="Tempus Sans ITC" panose="04020404030D07020202" pitchFamily="82" charset="0"/>
              </a:rPr>
              <a:t>PAT</a:t>
            </a:r>
            <a:r>
              <a:rPr lang="es-MX" sz="3600" b="1" dirty="0">
                <a:solidFill>
                  <a:srgbClr val="7030A0"/>
                </a:solidFill>
                <a:latin typeface="Tempus Sans ITC" panose="04020404030D07020202" pitchFamily="82" charset="0"/>
              </a:rPr>
              <a:t> 2018</a:t>
            </a:r>
          </a:p>
        </p:txBody>
      </p:sp>
    </p:spTree>
    <p:extLst>
      <p:ext uri="{BB962C8B-B14F-4D97-AF65-F5344CB8AC3E}">
        <p14:creationId xmlns:p14="http://schemas.microsoft.com/office/powerpoint/2010/main" val="2842910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0" y="1133413"/>
            <a:ext cx="9286908" cy="785797"/>
          </a:xfrm>
          <a:prstGeom prst="rect">
            <a:avLst/>
          </a:prstGeom>
          <a:noFill/>
          <a:ln>
            <a:noFill/>
          </a:ln>
          <a:extLst/>
        </p:spPr>
        <p:txBody>
          <a:bodyPr lIns="101828" tIns="50914" rIns="101828" bIns="50914" anchor="ctr"/>
          <a:lstStyle/>
          <a:p>
            <a:pPr algn="ctr">
              <a:spcAft>
                <a:spcPts val="1200"/>
              </a:spcAft>
              <a:defRPr/>
            </a:pPr>
            <a:r>
              <a:rPr lang="es-MX" sz="2000" b="1" dirty="0">
                <a:solidFill>
                  <a:srgbClr val="4D4D4D"/>
                </a:solidFill>
                <a:effectLst>
                  <a:outerShdw blurRad="38100" dist="38100" dir="2700000" algn="tl">
                    <a:srgbClr val="C0C0C0"/>
                  </a:outerShdw>
                </a:effectLst>
                <a:latin typeface="Arial Narrow" pitchFamily="34" charset="0"/>
              </a:rPr>
              <a:t>DIRECCIÓN GENERAL DE ALIMENTACIÓN Y DESARROLLO COMUNITARIO</a:t>
            </a:r>
          </a:p>
        </p:txBody>
      </p:sp>
      <p:pic>
        <p:nvPicPr>
          <p:cNvPr id="6" name="3 Imagen" descr="FlorDIF.wmf"/>
          <p:cNvPicPr>
            <a:picLocks noChangeAspect="1"/>
          </p:cNvPicPr>
          <p:nvPr/>
        </p:nvPicPr>
        <p:blipFill>
          <a:blip r:embed="rId2" cstate="print"/>
          <a:srcRect/>
          <a:stretch>
            <a:fillRect/>
          </a:stretch>
        </p:blipFill>
        <p:spPr bwMode="auto">
          <a:xfrm>
            <a:off x="3346755" y="4425113"/>
            <a:ext cx="2593398" cy="1299474"/>
          </a:xfrm>
          <a:prstGeom prst="rect">
            <a:avLst/>
          </a:prstGeom>
          <a:noFill/>
          <a:ln w="9525">
            <a:noFill/>
            <a:miter lim="800000"/>
            <a:headEnd/>
            <a:tailEnd/>
          </a:ln>
        </p:spPr>
      </p:pic>
      <p:sp>
        <p:nvSpPr>
          <p:cNvPr id="7" name="Título 1">
            <a:extLst>
              <a:ext uri="{FF2B5EF4-FFF2-40B4-BE49-F238E27FC236}">
                <a16:creationId xmlns:a16="http://schemas.microsoft.com/office/drawing/2014/main" id="{A55E4523-365A-4978-BC15-02E075188F54}"/>
              </a:ext>
            </a:extLst>
          </p:cNvPr>
          <p:cNvSpPr txBox="1">
            <a:spLocks/>
          </p:cNvSpPr>
          <p:nvPr/>
        </p:nvSpPr>
        <p:spPr>
          <a:xfrm>
            <a:off x="1823185" y="2732137"/>
            <a:ext cx="6106426" cy="67576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9050" cap="flat" cmpd="sng" algn="ctr">
            <a:no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1"/>
          </a:fillRef>
          <a:effectRef idx="1">
            <a:schemeClr val="accent1"/>
          </a:effectRef>
          <a:fontRef idx="minor">
            <a:schemeClr val="lt1"/>
          </a:fontRef>
        </p:style>
        <p:txBody>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MX" dirty="0">
                <a:solidFill>
                  <a:srgbClr val="7650A0"/>
                </a:solidFill>
                <a:latin typeface="Albertus MT" panose="020E0602030304020304" pitchFamily="34" charset="0"/>
              </a:rPr>
              <a:t>CAMBIOS AL FORMATO</a:t>
            </a:r>
          </a:p>
        </p:txBody>
      </p:sp>
    </p:spTree>
    <p:extLst>
      <p:ext uri="{BB962C8B-B14F-4D97-AF65-F5344CB8AC3E}">
        <p14:creationId xmlns:p14="http://schemas.microsoft.com/office/powerpoint/2010/main" val="130000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2760287" y="1264900"/>
            <a:ext cx="3457525" cy="415498"/>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100" b="1" dirty="0"/>
              <a:t>Capacitaciones</a:t>
            </a:r>
          </a:p>
        </p:txBody>
      </p:sp>
      <p:sp>
        <p:nvSpPr>
          <p:cNvPr id="19" name="Título 1"/>
          <p:cNvSpPr>
            <a:spLocks noGrp="1"/>
          </p:cNvSpPr>
          <p:nvPr>
            <p:ph type="title"/>
          </p:nvPr>
        </p:nvSpPr>
        <p:spPr>
          <a:xfrm>
            <a:off x="7377962" y="898306"/>
            <a:ext cx="1678633" cy="443286"/>
          </a:xfrm>
        </p:spPr>
        <p:txBody>
          <a:bodyPr>
            <a:normAutofit fontScale="90000"/>
          </a:bodyPr>
          <a:lstStyle/>
          <a:p>
            <a:r>
              <a:rPr lang="es-MX" sz="1500" dirty="0"/>
              <a:t>Principales Cambios </a:t>
            </a:r>
          </a:p>
        </p:txBody>
      </p:sp>
      <p:grpSp>
        <p:nvGrpSpPr>
          <p:cNvPr id="37" name="Grupo 36"/>
          <p:cNvGrpSpPr/>
          <p:nvPr/>
        </p:nvGrpSpPr>
        <p:grpSpPr>
          <a:xfrm>
            <a:off x="4863391" y="2123148"/>
            <a:ext cx="3468048" cy="2679055"/>
            <a:chOff x="725050" y="1162346"/>
            <a:chExt cx="4624064" cy="2336496"/>
          </a:xfrm>
          <a:solidFill>
            <a:schemeClr val="accent4">
              <a:lumMod val="75000"/>
            </a:schemeClr>
          </a:solidFill>
          <a:effectLst>
            <a:outerShdw blurRad="50800" dist="38100" dir="5400000" algn="t" rotWithShape="0">
              <a:prstClr val="black">
                <a:alpha val="40000"/>
              </a:prstClr>
            </a:outerShdw>
          </a:effectLst>
        </p:grpSpPr>
        <p:sp>
          <p:nvSpPr>
            <p:cNvPr id="38" name="Rectángulo redondeado 37"/>
            <p:cNvSpPr/>
            <p:nvPr/>
          </p:nvSpPr>
          <p:spPr>
            <a:xfrm>
              <a:off x="725050" y="2692019"/>
              <a:ext cx="4610033" cy="80682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b="1" dirty="0"/>
                <a:t>Fusión de la </a:t>
              </a:r>
              <a:r>
                <a:rPr lang="es-MX" sz="1500" b="1" i="1" dirty="0"/>
                <a:t>Ficha Descriptiva</a:t>
              </a:r>
              <a:r>
                <a:rPr lang="es-MX" sz="1500" b="1" dirty="0"/>
                <a:t> y del </a:t>
              </a:r>
              <a:r>
                <a:rPr lang="es-MX" sz="1500" b="1" i="1" dirty="0"/>
                <a:t>Cuadro 2. Capacitaciones</a:t>
              </a:r>
            </a:p>
          </p:txBody>
        </p:sp>
        <p:sp>
          <p:nvSpPr>
            <p:cNvPr id="42" name="Rectángulo 41"/>
            <p:cNvSpPr/>
            <p:nvPr/>
          </p:nvSpPr>
          <p:spPr>
            <a:xfrm>
              <a:off x="725050" y="1162346"/>
              <a:ext cx="4624064" cy="553035"/>
            </a:xfrm>
            <a:prstGeom prst="rect">
              <a:avLst/>
            </a:prstGeom>
            <a:gradFill>
              <a:gsLst>
                <a:gs pos="0">
                  <a:schemeClr val="accent4">
                    <a:lumMod val="75000"/>
                  </a:schemeClr>
                </a:gs>
                <a:gs pos="74000">
                  <a:schemeClr val="accent4">
                    <a:lumMod val="75000"/>
                  </a:schemeClr>
                </a:gs>
                <a:gs pos="92248">
                  <a:schemeClr val="accent4">
                    <a:lumMod val="60000"/>
                    <a:lumOff val="40000"/>
                  </a:schemeClr>
                </a:gs>
                <a:gs pos="83000">
                  <a:schemeClr val="accent4">
                    <a:lumMod val="40000"/>
                    <a:lumOff val="60000"/>
                  </a:schemeClr>
                </a:gs>
                <a:gs pos="100000">
                  <a:schemeClr val="accent4">
                    <a:lumMod val="60000"/>
                    <a:lumOff val="4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2018</a:t>
              </a:r>
            </a:p>
          </p:txBody>
        </p:sp>
      </p:grpSp>
      <p:grpSp>
        <p:nvGrpSpPr>
          <p:cNvPr id="12" name="Grupo 11"/>
          <p:cNvGrpSpPr/>
          <p:nvPr/>
        </p:nvGrpSpPr>
        <p:grpSpPr>
          <a:xfrm>
            <a:off x="557177" y="2123148"/>
            <a:ext cx="3468048" cy="2875472"/>
            <a:chOff x="576378" y="2264675"/>
            <a:chExt cx="4624064" cy="3833963"/>
          </a:xfrm>
          <a:gradFill>
            <a:gsLst>
              <a:gs pos="0">
                <a:srgbClr val="F89CD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5400000" algn="t" rotWithShape="0">
              <a:prstClr val="black">
                <a:alpha val="40000"/>
              </a:prstClr>
            </a:outerShdw>
          </a:effectLst>
        </p:grpSpPr>
        <p:grpSp>
          <p:nvGrpSpPr>
            <p:cNvPr id="20" name="Grupo 19"/>
            <p:cNvGrpSpPr/>
            <p:nvPr/>
          </p:nvGrpSpPr>
          <p:grpSpPr>
            <a:xfrm>
              <a:off x="576378" y="2264675"/>
              <a:ext cx="4624064" cy="3833963"/>
              <a:chOff x="725050" y="1162346"/>
              <a:chExt cx="4624064" cy="3833963"/>
            </a:xfrm>
            <a:grpFill/>
          </p:grpSpPr>
          <p:sp>
            <p:nvSpPr>
              <p:cNvPr id="25" name="Rectángulo redondeado 24"/>
              <p:cNvSpPr/>
              <p:nvPr/>
            </p:nvSpPr>
            <p:spPr>
              <a:xfrm>
                <a:off x="1082479" y="2859491"/>
                <a:ext cx="3788501" cy="2136818"/>
              </a:xfrm>
              <a:prstGeom prst="roundRect">
                <a:avLst/>
              </a:prstGeom>
              <a:gradFill>
                <a:gsLst>
                  <a:gs pos="0">
                    <a:srgbClr val="F89CD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1">
                        <a:lumMod val="50000"/>
                      </a:schemeClr>
                    </a:solidFill>
                  </a:rPr>
                  <a:t>Existencia de una ficha descriptiva</a:t>
                </a:r>
              </a:p>
            </p:txBody>
          </p:sp>
          <p:sp>
            <p:nvSpPr>
              <p:cNvPr id="32" name="Rectángulo 31"/>
              <p:cNvSpPr/>
              <p:nvPr/>
            </p:nvSpPr>
            <p:spPr>
              <a:xfrm>
                <a:off x="725050" y="1162346"/>
                <a:ext cx="4624064" cy="553035"/>
              </a:xfrm>
              <a:prstGeom prst="rect">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accent1">
                        <a:lumMod val="50000"/>
                      </a:schemeClr>
                    </a:solidFill>
                  </a:rPr>
                  <a:t>2017</a:t>
                </a:r>
              </a:p>
            </p:txBody>
          </p:sp>
        </p:grpSp>
        <p:sp>
          <p:nvSpPr>
            <p:cNvPr id="43" name="Flecha abajo 42"/>
            <p:cNvSpPr/>
            <p:nvPr/>
          </p:nvSpPr>
          <p:spPr>
            <a:xfrm>
              <a:off x="2643798" y="2900561"/>
              <a:ext cx="484632" cy="978408"/>
            </a:xfrm>
            <a:prstGeom prst="downArrow">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1">
                    <a:lumMod val="50000"/>
                  </a:schemeClr>
                </a:solidFill>
              </a:endParaRPr>
            </a:p>
          </p:txBody>
        </p:sp>
      </p:grpSp>
      <p:sp>
        <p:nvSpPr>
          <p:cNvPr id="2" name="Flecha abajo 1"/>
          <p:cNvSpPr/>
          <p:nvPr/>
        </p:nvSpPr>
        <p:spPr>
          <a:xfrm>
            <a:off x="6423243" y="2876527"/>
            <a:ext cx="348343" cy="795141"/>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4"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spTree>
    <p:extLst>
      <p:ext uri="{BB962C8B-B14F-4D97-AF65-F5344CB8AC3E}">
        <p14:creationId xmlns:p14="http://schemas.microsoft.com/office/powerpoint/2010/main" val="187517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3377766" y="1239269"/>
            <a:ext cx="2879806" cy="415498"/>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100" b="1" dirty="0"/>
              <a:t>Coordinaciones</a:t>
            </a:r>
          </a:p>
        </p:txBody>
      </p:sp>
      <p:grpSp>
        <p:nvGrpSpPr>
          <p:cNvPr id="12" name="Grupo 11"/>
          <p:cNvGrpSpPr/>
          <p:nvPr/>
        </p:nvGrpSpPr>
        <p:grpSpPr>
          <a:xfrm>
            <a:off x="557177" y="2360229"/>
            <a:ext cx="3468048" cy="2875472"/>
            <a:chOff x="576378" y="2264675"/>
            <a:chExt cx="4624064" cy="3833963"/>
          </a:xfr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scene3d>
            <a:camera prst="orthographicFront">
              <a:rot lat="0" lon="0" rev="0"/>
            </a:camera>
            <a:lightRig rig="balanced" dir="t">
              <a:rot lat="0" lon="0" rev="8700000"/>
            </a:lightRig>
          </a:scene3d>
        </p:grpSpPr>
        <p:grpSp>
          <p:nvGrpSpPr>
            <p:cNvPr id="20" name="Grupo 19"/>
            <p:cNvGrpSpPr/>
            <p:nvPr/>
          </p:nvGrpSpPr>
          <p:grpSpPr>
            <a:xfrm>
              <a:off x="576378" y="2264675"/>
              <a:ext cx="4624064" cy="3833963"/>
              <a:chOff x="725050" y="1162346"/>
              <a:chExt cx="4624064" cy="3833963"/>
            </a:xfrm>
            <a:grpFill/>
          </p:grpSpPr>
          <p:sp>
            <p:nvSpPr>
              <p:cNvPr id="25" name="Rectángulo redondeado 24"/>
              <p:cNvSpPr/>
              <p:nvPr/>
            </p:nvSpPr>
            <p:spPr>
              <a:xfrm>
                <a:off x="1082479" y="2859491"/>
                <a:ext cx="3788501" cy="2136818"/>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bg1"/>
                    </a:solidFill>
                  </a:rPr>
                  <a:t>Cualquier tipo de coordinación</a:t>
                </a:r>
              </a:p>
            </p:txBody>
          </p:sp>
          <p:sp>
            <p:nvSpPr>
              <p:cNvPr id="32" name="Rectángulo 31"/>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bg1"/>
                    </a:solidFill>
                  </a:rPr>
                  <a:t>2017</a:t>
                </a:r>
              </a:p>
            </p:txBody>
          </p:sp>
        </p:grpSp>
        <p:sp>
          <p:nvSpPr>
            <p:cNvPr id="43" name="Flecha abajo 42"/>
            <p:cNvSpPr/>
            <p:nvPr/>
          </p:nvSpPr>
          <p:spPr>
            <a:xfrm>
              <a:off x="2643798" y="2900561"/>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bg1"/>
                </a:solidFill>
              </a:endParaRPr>
            </a:p>
          </p:txBody>
        </p:sp>
      </p:grpSp>
      <p:grpSp>
        <p:nvGrpSpPr>
          <p:cNvPr id="3" name="Grupo 2"/>
          <p:cNvGrpSpPr/>
          <p:nvPr/>
        </p:nvGrpSpPr>
        <p:grpSpPr>
          <a:xfrm>
            <a:off x="4817669" y="2293560"/>
            <a:ext cx="3468048" cy="2679055"/>
            <a:chOff x="6484521" y="2642600"/>
            <a:chExt cx="4624064" cy="3572073"/>
          </a:xfrm>
          <a:gradFill>
            <a:gsLst>
              <a:gs pos="0">
                <a:srgbClr val="7030A0"/>
              </a:gs>
              <a:gs pos="74000">
                <a:srgbClr val="7030A0"/>
              </a:gs>
              <a:gs pos="83000">
                <a:srgbClr val="7030A0"/>
              </a:gs>
              <a:gs pos="100000">
                <a:schemeClr val="accent1">
                  <a:lumMod val="30000"/>
                  <a:lumOff val="70000"/>
                </a:schemeClr>
              </a:gs>
            </a:gsLst>
            <a:lin ang="5400000" scaled="1"/>
          </a:gradFill>
          <a:scene3d>
            <a:camera prst="orthographicFront">
              <a:rot lat="0" lon="0" rev="0"/>
            </a:camera>
            <a:lightRig rig="balanced" dir="t">
              <a:rot lat="0" lon="0" rev="8700000"/>
            </a:lightRig>
          </a:scene3d>
        </p:grpSpPr>
        <p:grpSp>
          <p:nvGrpSpPr>
            <p:cNvPr id="37" name="Grupo 36"/>
            <p:cNvGrpSpPr/>
            <p:nvPr/>
          </p:nvGrpSpPr>
          <p:grpSpPr>
            <a:xfrm>
              <a:off x="6484521" y="2642600"/>
              <a:ext cx="4624064" cy="3572073"/>
              <a:chOff x="725050" y="1162346"/>
              <a:chExt cx="4624064" cy="2336496"/>
            </a:xfrm>
            <a:grpFill/>
          </p:grpSpPr>
          <p:sp>
            <p:nvSpPr>
              <p:cNvPr id="38" name="Rectángulo redondeado 37"/>
              <p:cNvSpPr/>
              <p:nvPr/>
            </p:nvSpPr>
            <p:spPr>
              <a:xfrm>
                <a:off x="725050" y="2692019"/>
                <a:ext cx="4610033" cy="806823"/>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b="1" dirty="0"/>
                  <a:t>Coordinaciones ligadas a los objetivos del PAT</a:t>
                </a:r>
              </a:p>
            </p:txBody>
          </p:sp>
          <p:sp>
            <p:nvSpPr>
              <p:cNvPr id="42" name="Rectángulo 41"/>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2018</a:t>
                </a:r>
              </a:p>
            </p:txBody>
          </p:sp>
        </p:grpSp>
        <p:sp>
          <p:nvSpPr>
            <p:cNvPr id="2" name="Flecha abajo 1"/>
            <p:cNvSpPr/>
            <p:nvPr/>
          </p:nvSpPr>
          <p:spPr>
            <a:xfrm>
              <a:off x="8564324" y="3704545"/>
              <a:ext cx="464457" cy="106018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sp>
        <p:nvSpPr>
          <p:cNvPr id="14"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spTree>
    <p:extLst>
      <p:ext uri="{BB962C8B-B14F-4D97-AF65-F5344CB8AC3E}">
        <p14:creationId xmlns:p14="http://schemas.microsoft.com/office/powerpoint/2010/main" val="57074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3376" y="1235310"/>
            <a:ext cx="5630636" cy="1148182"/>
          </a:xfrm>
        </p:spPr>
        <p:txBody>
          <a:bodyPr>
            <a:normAutofit fontScale="90000"/>
          </a:bodyPr>
          <a:lstStyle/>
          <a:p>
            <a:r>
              <a:rPr lang="es-MX" dirty="0">
                <a:solidFill>
                  <a:schemeClr val="accent6">
                    <a:lumMod val="50000"/>
                  </a:schemeClr>
                </a:solidFill>
              </a:rPr>
              <a:t>Contenido general del </a:t>
            </a:r>
            <a:br>
              <a:rPr lang="es-MX" dirty="0">
                <a:solidFill>
                  <a:schemeClr val="accent6">
                    <a:lumMod val="50000"/>
                  </a:schemeClr>
                </a:solidFill>
              </a:rPr>
            </a:br>
            <a:r>
              <a:rPr lang="es-MX" dirty="0">
                <a:solidFill>
                  <a:schemeClr val="accent6">
                    <a:lumMod val="50000"/>
                  </a:schemeClr>
                </a:solidFill>
              </a:rPr>
              <a:t>PAT 2018</a:t>
            </a:r>
          </a:p>
        </p:txBody>
      </p:sp>
      <p:sp>
        <p:nvSpPr>
          <p:cNvPr id="3" name="Marcador de contenido 2"/>
          <p:cNvSpPr>
            <a:spLocks noGrp="1"/>
          </p:cNvSpPr>
          <p:nvPr>
            <p:ph idx="1"/>
          </p:nvPr>
        </p:nvSpPr>
        <p:spPr>
          <a:xfrm>
            <a:off x="1896036" y="2517962"/>
            <a:ext cx="7140388" cy="3593588"/>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s-MX" dirty="0"/>
              <a:t>Perspectiva institucional y evaluación 2017</a:t>
            </a:r>
          </a:p>
          <a:p>
            <a:r>
              <a:rPr lang="es-MX" dirty="0"/>
              <a:t>Diagnóstico Social Comunitario</a:t>
            </a:r>
          </a:p>
          <a:p>
            <a:r>
              <a:rPr lang="es-MX" dirty="0"/>
              <a:t>Objetivos</a:t>
            </a:r>
          </a:p>
          <a:p>
            <a:r>
              <a:rPr lang="es-MX" dirty="0"/>
              <a:t>Actividades Operativas </a:t>
            </a:r>
            <a:r>
              <a:rPr lang="es-MX" sz="1800" dirty="0"/>
              <a:t>(planeación participativa, capacitaciones, insumos y más)</a:t>
            </a:r>
          </a:p>
          <a:p>
            <a:r>
              <a:rPr lang="es-MX" dirty="0"/>
              <a:t>Programa Estatal de Trabajo de Contraloría Social</a:t>
            </a:r>
          </a:p>
          <a:p>
            <a:r>
              <a:rPr lang="es-MX" dirty="0"/>
              <a:t>Cronograma de Actividades</a:t>
            </a:r>
          </a:p>
          <a:p>
            <a:r>
              <a:rPr lang="es-MX" dirty="0"/>
              <a:t>Datos de Contacto</a:t>
            </a:r>
          </a:p>
          <a:p>
            <a:r>
              <a:rPr lang="es-MX" dirty="0"/>
              <a:t>Firmas</a:t>
            </a:r>
          </a:p>
        </p:txBody>
      </p:sp>
    </p:spTree>
    <p:extLst>
      <p:ext uri="{BB962C8B-B14F-4D97-AF65-F5344CB8AC3E}">
        <p14:creationId xmlns:p14="http://schemas.microsoft.com/office/powerpoint/2010/main" val="2058712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85248" y="2583376"/>
            <a:ext cx="2602006" cy="994172"/>
          </a:xfrm>
        </p:spPr>
        <p:txBody>
          <a:bodyPr>
            <a:noAutofit/>
          </a:bodyPr>
          <a:lstStyle/>
          <a:p>
            <a:pPr algn="ctr"/>
            <a:r>
              <a:rPr lang="es-MX" sz="4950" dirty="0">
                <a:latin typeface="Apple Chancery" panose="03020702040506060504" pitchFamily="66" charset="0"/>
              </a:rPr>
              <a:t>Fin</a:t>
            </a:r>
          </a:p>
        </p:txBody>
      </p:sp>
    </p:spTree>
    <p:extLst>
      <p:ext uri="{BB962C8B-B14F-4D97-AF65-F5344CB8AC3E}">
        <p14:creationId xmlns:p14="http://schemas.microsoft.com/office/powerpoint/2010/main" val="21208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08528" y="2725287"/>
            <a:ext cx="7348387" cy="1003031"/>
          </a:xfrm>
          <a:prstGeom prst="rect">
            <a:avLst/>
          </a:prstGeom>
          <a:noFill/>
        </p:spPr>
        <p:txBody>
          <a:bodyPr wrap="square" lIns="91440" tIns="45720" rIns="91440" bIns="45720">
            <a:spAutoFit/>
          </a:bodyPr>
          <a:lstStyle/>
          <a:p>
            <a:pPr algn="ctr">
              <a:lnSpc>
                <a:spcPct val="150000"/>
              </a:lnSpc>
            </a:pPr>
            <a:r>
              <a:rPr lang="es-MX" sz="4400" b="1" dirty="0"/>
              <a:t>PERSPECTIVA INSTITUCIONAL</a:t>
            </a:r>
          </a:p>
        </p:txBody>
      </p:sp>
    </p:spTree>
    <p:extLst>
      <p:ext uri="{BB962C8B-B14F-4D97-AF65-F5344CB8AC3E}">
        <p14:creationId xmlns:p14="http://schemas.microsoft.com/office/powerpoint/2010/main" val="146810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o 18"/>
          <p:cNvGrpSpPr/>
          <p:nvPr/>
        </p:nvGrpSpPr>
        <p:grpSpPr>
          <a:xfrm>
            <a:off x="59975" y="309282"/>
            <a:ext cx="9084025" cy="6375520"/>
            <a:chOff x="59975" y="208987"/>
            <a:chExt cx="9102889" cy="6475815"/>
          </a:xfrm>
        </p:grpSpPr>
        <p:sp>
          <p:nvSpPr>
            <p:cNvPr id="2" name="CuadroTexto 1"/>
            <p:cNvSpPr txBox="1"/>
            <p:nvPr/>
          </p:nvSpPr>
          <p:spPr>
            <a:xfrm>
              <a:off x="2927853" y="208987"/>
              <a:ext cx="3571631" cy="464871"/>
            </a:xfrm>
            <a:prstGeom prst="rect">
              <a:avLst/>
            </a:prstGeom>
            <a:solidFill>
              <a:schemeClr val="bg1">
                <a:lumMod val="85000"/>
              </a:schemeClr>
            </a:solidFill>
            <a:ln w="28575">
              <a:solidFill>
                <a:srgbClr val="7030A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150000"/>
                </a:lnSpc>
              </a:pPr>
              <a:r>
                <a:rPr lang="es-MX" b="1" dirty="0">
                  <a:solidFill>
                    <a:schemeClr val="tx1"/>
                  </a:solidFill>
                </a:rPr>
                <a:t>PERSPECTIVA INSTITUCIONAL</a:t>
              </a:r>
            </a:p>
          </p:txBody>
        </p:sp>
        <p:sp>
          <p:nvSpPr>
            <p:cNvPr id="3" name="CuadroTexto 2"/>
            <p:cNvSpPr txBox="1"/>
            <p:nvPr/>
          </p:nvSpPr>
          <p:spPr>
            <a:xfrm>
              <a:off x="59975" y="1093939"/>
              <a:ext cx="915122" cy="4527995"/>
            </a:xfrm>
            <a:prstGeom prst="rect">
              <a:avLst/>
            </a:prstGeom>
            <a:solidFill>
              <a:schemeClr val="bg1">
                <a:lumMod val="85000"/>
              </a:schemeClr>
            </a:solidFill>
            <a:ln w="28575">
              <a:solidFill>
                <a:srgbClr val="7030A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3">
              <a:schemeClr val="accent5"/>
            </a:fillRef>
            <a:effectRef idx="3">
              <a:schemeClr val="accent5"/>
            </a:effectRef>
            <a:fontRef idx="minor">
              <a:schemeClr val="lt1"/>
            </a:fontRef>
          </p:style>
          <p:txBody>
            <a:bodyPr vert="wordArtVert" wrap="square" rtlCol="0">
              <a:spAutoFit/>
            </a:bodyPr>
            <a:lstStyle/>
            <a:p>
              <a:pPr algn="ctr"/>
              <a:r>
                <a:rPr lang="es-MX" sz="2000" b="1" dirty="0">
                  <a:solidFill>
                    <a:schemeClr val="tx1"/>
                  </a:solidFill>
                </a:rPr>
                <a:t>Cuál es el propósito </a:t>
              </a:r>
            </a:p>
          </p:txBody>
        </p:sp>
        <p:sp>
          <p:nvSpPr>
            <p:cNvPr id="4" name="CuadroTexto 3"/>
            <p:cNvSpPr txBox="1"/>
            <p:nvPr/>
          </p:nvSpPr>
          <p:spPr>
            <a:xfrm>
              <a:off x="171207" y="5761472"/>
              <a:ext cx="3447093" cy="923330"/>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dirty="0"/>
                <a:t>Determinar el ámbito de la política pública en el estado en materia de desarrollo comunitario </a:t>
              </a:r>
            </a:p>
          </p:txBody>
        </p:sp>
        <p:sp>
          <p:nvSpPr>
            <p:cNvPr id="5" name="CuadroTexto 4"/>
            <p:cNvSpPr txBox="1"/>
            <p:nvPr/>
          </p:nvSpPr>
          <p:spPr>
            <a:xfrm>
              <a:off x="3726361" y="5899972"/>
              <a:ext cx="2773123" cy="646331"/>
            </a:xfrm>
            <a:prstGeom prst="rect">
              <a:avLst/>
            </a:prstGeom>
            <a:solidFill>
              <a:srgbClr val="6600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defRPr b="1"/>
              </a:lvl1pPr>
            </a:lstStyle>
            <a:p>
              <a:r>
                <a:rPr lang="es-MX" dirty="0">
                  <a:solidFill>
                    <a:schemeClr val="bg1"/>
                  </a:solidFill>
                </a:rPr>
                <a:t>Identificar el marco normativo en la entidad</a:t>
              </a:r>
            </a:p>
          </p:txBody>
        </p:sp>
        <p:sp>
          <p:nvSpPr>
            <p:cNvPr id="6" name="CuadroTexto 5"/>
            <p:cNvSpPr txBox="1"/>
            <p:nvPr/>
          </p:nvSpPr>
          <p:spPr>
            <a:xfrm>
              <a:off x="6831379" y="5899973"/>
              <a:ext cx="2242038" cy="646331"/>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dirty="0"/>
                <a:t>Dirección de la política asistencial </a:t>
              </a:r>
            </a:p>
          </p:txBody>
        </p:sp>
        <p:sp>
          <p:nvSpPr>
            <p:cNvPr id="7" name="CuadroTexto 6"/>
            <p:cNvSpPr txBox="1"/>
            <p:nvPr/>
          </p:nvSpPr>
          <p:spPr>
            <a:xfrm>
              <a:off x="1363354" y="4814743"/>
              <a:ext cx="2922548" cy="646331"/>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dirty="0"/>
                <a:t>Prioridad y orientación de los recursos institucionales </a:t>
              </a:r>
            </a:p>
          </p:txBody>
        </p:sp>
        <p:sp>
          <p:nvSpPr>
            <p:cNvPr id="8" name="CuadroTexto 7"/>
            <p:cNvSpPr txBox="1"/>
            <p:nvPr/>
          </p:nvSpPr>
          <p:spPr>
            <a:xfrm>
              <a:off x="4583203" y="4814743"/>
              <a:ext cx="3858259" cy="646331"/>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dirty="0"/>
                <a:t>Directrices que tendrá el DIF Estatal en materia de desarrollo comunitario</a:t>
              </a:r>
            </a:p>
          </p:txBody>
        </p:sp>
        <p:sp>
          <p:nvSpPr>
            <p:cNvPr id="9" name="CuadroTexto 8"/>
            <p:cNvSpPr txBox="1"/>
            <p:nvPr/>
          </p:nvSpPr>
          <p:spPr>
            <a:xfrm>
              <a:off x="3554976" y="2963834"/>
              <a:ext cx="2608805" cy="646331"/>
            </a:xfrm>
            <a:prstGeom prst="rect">
              <a:avLst/>
            </a:prstGeom>
            <a:solidFill>
              <a:srgbClr val="660066"/>
            </a:solidFill>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b="1" dirty="0">
                  <a:solidFill>
                    <a:schemeClr val="bg1"/>
                  </a:solidFill>
                </a:rPr>
                <a:t>Realidad social de las comunidades </a:t>
              </a:r>
            </a:p>
          </p:txBody>
        </p:sp>
        <p:sp>
          <p:nvSpPr>
            <p:cNvPr id="10" name="CuadroTexto 9"/>
            <p:cNvSpPr txBox="1"/>
            <p:nvPr/>
          </p:nvSpPr>
          <p:spPr>
            <a:xfrm>
              <a:off x="1091680" y="1195229"/>
              <a:ext cx="2195603" cy="1477328"/>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MX" dirty="0"/>
                <a:t>Prioridad y orientación de los recursos institucionales para apoyar el PAT</a:t>
              </a:r>
            </a:p>
          </p:txBody>
        </p:sp>
        <p:sp>
          <p:nvSpPr>
            <p:cNvPr id="11" name="CuadroTexto 10"/>
            <p:cNvSpPr txBox="1"/>
            <p:nvPr/>
          </p:nvSpPr>
          <p:spPr>
            <a:xfrm>
              <a:off x="3860836" y="971106"/>
              <a:ext cx="1934886" cy="1754326"/>
            </a:xfrm>
            <a:prstGeom prst="rect">
              <a:avLst/>
            </a:prstGeom>
            <a:solidFill>
              <a:srgbClr val="6600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MX" b="1" dirty="0">
                  <a:solidFill>
                    <a:schemeClr val="bg1"/>
                  </a:solidFill>
                </a:rPr>
                <a:t>Qué se requiere cambiar, fortalecer, atender…</a:t>
              </a:r>
            </a:p>
            <a:p>
              <a:pPr algn="ctr"/>
              <a:r>
                <a:rPr lang="es-MX" b="1" dirty="0">
                  <a:solidFill>
                    <a:schemeClr val="bg1"/>
                  </a:solidFill>
                </a:rPr>
                <a:t>Cómo se va atender </a:t>
              </a:r>
            </a:p>
          </p:txBody>
        </p:sp>
        <p:sp>
          <p:nvSpPr>
            <p:cNvPr id="12" name="CuadroTexto 11"/>
            <p:cNvSpPr txBox="1"/>
            <p:nvPr/>
          </p:nvSpPr>
          <p:spPr>
            <a:xfrm>
              <a:off x="2716880" y="3916173"/>
              <a:ext cx="3732645" cy="646331"/>
            </a:xfrm>
            <a:prstGeom prst="rect">
              <a:avLst/>
            </a:prstGeom>
            <a:ln w="28575">
              <a:solidFill>
                <a:srgbClr val="660066"/>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s-MX"/>
              </a:defPPr>
              <a:lvl1pPr algn="ctr"/>
            </a:lstStyle>
            <a:p>
              <a:r>
                <a:rPr lang="es-MX" dirty="0"/>
                <a:t>Acciones a realizar para apoyar a la población vulnerable  </a:t>
              </a:r>
            </a:p>
          </p:txBody>
        </p:sp>
        <p:sp>
          <p:nvSpPr>
            <p:cNvPr id="13" name="Flecha curvada hacia abajo 12"/>
            <p:cNvSpPr/>
            <p:nvPr/>
          </p:nvSpPr>
          <p:spPr>
            <a:xfrm rot="6563897">
              <a:off x="6107106" y="3791607"/>
              <a:ext cx="962685" cy="482267"/>
            </a:xfrm>
            <a:prstGeom prst="curvedDownArrow">
              <a:avLst/>
            </a:prstGeom>
            <a:solidFill>
              <a:srgbClr val="6600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Flecha curvada hacia abajo 13"/>
            <p:cNvSpPr/>
            <p:nvPr/>
          </p:nvSpPr>
          <p:spPr>
            <a:xfrm rot="3180144" flipH="1">
              <a:off x="6018395" y="2159972"/>
              <a:ext cx="900490" cy="397291"/>
            </a:xfrm>
            <a:prstGeom prst="curvedDownArrow">
              <a:avLst/>
            </a:prstGeom>
            <a:solidFill>
              <a:srgbClr val="6600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7045254" y="1163315"/>
              <a:ext cx="1920215" cy="923330"/>
            </a:xfrm>
            <a:prstGeom prst="rect">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MX"/>
              </a:defPPr>
              <a:lvl1pPr algn="ctr"/>
            </a:lstStyle>
            <a:p>
              <a:r>
                <a:rPr lang="es-MX" b="1" dirty="0">
                  <a:solidFill>
                    <a:schemeClr val="tx1"/>
                  </a:solidFill>
                  <a:effectLst>
                    <a:outerShdw blurRad="38100" dist="38100" dir="2700000" algn="tl">
                      <a:srgbClr val="000000">
                        <a:alpha val="43137"/>
                      </a:srgbClr>
                    </a:outerShdw>
                  </a:effectLst>
                </a:rPr>
                <a:t>Desde la perspectiva comunitaria </a:t>
              </a:r>
            </a:p>
          </p:txBody>
        </p:sp>
        <p:sp>
          <p:nvSpPr>
            <p:cNvPr id="16" name="Flecha a la derecha con bandas 15"/>
            <p:cNvSpPr/>
            <p:nvPr/>
          </p:nvSpPr>
          <p:spPr>
            <a:xfrm flipH="1">
              <a:off x="6106542" y="1417171"/>
              <a:ext cx="713243" cy="461566"/>
            </a:xfrm>
            <a:prstGeom prst="stripedRightArrow">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Flecha izquierda 16"/>
            <p:cNvSpPr/>
            <p:nvPr/>
          </p:nvSpPr>
          <p:spPr>
            <a:xfrm>
              <a:off x="6968461" y="2345659"/>
              <a:ext cx="2194403" cy="1834158"/>
            </a:xfrm>
            <a:prstGeom prst="leftArrow">
              <a:avLst/>
            </a:prstGeom>
            <a:solidFill>
              <a:srgbClr val="CC009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MX" b="1" dirty="0">
                  <a:solidFill>
                    <a:schemeClr val="bg1"/>
                  </a:solidFill>
                </a:rPr>
                <a:t>El Subprograma Comunidad DIFerente</a:t>
              </a:r>
            </a:p>
          </p:txBody>
        </p:sp>
        <p:sp>
          <p:nvSpPr>
            <p:cNvPr id="18" name="CuadroTexto 17"/>
            <p:cNvSpPr txBox="1"/>
            <p:nvPr/>
          </p:nvSpPr>
          <p:spPr>
            <a:xfrm>
              <a:off x="6082357" y="2900555"/>
              <a:ext cx="1038263" cy="646331"/>
            </a:xfrm>
            <a:prstGeom prst="rect">
              <a:avLst/>
            </a:prstGeom>
            <a:noFill/>
            <a:ln>
              <a:solidFill>
                <a:schemeClr val="bg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MX" b="1" i="1" dirty="0">
                  <a:solidFill>
                    <a:srgbClr val="7030A0"/>
                  </a:solidFill>
                </a:rPr>
                <a:t>Cómo  vincular </a:t>
              </a:r>
            </a:p>
          </p:txBody>
        </p:sp>
      </p:grpSp>
    </p:spTree>
    <p:extLst>
      <p:ext uri="{BB962C8B-B14F-4D97-AF65-F5344CB8AC3E}">
        <p14:creationId xmlns:p14="http://schemas.microsoft.com/office/powerpoint/2010/main" val="2516441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945633384"/>
              </p:ext>
            </p:extLst>
          </p:nvPr>
        </p:nvGraphicFramePr>
        <p:xfrm>
          <a:off x="443753" y="1344629"/>
          <a:ext cx="7951459" cy="5331882"/>
        </p:xfrm>
        <a:graphic>
          <a:graphicData uri="http://schemas.openxmlformats.org/drawingml/2006/table">
            <a:tbl>
              <a:tblPr firstRow="1" bandRow="1">
                <a:tableStyleId>{3C2FFA5D-87B4-456A-9821-1D502468CF0F}</a:tableStyleId>
              </a:tblPr>
              <a:tblGrid>
                <a:gridCol w="2065602">
                  <a:extLst>
                    <a:ext uri="{9D8B030D-6E8A-4147-A177-3AD203B41FA5}">
                      <a16:colId xmlns:a16="http://schemas.microsoft.com/office/drawing/2014/main" val="20000"/>
                    </a:ext>
                  </a:extLst>
                </a:gridCol>
                <a:gridCol w="3235370">
                  <a:extLst>
                    <a:ext uri="{9D8B030D-6E8A-4147-A177-3AD203B41FA5}">
                      <a16:colId xmlns:a16="http://schemas.microsoft.com/office/drawing/2014/main" val="20001"/>
                    </a:ext>
                  </a:extLst>
                </a:gridCol>
                <a:gridCol w="2650487">
                  <a:extLst>
                    <a:ext uri="{9D8B030D-6E8A-4147-A177-3AD203B41FA5}">
                      <a16:colId xmlns:a16="http://schemas.microsoft.com/office/drawing/2014/main" val="20002"/>
                    </a:ext>
                  </a:extLst>
                </a:gridCol>
              </a:tblGrid>
              <a:tr h="1237596">
                <a:tc>
                  <a:txBody>
                    <a:bodyPr/>
                    <a:lstStyle/>
                    <a:p>
                      <a:pPr algn="ctr"/>
                      <a:r>
                        <a:rPr lang="es-MX" sz="1600" dirty="0"/>
                        <a:t>Marco</a:t>
                      </a:r>
                      <a:r>
                        <a:rPr lang="es-MX" sz="1600" baseline="0" dirty="0"/>
                        <a:t> normativo</a:t>
                      </a:r>
                      <a:endParaRPr lang="es-MX" sz="1600" dirty="0"/>
                    </a:p>
                  </a:txBody>
                  <a:tcPr anchor="ctr">
                    <a:cell3D prstMaterial="dkEdge">
                      <a:bevel/>
                      <a:lightRig rig="flood" dir="t"/>
                    </a:cell3D>
                    <a:solidFill>
                      <a:srgbClr val="660066"/>
                    </a:solidFill>
                  </a:tcPr>
                </a:tc>
                <a:tc>
                  <a:txBody>
                    <a:bodyPr/>
                    <a:lstStyle/>
                    <a:p>
                      <a:pPr algn="ctr"/>
                      <a:r>
                        <a:rPr lang="es-MX" sz="1600" dirty="0"/>
                        <a:t>Planteamientos considerados </a:t>
                      </a:r>
                    </a:p>
                  </a:txBody>
                  <a:tcPr anchor="ctr">
                    <a:cell3D prstMaterial="dkEdge">
                      <a:bevel/>
                      <a:lightRig rig="flood" dir="t"/>
                    </a:cell3D>
                    <a:solidFill>
                      <a:srgbClr val="660066"/>
                    </a:solidFill>
                  </a:tcPr>
                </a:tc>
                <a:tc>
                  <a:txBody>
                    <a:bodyPr/>
                    <a:lstStyle/>
                    <a:p>
                      <a:pPr algn="ctr"/>
                      <a:r>
                        <a:rPr lang="es-MX" sz="1600" dirty="0"/>
                        <a:t>Cómo integra</a:t>
                      </a:r>
                      <a:r>
                        <a:rPr lang="es-MX" sz="1600" baseline="0" dirty="0"/>
                        <a:t> el SEDIF estos planteamientos a través de Comunidad DIFerente </a:t>
                      </a:r>
                      <a:endParaRPr lang="es-MX" sz="1600" dirty="0"/>
                    </a:p>
                  </a:txBody>
                  <a:tcPr anchor="ctr">
                    <a:cell3D prstMaterial="dkEdge">
                      <a:bevel/>
                      <a:lightRig rig="flood" dir="t"/>
                    </a:cell3D>
                    <a:solidFill>
                      <a:srgbClr val="660066"/>
                    </a:solidFill>
                  </a:tcPr>
                </a:tc>
                <a:extLst>
                  <a:ext uri="{0D108BD9-81ED-4DB2-BD59-A6C34878D82A}">
                    <a16:rowId xmlns:a16="http://schemas.microsoft.com/office/drawing/2014/main" val="10000"/>
                  </a:ext>
                </a:extLst>
              </a:tr>
              <a:tr h="858423">
                <a:tc>
                  <a:txBody>
                    <a:bodyPr/>
                    <a:lstStyle/>
                    <a:p>
                      <a:pPr algn="ctr"/>
                      <a:r>
                        <a:rPr lang="es-MX" sz="1600" b="1" dirty="0">
                          <a:solidFill>
                            <a:schemeClr val="tx1"/>
                          </a:solidFill>
                        </a:rPr>
                        <a:t>Plan Estatal de Desarrollo</a:t>
                      </a:r>
                    </a:p>
                  </a:txBody>
                  <a:tcPr anchor="ctr">
                    <a:cell3D prstMaterial="dkEdge">
                      <a:bevel/>
                      <a:lightRig rig="flood" dir="t"/>
                    </a:cell3D>
                    <a:solidFill>
                      <a:srgbClr val="FF99FF">
                        <a:alpha val="46000"/>
                      </a:srgbClr>
                    </a:solidFill>
                  </a:tcPr>
                </a:tc>
                <a:tc>
                  <a:txBody>
                    <a:bodyPr/>
                    <a:lstStyle/>
                    <a:p>
                      <a:pPr algn="ctr"/>
                      <a:r>
                        <a:rPr lang="es-MX" sz="1600" b="1" dirty="0">
                          <a:solidFill>
                            <a:schemeClr val="tx1"/>
                          </a:solidFill>
                        </a:rPr>
                        <a:t>Qué  se determina para el desarrollo comunitario en el marco de la asistencia social</a:t>
                      </a:r>
                    </a:p>
                  </a:txBody>
                  <a:tcPr anchor="ctr">
                    <a:cell3D prstMaterial="dkEdge">
                      <a:bevel/>
                      <a:lightRig rig="flood" dir="t"/>
                    </a:cell3D>
                    <a:solidFill>
                      <a:srgbClr val="660066">
                        <a:alpha val="29000"/>
                      </a:srgbClr>
                    </a:solidFill>
                  </a:tcPr>
                </a:tc>
                <a:tc rowSpan="4">
                  <a:txBody>
                    <a:bodyPr/>
                    <a:lstStyle/>
                    <a:p>
                      <a:pPr marL="0" algn="ctr" defTabSz="914400" rtl="0" eaLnBrk="1" latinLnBrk="0" hangingPunct="1"/>
                      <a:r>
                        <a:rPr lang="es-MX" sz="1600" b="1" kern="1200" dirty="0">
                          <a:solidFill>
                            <a:schemeClr val="bg1"/>
                          </a:solidFill>
                          <a:latin typeface="+mn-lt"/>
                          <a:ea typeface="+mn-ea"/>
                          <a:cs typeface="+mn-cs"/>
                        </a:rPr>
                        <a:t>Determinar cómo se articula el planteamiento de la política social en el marco de la asistencia social, para la implementación del programa de Comunidad DIFerente</a:t>
                      </a:r>
                    </a:p>
                  </a:txBody>
                  <a:tcPr anchor="ctr">
                    <a:cell3D prstMaterial="dkEdge">
                      <a:bevel/>
                      <a:lightRig rig="flood" dir="t"/>
                    </a:cell3D>
                    <a:solidFill>
                      <a:srgbClr val="660066">
                        <a:alpha val="68000"/>
                      </a:srgbClr>
                    </a:solidFill>
                  </a:tcPr>
                </a:tc>
                <a:extLst>
                  <a:ext uri="{0D108BD9-81ED-4DB2-BD59-A6C34878D82A}">
                    <a16:rowId xmlns:a16="http://schemas.microsoft.com/office/drawing/2014/main" val="10001"/>
                  </a:ext>
                </a:extLst>
              </a:tr>
              <a:tr h="858423">
                <a:tc>
                  <a:txBody>
                    <a:bodyPr/>
                    <a:lstStyle/>
                    <a:p>
                      <a:pPr marL="0" algn="ctr" defTabSz="914400" rtl="0" eaLnBrk="1" latinLnBrk="0" hangingPunct="1"/>
                      <a:r>
                        <a:rPr lang="es-MX" sz="1600" b="1" kern="1200" dirty="0">
                          <a:solidFill>
                            <a:schemeClr val="tx1"/>
                          </a:solidFill>
                          <a:latin typeface="+mn-lt"/>
                          <a:ea typeface="+mn-ea"/>
                          <a:cs typeface="+mn-cs"/>
                        </a:rPr>
                        <a:t>Ley Estatal de Asistencia social </a:t>
                      </a:r>
                    </a:p>
                  </a:txBody>
                  <a:tcPr anchor="ctr">
                    <a:cell3D prstMaterial="dkEdge">
                      <a:bevel/>
                      <a:lightRig rig="flood" dir="t"/>
                    </a:cell3D>
                    <a:solidFill>
                      <a:srgbClr val="FF99FF">
                        <a:alpha val="46000"/>
                      </a:srgbClr>
                    </a:solidFill>
                  </a:tcPr>
                </a:tc>
                <a:tc>
                  <a:txBody>
                    <a:bodyPr/>
                    <a:lstStyle/>
                    <a:p>
                      <a:pPr marL="0" algn="ctr" defTabSz="914400" rtl="0" eaLnBrk="1" latinLnBrk="0" hangingPunct="1"/>
                      <a:r>
                        <a:rPr lang="es-MX" sz="1600" b="1" kern="1200" dirty="0">
                          <a:solidFill>
                            <a:schemeClr val="tx1"/>
                          </a:solidFill>
                          <a:latin typeface="+mn-lt"/>
                          <a:ea typeface="+mn-ea"/>
                          <a:cs typeface="+mn-cs"/>
                        </a:rPr>
                        <a:t>Qué atribuciones se tienen consideradas</a:t>
                      </a:r>
                    </a:p>
                  </a:txBody>
                  <a:tcPr anchor="ctr">
                    <a:cell3D prstMaterial="dkEdge">
                      <a:bevel/>
                      <a:lightRig rig="flood" dir="t"/>
                    </a:cell3D>
                    <a:solidFill>
                      <a:srgbClr val="660066">
                        <a:alpha val="29000"/>
                      </a:srgbClr>
                    </a:solidFill>
                  </a:tcPr>
                </a:tc>
                <a:tc vMerge="1">
                  <a:txBody>
                    <a:bodyPr/>
                    <a:lstStyle/>
                    <a:p>
                      <a:pPr algn="ctr"/>
                      <a:endParaRPr lang="es-MX" dirty="0"/>
                    </a:p>
                  </a:txBody>
                  <a:tcPr anchor="ctr">
                    <a:cell3D prstMaterial="dkEdge">
                      <a:bevel/>
                      <a:lightRig rig="flood" dir="t"/>
                    </a:cell3D>
                  </a:tcPr>
                </a:tc>
                <a:extLst>
                  <a:ext uri="{0D108BD9-81ED-4DB2-BD59-A6C34878D82A}">
                    <a16:rowId xmlns:a16="http://schemas.microsoft.com/office/drawing/2014/main" val="10002"/>
                  </a:ext>
                </a:extLst>
              </a:tr>
              <a:tr h="1041603">
                <a:tc>
                  <a:txBody>
                    <a:bodyPr/>
                    <a:lstStyle/>
                    <a:p>
                      <a:pPr marL="0" algn="ctr" defTabSz="914400" rtl="0" eaLnBrk="1" latinLnBrk="0" hangingPunct="1"/>
                      <a:r>
                        <a:rPr lang="es-MX" sz="1600" b="1" kern="1200" dirty="0">
                          <a:solidFill>
                            <a:schemeClr val="tx1"/>
                          </a:solidFill>
                          <a:latin typeface="+mn-lt"/>
                          <a:ea typeface="+mn-ea"/>
                          <a:cs typeface="+mn-cs"/>
                        </a:rPr>
                        <a:t>Programa de Trabajo del SEDIF </a:t>
                      </a:r>
                    </a:p>
                  </a:txBody>
                  <a:tcPr anchor="ctr">
                    <a:cell3D prstMaterial="dkEdge">
                      <a:bevel/>
                      <a:lightRig rig="flood" dir="t"/>
                    </a:cell3D>
                    <a:solidFill>
                      <a:srgbClr val="FF99FF">
                        <a:alpha val="46000"/>
                      </a:srgbClr>
                    </a:solidFill>
                  </a:tcPr>
                </a:tc>
                <a:tc>
                  <a:txBody>
                    <a:bodyPr/>
                    <a:lstStyle/>
                    <a:p>
                      <a:pPr marL="0" algn="ctr" defTabSz="914400" rtl="0" eaLnBrk="1" latinLnBrk="0" hangingPunct="1"/>
                      <a:r>
                        <a:rPr lang="es-MX" sz="1600" b="1" kern="1200" dirty="0">
                          <a:solidFill>
                            <a:schemeClr val="tx1"/>
                          </a:solidFill>
                          <a:latin typeface="+mn-lt"/>
                          <a:ea typeface="+mn-ea"/>
                          <a:cs typeface="+mn-cs"/>
                        </a:rPr>
                        <a:t>Acciones prioritarias en materia de desarrollo comunitario</a:t>
                      </a:r>
                    </a:p>
                    <a:p>
                      <a:pPr marL="0" algn="ctr" defTabSz="914400" rtl="0" eaLnBrk="1" latinLnBrk="0" hangingPunct="1"/>
                      <a:r>
                        <a:rPr lang="es-MX" sz="1600" b="1" kern="1200" dirty="0">
                          <a:solidFill>
                            <a:schemeClr val="tx1"/>
                          </a:solidFill>
                          <a:latin typeface="+mn-lt"/>
                          <a:ea typeface="+mn-ea"/>
                          <a:cs typeface="+mn-cs"/>
                        </a:rPr>
                        <a:t>Acciones</a:t>
                      </a:r>
                      <a:r>
                        <a:rPr lang="es-MX" sz="1600" b="1" kern="1200" baseline="0" dirty="0">
                          <a:solidFill>
                            <a:schemeClr val="tx1"/>
                          </a:solidFill>
                          <a:latin typeface="+mn-lt"/>
                          <a:ea typeface="+mn-ea"/>
                          <a:cs typeface="+mn-cs"/>
                        </a:rPr>
                        <a:t> de</a:t>
                      </a:r>
                      <a:r>
                        <a:rPr lang="es-MX" sz="1600" b="1" kern="1200" dirty="0">
                          <a:solidFill>
                            <a:schemeClr val="tx1"/>
                          </a:solidFill>
                          <a:latin typeface="+mn-lt"/>
                          <a:ea typeface="+mn-ea"/>
                          <a:cs typeface="+mn-cs"/>
                        </a:rPr>
                        <a:t> vinculación con</a:t>
                      </a:r>
                      <a:r>
                        <a:rPr lang="es-MX" sz="1600" b="1" kern="1200" baseline="0" dirty="0">
                          <a:solidFill>
                            <a:schemeClr val="tx1"/>
                          </a:solidFill>
                          <a:latin typeface="+mn-lt"/>
                          <a:ea typeface="+mn-ea"/>
                          <a:cs typeface="+mn-cs"/>
                        </a:rPr>
                        <a:t> otros programas institucionales </a:t>
                      </a:r>
                      <a:endParaRPr lang="es-MX" sz="1600" b="1" kern="1200" dirty="0">
                        <a:solidFill>
                          <a:schemeClr val="tx1"/>
                        </a:solidFill>
                        <a:latin typeface="+mn-lt"/>
                        <a:ea typeface="+mn-ea"/>
                        <a:cs typeface="+mn-cs"/>
                      </a:endParaRPr>
                    </a:p>
                  </a:txBody>
                  <a:tcPr anchor="ctr">
                    <a:cell3D prstMaterial="dkEdge">
                      <a:bevel/>
                      <a:lightRig rig="flood" dir="t"/>
                    </a:cell3D>
                    <a:solidFill>
                      <a:srgbClr val="660066">
                        <a:alpha val="29000"/>
                      </a:srgbClr>
                    </a:solidFill>
                  </a:tcPr>
                </a:tc>
                <a:tc vMerge="1">
                  <a:txBody>
                    <a:bodyPr/>
                    <a:lstStyle/>
                    <a:p>
                      <a:pPr algn="ctr"/>
                      <a:endParaRPr lang="es-MX" dirty="0"/>
                    </a:p>
                  </a:txBody>
                  <a:tcPr anchor="ctr">
                    <a:cell3D prstMaterial="dkEdge">
                      <a:bevel/>
                      <a:lightRig rig="flood" dir="t"/>
                    </a:cell3D>
                  </a:tcPr>
                </a:tc>
                <a:extLst>
                  <a:ext uri="{0D108BD9-81ED-4DB2-BD59-A6C34878D82A}">
                    <a16:rowId xmlns:a16="http://schemas.microsoft.com/office/drawing/2014/main" val="10003"/>
                  </a:ext>
                </a:extLst>
              </a:tr>
              <a:tr h="1281973">
                <a:tc>
                  <a:txBody>
                    <a:bodyPr/>
                    <a:lstStyle/>
                    <a:p>
                      <a:pPr marL="0" algn="ctr" defTabSz="914400" rtl="0" eaLnBrk="1" latinLnBrk="0" hangingPunct="1"/>
                      <a:r>
                        <a:rPr lang="es-MX" sz="1600" b="1" kern="1200" dirty="0">
                          <a:solidFill>
                            <a:schemeClr val="tx1"/>
                          </a:solidFill>
                          <a:latin typeface="+mn-lt"/>
                          <a:ea typeface="+mn-ea"/>
                          <a:cs typeface="+mn-cs"/>
                        </a:rPr>
                        <a:t>Otros…</a:t>
                      </a:r>
                    </a:p>
                  </a:txBody>
                  <a:tcPr anchor="ctr">
                    <a:cell3D prstMaterial="dkEdge">
                      <a:bevel/>
                      <a:lightRig rig="flood" dir="t"/>
                    </a:cell3D>
                    <a:solidFill>
                      <a:srgbClr val="FF99FF">
                        <a:alpha val="46000"/>
                      </a:srgbClr>
                    </a:solidFill>
                  </a:tcPr>
                </a:tc>
                <a:tc>
                  <a:txBody>
                    <a:bodyPr/>
                    <a:lstStyle/>
                    <a:p>
                      <a:pPr marL="0" algn="ctr" defTabSz="914400" rtl="0" eaLnBrk="1" latinLnBrk="0" hangingPunct="1"/>
                      <a:r>
                        <a:rPr lang="es-MX" sz="1600" b="1" kern="1200" dirty="0">
                          <a:solidFill>
                            <a:schemeClr val="tx1"/>
                          </a:solidFill>
                          <a:latin typeface="+mn-lt"/>
                          <a:ea typeface="+mn-ea"/>
                          <a:cs typeface="+mn-cs"/>
                        </a:rPr>
                        <a:t>Proyecto específico que el gobierno del estado tiene considerado para la atención de las necesidades y problemas que presentan en el estado</a:t>
                      </a:r>
                    </a:p>
                  </a:txBody>
                  <a:tcPr anchor="ctr">
                    <a:cell3D prstMaterial="dkEdge">
                      <a:bevel/>
                      <a:lightRig rig="flood" dir="t"/>
                    </a:cell3D>
                    <a:solidFill>
                      <a:srgbClr val="660066">
                        <a:alpha val="29000"/>
                      </a:srgbClr>
                    </a:solidFill>
                  </a:tcPr>
                </a:tc>
                <a:tc vMerge="1">
                  <a:txBody>
                    <a:bodyPr/>
                    <a:lstStyle/>
                    <a:p>
                      <a:pPr algn="ctr"/>
                      <a:endParaRPr lang="es-MX" dirty="0"/>
                    </a:p>
                  </a:txBody>
                  <a:tcPr anchor="ctr">
                    <a:cell3D prstMaterial="dkEdge">
                      <a:bevel/>
                      <a:lightRig rig="flood" dir="t"/>
                    </a:cell3D>
                  </a:tcPr>
                </a:tc>
                <a:extLst>
                  <a:ext uri="{0D108BD9-81ED-4DB2-BD59-A6C34878D82A}">
                    <a16:rowId xmlns:a16="http://schemas.microsoft.com/office/drawing/2014/main" val="10004"/>
                  </a:ext>
                </a:extLst>
              </a:tr>
            </a:tbl>
          </a:graphicData>
        </a:graphic>
      </p:graphicFrame>
      <p:sp>
        <p:nvSpPr>
          <p:cNvPr id="3" name="CuadroTexto 2"/>
          <p:cNvSpPr txBox="1"/>
          <p:nvPr/>
        </p:nvSpPr>
        <p:spPr>
          <a:xfrm>
            <a:off x="2811202" y="346292"/>
            <a:ext cx="3419341" cy="507831"/>
          </a:xfrm>
          <a:prstGeom prst="rect">
            <a:avLst/>
          </a:prstGeom>
          <a:solidFill>
            <a:schemeClr val="bg1">
              <a:lumMod val="85000"/>
            </a:schemeClr>
          </a:solidFill>
          <a:ln w="28575">
            <a:solidFill>
              <a:srgbClr val="7030A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150000"/>
              </a:lnSpc>
            </a:pPr>
            <a:r>
              <a:rPr lang="es-MX" b="1" dirty="0">
                <a:solidFill>
                  <a:schemeClr val="tx1"/>
                </a:solidFill>
              </a:rPr>
              <a:t>PERSPECTIVA INSTITUCIONAL</a:t>
            </a:r>
          </a:p>
        </p:txBody>
      </p:sp>
    </p:spTree>
    <p:extLst>
      <p:ext uri="{BB962C8B-B14F-4D97-AF65-F5344CB8AC3E}">
        <p14:creationId xmlns:p14="http://schemas.microsoft.com/office/powerpoint/2010/main" val="3586090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26176" t="23320" r="23530" b="11027"/>
          <a:stretch/>
        </p:blipFill>
        <p:spPr>
          <a:xfrm>
            <a:off x="147918" y="873995"/>
            <a:ext cx="8780930" cy="5984005"/>
          </a:xfrm>
          <a:prstGeom prst="rect">
            <a:avLst/>
          </a:prstGeom>
        </p:spPr>
      </p:pic>
      <p:sp>
        <p:nvSpPr>
          <p:cNvPr id="3" name="CuadroTexto 2"/>
          <p:cNvSpPr txBox="1"/>
          <p:nvPr/>
        </p:nvSpPr>
        <p:spPr>
          <a:xfrm>
            <a:off x="3003205" y="276728"/>
            <a:ext cx="3408398" cy="507831"/>
          </a:xfrm>
          <a:prstGeom prst="rect">
            <a:avLst/>
          </a:prstGeom>
          <a:solidFill>
            <a:schemeClr val="bg1">
              <a:lumMod val="85000"/>
            </a:schemeClr>
          </a:solidFill>
          <a:ln w="28575">
            <a:solidFill>
              <a:srgbClr val="7030A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150000"/>
              </a:lnSpc>
            </a:pPr>
            <a:r>
              <a:rPr lang="es-MX" b="1" dirty="0">
                <a:solidFill>
                  <a:schemeClr val="tx1"/>
                </a:solidFill>
              </a:rPr>
              <a:t>PERSPECTIVA INSTITUCIONAL</a:t>
            </a:r>
          </a:p>
        </p:txBody>
      </p:sp>
    </p:spTree>
    <p:extLst>
      <p:ext uri="{BB962C8B-B14F-4D97-AF65-F5344CB8AC3E}">
        <p14:creationId xmlns:p14="http://schemas.microsoft.com/office/powerpoint/2010/main" val="250353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03512" y="3010111"/>
            <a:ext cx="6858000" cy="741619"/>
          </a:xfrm>
        </p:spPr>
        <p:txBody>
          <a:bodyPr>
            <a:normAutofit fontScale="90000"/>
          </a:bodyPr>
          <a:lstStyle/>
          <a:p>
            <a:r>
              <a:rPr lang="es-MX" b="1" dirty="0"/>
              <a:t>Diagnóstico Social</a:t>
            </a:r>
          </a:p>
        </p:txBody>
      </p:sp>
    </p:spTree>
    <p:extLst>
      <p:ext uri="{BB962C8B-B14F-4D97-AF65-F5344CB8AC3E}">
        <p14:creationId xmlns:p14="http://schemas.microsoft.com/office/powerpoint/2010/main" val="426824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384683" y="2580428"/>
            <a:ext cx="2711134" cy="134422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2"/>
          </a:fillRef>
          <a:effectRef idx="1">
            <a:schemeClr val="accent2"/>
          </a:effectRef>
          <a:fontRef idx="minor">
            <a:schemeClr val="lt1"/>
          </a:fontRef>
        </p:style>
        <p:txBody>
          <a:bodyPr rtlCol="0" anchor="ctr"/>
          <a:lstStyle/>
          <a:p>
            <a:pPr algn="ctr"/>
            <a:r>
              <a:rPr lang="es-MX" b="1" dirty="0">
                <a:solidFill>
                  <a:schemeClr val="tx1"/>
                </a:solidFill>
              </a:rPr>
              <a:t>DIAGNÓSTICO SOCIAL COMUNITARIO</a:t>
            </a:r>
          </a:p>
        </p:txBody>
      </p:sp>
      <p:sp>
        <p:nvSpPr>
          <p:cNvPr id="3" name="Flecha derecha 2"/>
          <p:cNvSpPr/>
          <p:nvPr/>
        </p:nvSpPr>
        <p:spPr>
          <a:xfrm>
            <a:off x="82554" y="1730904"/>
            <a:ext cx="3238539" cy="3043271"/>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Necesidades y problemas  que tiene el universo de atención, es decir, las comunidades focalizadas</a:t>
            </a:r>
          </a:p>
        </p:txBody>
      </p:sp>
      <p:sp>
        <p:nvSpPr>
          <p:cNvPr id="4" name="Flecha izquierda 3"/>
          <p:cNvSpPr/>
          <p:nvPr/>
        </p:nvSpPr>
        <p:spPr>
          <a:xfrm>
            <a:off x="6222997" y="1730905"/>
            <a:ext cx="2921003" cy="3043270"/>
          </a:xfrm>
          <a:prstGeom prst="lef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Sistematizar los </a:t>
            </a:r>
            <a:r>
              <a:rPr lang="es-MX" b="1" dirty="0" err="1">
                <a:solidFill>
                  <a:schemeClr val="tx1"/>
                </a:solidFill>
              </a:rPr>
              <a:t>Dx</a:t>
            </a:r>
            <a:r>
              <a:rPr lang="es-MX" b="1" dirty="0">
                <a:solidFill>
                  <a:schemeClr val="tx1"/>
                </a:solidFill>
              </a:rPr>
              <a:t> Exploratorios y los DX Participativos, así como los PTC</a:t>
            </a:r>
          </a:p>
        </p:txBody>
      </p:sp>
      <p:sp>
        <p:nvSpPr>
          <p:cNvPr id="5" name="Flecha arriba 4"/>
          <p:cNvSpPr/>
          <p:nvPr/>
        </p:nvSpPr>
        <p:spPr>
          <a:xfrm>
            <a:off x="3206879" y="4379941"/>
            <a:ext cx="3073268" cy="2273166"/>
          </a:xfrm>
          <a:prstGeom prst="up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rPr>
              <a:t>Ejercicio de análisis y reflexión sustentado en  estadísticas</a:t>
            </a:r>
          </a:p>
        </p:txBody>
      </p:sp>
      <p:sp>
        <p:nvSpPr>
          <p:cNvPr id="6" name="Flecha abajo 5"/>
          <p:cNvSpPr/>
          <p:nvPr/>
        </p:nvSpPr>
        <p:spPr>
          <a:xfrm>
            <a:off x="3143289" y="91712"/>
            <a:ext cx="3073268" cy="2311111"/>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solidFill>
                  <a:schemeClr val="tx1"/>
                </a:solidFill>
              </a:rPr>
              <a:t>Todo ello para prever las líneas de acción de 2018</a:t>
            </a:r>
          </a:p>
        </p:txBody>
      </p:sp>
    </p:spTree>
    <p:extLst>
      <p:ext uri="{BB962C8B-B14F-4D97-AF65-F5344CB8AC3E}">
        <p14:creationId xmlns:p14="http://schemas.microsoft.com/office/powerpoint/2010/main" val="235682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95506" y="3481188"/>
            <a:ext cx="1758563" cy="523220"/>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MX" sz="2800" dirty="0"/>
              <a:t>Por qué</a:t>
            </a:r>
          </a:p>
        </p:txBody>
      </p:sp>
      <p:sp>
        <p:nvSpPr>
          <p:cNvPr id="3" name="Flecha derecha 2"/>
          <p:cNvSpPr/>
          <p:nvPr/>
        </p:nvSpPr>
        <p:spPr>
          <a:xfrm rot="1840373">
            <a:off x="282639" y="1250291"/>
            <a:ext cx="3210050" cy="2106171"/>
          </a:xfrm>
          <a:prstGeom prst="rightArrow">
            <a:avLst/>
          </a:prstGeom>
          <a:solidFill>
            <a:schemeClr val="accent5">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500" dirty="0"/>
              <a:t>No se ha podido consolidar el PAT como proyecto de planeación de la intervención estatal</a:t>
            </a:r>
          </a:p>
        </p:txBody>
      </p:sp>
      <p:sp>
        <p:nvSpPr>
          <p:cNvPr id="4" name="Flecha derecha 3"/>
          <p:cNvSpPr/>
          <p:nvPr/>
        </p:nvSpPr>
        <p:spPr>
          <a:xfrm rot="5400000">
            <a:off x="2697697" y="548949"/>
            <a:ext cx="3295654" cy="2568824"/>
          </a:xfrm>
          <a:prstGeom prst="rightArrow">
            <a:avLst/>
          </a:prstGeom>
          <a:solidFill>
            <a:schemeClr val="accent6">
              <a:lumMod val="60000"/>
              <a:lumOff val="40000"/>
            </a:schemeClr>
          </a:solidFill>
          <a:ln>
            <a:solidFill>
              <a:srgbClr val="92D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dirty="0">
                <a:solidFill>
                  <a:schemeClr val="accent2">
                    <a:lumMod val="50000"/>
                  </a:schemeClr>
                </a:solidFill>
              </a:rPr>
              <a:t>Se utiliza más como requisito para la obtención de los recursos que como instrumento de planeación del desarrollo comunitario</a:t>
            </a:r>
          </a:p>
        </p:txBody>
      </p:sp>
      <p:sp>
        <p:nvSpPr>
          <p:cNvPr id="5" name="Flecha derecha 4"/>
          <p:cNvSpPr/>
          <p:nvPr/>
        </p:nvSpPr>
        <p:spPr>
          <a:xfrm rot="19571627">
            <a:off x="222455" y="3773354"/>
            <a:ext cx="2888720" cy="1814238"/>
          </a:xfrm>
          <a:prstGeom prst="rightArrow">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500" dirty="0"/>
              <a:t>Es necesario homologar conceptos y procesos</a:t>
            </a:r>
          </a:p>
        </p:txBody>
      </p:sp>
      <p:sp>
        <p:nvSpPr>
          <p:cNvPr id="6" name="Flecha izquierda 5"/>
          <p:cNvSpPr/>
          <p:nvPr/>
        </p:nvSpPr>
        <p:spPr>
          <a:xfrm rot="19796468">
            <a:off x="5239492" y="1398848"/>
            <a:ext cx="3313995" cy="1809055"/>
          </a:xfrm>
          <a:prstGeom prst="leftArrow">
            <a:avLst/>
          </a:prstGeom>
          <a:solidFill>
            <a:srgbClr val="7030A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500" dirty="0"/>
              <a:t>Se ve a cada apartado de manera independiente sin interrelación con los demás</a:t>
            </a:r>
          </a:p>
        </p:txBody>
      </p:sp>
      <p:sp>
        <p:nvSpPr>
          <p:cNvPr id="7" name="Flecha izquierda 6"/>
          <p:cNvSpPr/>
          <p:nvPr/>
        </p:nvSpPr>
        <p:spPr>
          <a:xfrm rot="1430843">
            <a:off x="5387727" y="3623725"/>
            <a:ext cx="3684757" cy="2113496"/>
          </a:xfrm>
          <a:prstGeom prst="leftArrow">
            <a:avLst/>
          </a:prstGeom>
          <a:solidFill>
            <a:schemeClr val="bg2">
              <a:lumMod val="1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500" dirty="0"/>
              <a:t>No se ha comprendido la importancia de contextualizar los trabajos dentro de una perspectiva institucional, ni de partir de un diagnóstico</a:t>
            </a:r>
          </a:p>
        </p:txBody>
      </p:sp>
      <p:sp>
        <p:nvSpPr>
          <p:cNvPr id="8" name="Flecha arriba 7"/>
          <p:cNvSpPr/>
          <p:nvPr/>
        </p:nvSpPr>
        <p:spPr>
          <a:xfrm>
            <a:off x="2805755" y="4028624"/>
            <a:ext cx="3166562" cy="2774244"/>
          </a:xfrm>
          <a:prstGeom prst="upArrow">
            <a:avLst>
              <a:gd name="adj1" fmla="val 53257"/>
              <a:gd name="adj2" fmla="val 35526"/>
            </a:avLst>
          </a:prstGeom>
          <a:solidFill>
            <a:schemeClr val="bg2">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dirty="0"/>
              <a:t>Se confunde el quehacer institucional del DIF hacemos asistencia social corresponsable, no asistencialismo, ni desarrollo social, ni proyectos productivos</a:t>
            </a:r>
          </a:p>
        </p:txBody>
      </p:sp>
    </p:spTree>
    <p:extLst>
      <p:ext uri="{BB962C8B-B14F-4D97-AF65-F5344CB8AC3E}">
        <p14:creationId xmlns:p14="http://schemas.microsoft.com/office/powerpoint/2010/main" val="4095659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2602138" y="1014413"/>
            <a:ext cx="2763239" cy="2205247"/>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rtlCol="0" anchor="ctr"/>
          <a:lstStyle/>
          <a:p>
            <a:pPr marL="214313" indent="-214313">
              <a:buFont typeface="Arial" panose="020B0604020202020204" pitchFamily="34" charset="0"/>
              <a:buChar char="•"/>
            </a:pPr>
            <a:r>
              <a:rPr lang="es-MX" sz="1350" dirty="0">
                <a:solidFill>
                  <a:schemeClr val="tx1"/>
                </a:solidFill>
              </a:rPr>
              <a:t>Falta de servicios básicos</a:t>
            </a:r>
          </a:p>
          <a:p>
            <a:pPr marL="214313" indent="-214313">
              <a:buFont typeface="Arial" panose="020B0604020202020204" pitchFamily="34" charset="0"/>
              <a:buChar char="•"/>
            </a:pPr>
            <a:endParaRPr lang="es-MX" sz="1350" dirty="0">
              <a:solidFill>
                <a:schemeClr val="tx1"/>
              </a:solidFill>
            </a:endParaRPr>
          </a:p>
          <a:p>
            <a:pPr marL="214313" indent="-214313">
              <a:buFont typeface="Arial" panose="020B0604020202020204" pitchFamily="34" charset="0"/>
              <a:buChar char="•"/>
            </a:pPr>
            <a:r>
              <a:rPr lang="es-MX" sz="1350" dirty="0">
                <a:solidFill>
                  <a:schemeClr val="tx1"/>
                </a:solidFill>
              </a:rPr>
              <a:t>Inseguridad</a:t>
            </a:r>
          </a:p>
          <a:p>
            <a:pPr marL="214313" indent="-214313">
              <a:buFont typeface="Arial" panose="020B0604020202020204" pitchFamily="34" charset="0"/>
              <a:buChar char="•"/>
            </a:pPr>
            <a:endParaRPr lang="es-MX" sz="1350" dirty="0">
              <a:solidFill>
                <a:schemeClr val="tx1"/>
              </a:solidFill>
            </a:endParaRPr>
          </a:p>
          <a:p>
            <a:pPr marL="214313" indent="-214313">
              <a:buFont typeface="Arial" panose="020B0604020202020204" pitchFamily="34" charset="0"/>
              <a:buChar char="•"/>
            </a:pPr>
            <a:r>
              <a:rPr lang="es-MX" sz="1350" dirty="0">
                <a:solidFill>
                  <a:schemeClr val="tx1"/>
                </a:solidFill>
              </a:rPr>
              <a:t>Desempleo</a:t>
            </a:r>
          </a:p>
          <a:p>
            <a:pPr marL="214313" indent="-214313">
              <a:buFont typeface="Arial" panose="020B0604020202020204" pitchFamily="34" charset="0"/>
              <a:buChar char="•"/>
            </a:pPr>
            <a:endParaRPr lang="es-MX" sz="1350" dirty="0">
              <a:solidFill>
                <a:schemeClr val="tx1"/>
              </a:solidFill>
            </a:endParaRPr>
          </a:p>
          <a:p>
            <a:pPr marL="214313" indent="-214313">
              <a:buFont typeface="Arial" panose="020B0604020202020204" pitchFamily="34" charset="0"/>
              <a:buChar char="•"/>
            </a:pPr>
            <a:r>
              <a:rPr lang="es-MX" sz="1350" dirty="0">
                <a:solidFill>
                  <a:schemeClr val="tx1"/>
                </a:solidFill>
              </a:rPr>
              <a:t>Falta de espacios recreativos</a:t>
            </a:r>
          </a:p>
          <a:p>
            <a:pPr marL="214313" indent="-214313">
              <a:buFont typeface="Arial" panose="020B0604020202020204" pitchFamily="34" charset="0"/>
              <a:buChar char="•"/>
            </a:pPr>
            <a:endParaRPr lang="es-MX" sz="1350" dirty="0">
              <a:solidFill>
                <a:schemeClr val="tx1"/>
              </a:solidFill>
            </a:endParaRPr>
          </a:p>
          <a:p>
            <a:pPr marL="214313" indent="-214313">
              <a:buFont typeface="Arial" panose="020B0604020202020204" pitchFamily="34" charset="0"/>
              <a:buChar char="•"/>
            </a:pPr>
            <a:r>
              <a:rPr lang="es-MX" sz="1350" dirty="0">
                <a:solidFill>
                  <a:schemeClr val="tx1"/>
                </a:solidFill>
              </a:rPr>
              <a:t>Falta de  infraestructura social</a:t>
            </a:r>
          </a:p>
        </p:txBody>
      </p:sp>
      <p:sp>
        <p:nvSpPr>
          <p:cNvPr id="4" name="Rectángulo 3"/>
          <p:cNvSpPr/>
          <p:nvPr/>
        </p:nvSpPr>
        <p:spPr>
          <a:xfrm>
            <a:off x="274943" y="1363744"/>
            <a:ext cx="2327195" cy="507831"/>
          </a:xfrm>
          <a:prstGeom prst="rect">
            <a:avLst/>
          </a:prstGeom>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es-MX" sz="1350" b="1" dirty="0">
                <a:solidFill>
                  <a:schemeClr val="bg1"/>
                </a:solidFill>
              </a:rPr>
              <a:t>Aludir a problemas comunitarios tales como:</a:t>
            </a:r>
          </a:p>
        </p:txBody>
      </p:sp>
      <p:sp>
        <p:nvSpPr>
          <p:cNvPr id="2" name="Rectángulo redondeado 1"/>
          <p:cNvSpPr/>
          <p:nvPr/>
        </p:nvSpPr>
        <p:spPr>
          <a:xfrm>
            <a:off x="438775" y="3219659"/>
            <a:ext cx="7390775" cy="2756718"/>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rtlCol="0" anchor="ctr"/>
          <a:lstStyle/>
          <a:p>
            <a:r>
              <a:rPr lang="es-MX" sz="1350" b="1" dirty="0">
                <a:solidFill>
                  <a:srgbClr val="0070C0"/>
                </a:solidFill>
              </a:rPr>
              <a:t>Para definir las problemáticas y necesidades a atender en 2018 preguntarse:</a:t>
            </a:r>
          </a:p>
          <a:p>
            <a:endParaRPr lang="es-MX" sz="1350" dirty="0"/>
          </a:p>
          <a:p>
            <a:pPr marL="257175" indent="-257175">
              <a:buAutoNum type="arabicParenR"/>
            </a:pPr>
            <a:r>
              <a:rPr lang="es-MX" sz="1350" dirty="0"/>
              <a:t>¿Qué problemáticas y necesidades tienen los GD partiendo de la revisión de los DX exploratorios y los </a:t>
            </a:r>
            <a:r>
              <a:rPr lang="es-MX" sz="1350" dirty="0" err="1"/>
              <a:t>Dx</a:t>
            </a:r>
            <a:r>
              <a:rPr lang="es-MX" sz="1350" dirty="0"/>
              <a:t> participativos de las localidades definidas en la cobertura?</a:t>
            </a:r>
          </a:p>
          <a:p>
            <a:pPr marL="257175" indent="-257175">
              <a:buAutoNum type="arabicParenR"/>
            </a:pPr>
            <a:r>
              <a:rPr lang="es-MX" sz="1350" dirty="0"/>
              <a:t>¿Cuáles de ellas están priorizadas en sus PTC?</a:t>
            </a:r>
          </a:p>
          <a:p>
            <a:pPr marL="257175" indent="-257175">
              <a:buFontTx/>
              <a:buAutoNum type="arabicParenR"/>
            </a:pPr>
            <a:r>
              <a:rPr lang="es-MX" sz="1350" dirty="0"/>
              <a:t>¿Qué porcentaje de GD tienen esas problemáticas o necesidades?</a:t>
            </a:r>
          </a:p>
          <a:p>
            <a:pPr marL="257175" indent="-257175">
              <a:buFontTx/>
              <a:buAutoNum type="arabicParenR"/>
            </a:pPr>
            <a:r>
              <a:rPr lang="es-MX" sz="1350" dirty="0"/>
              <a:t>¿Cuáles de ellas podemos atender en el marco de nuestras atribuciones como DIF?</a:t>
            </a:r>
          </a:p>
          <a:p>
            <a:pPr marL="257175" indent="-257175">
              <a:buFontTx/>
              <a:buAutoNum type="arabicParenR"/>
            </a:pPr>
            <a:r>
              <a:rPr lang="es-MX" sz="1350" dirty="0"/>
              <a:t>¿Existe la posibilidad de coordinarse con otras instituciones para dar respuesta a algunas de esas problemáticas o necesidades?</a:t>
            </a:r>
          </a:p>
          <a:p>
            <a:pPr marL="257175" indent="-257175">
              <a:buFontTx/>
              <a:buAutoNum type="arabicParenR"/>
            </a:pPr>
            <a:r>
              <a:rPr lang="es-MX" sz="1350" dirty="0"/>
              <a:t>¿Cuáles de esas problemáticas y necesidades se atenderán en 2018?</a:t>
            </a:r>
          </a:p>
        </p:txBody>
      </p:sp>
    </p:spTree>
    <p:extLst>
      <p:ext uri="{BB962C8B-B14F-4D97-AF65-F5344CB8AC3E}">
        <p14:creationId xmlns:p14="http://schemas.microsoft.com/office/powerpoint/2010/main" val="250343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echa abajo 9"/>
          <p:cNvSpPr/>
          <p:nvPr/>
        </p:nvSpPr>
        <p:spPr>
          <a:xfrm>
            <a:off x="6710508" y="2023212"/>
            <a:ext cx="596893" cy="580793"/>
          </a:xfrm>
          <a:prstGeom prst="downArrow">
            <a:avLst/>
          </a:prstGeom>
          <a:solidFill>
            <a:schemeClr val="accent6">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endParaRPr lang="es-MX" sz="1350"/>
          </a:p>
        </p:txBody>
      </p:sp>
      <p:sp>
        <p:nvSpPr>
          <p:cNvPr id="7" name="Rectángulo redondeado 6"/>
          <p:cNvSpPr/>
          <p:nvPr/>
        </p:nvSpPr>
        <p:spPr>
          <a:xfrm>
            <a:off x="153189" y="2930428"/>
            <a:ext cx="4393377" cy="297507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rtlCol="0" anchor="ctr"/>
          <a:lstStyle/>
          <a:p>
            <a:pPr lvl="0"/>
            <a:r>
              <a:rPr lang="es-MX" b="1" dirty="0"/>
              <a:t>Recursos Comunitarios:</a:t>
            </a:r>
          </a:p>
          <a:p>
            <a:pPr marL="214313" indent="-214313">
              <a:buFont typeface="Arial" panose="020B0604020202020204" pitchFamily="34" charset="0"/>
              <a:buChar char="•"/>
            </a:pPr>
            <a:r>
              <a:rPr lang="es-MX" dirty="0"/>
              <a:t>Para realizar actividades como albañilería, artesanía, panaderos, ingenieros, mecánicos, maestros</a:t>
            </a:r>
          </a:p>
          <a:p>
            <a:pPr marL="214313" indent="-214313">
              <a:buFont typeface="Arial" panose="020B0604020202020204" pitchFamily="34" charset="0"/>
              <a:buChar char="•"/>
            </a:pPr>
            <a:r>
              <a:rPr lang="es-MX" dirty="0"/>
              <a:t>Vocación económica y productiva</a:t>
            </a:r>
          </a:p>
          <a:p>
            <a:pPr marL="214313" indent="-214313">
              <a:buFont typeface="Arial" panose="020B0604020202020204" pitchFamily="34" charset="0"/>
              <a:buChar char="•"/>
            </a:pPr>
            <a:r>
              <a:rPr lang="es-MX" dirty="0"/>
              <a:t>Elementos naturales</a:t>
            </a:r>
          </a:p>
          <a:p>
            <a:pPr marL="214313" indent="-214313">
              <a:buFont typeface="Arial" panose="020B0604020202020204" pitchFamily="34" charset="0"/>
              <a:buChar char="•"/>
            </a:pPr>
            <a:r>
              <a:rPr lang="es-MX" dirty="0"/>
              <a:t>Organizaciones sociales existentes</a:t>
            </a:r>
          </a:p>
          <a:p>
            <a:pPr marL="214313" indent="-214313">
              <a:buFont typeface="Arial" panose="020B0604020202020204" pitchFamily="34" charset="0"/>
              <a:buChar char="•"/>
            </a:pPr>
            <a:r>
              <a:rPr lang="es-MX" dirty="0"/>
              <a:t>Líderes naturales</a:t>
            </a:r>
          </a:p>
        </p:txBody>
      </p:sp>
      <p:sp>
        <p:nvSpPr>
          <p:cNvPr id="8" name="Rectángulo redondeado 7"/>
          <p:cNvSpPr/>
          <p:nvPr/>
        </p:nvSpPr>
        <p:spPr>
          <a:xfrm>
            <a:off x="4851192" y="2957374"/>
            <a:ext cx="4038600" cy="3062385"/>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rtlCol="0" anchor="ctr"/>
          <a:lstStyle/>
          <a:p>
            <a:pPr lvl="0"/>
            <a:r>
              <a:rPr lang="es-MX" b="1" dirty="0"/>
              <a:t>Oportunidades Comunitarias</a:t>
            </a:r>
            <a:r>
              <a:rPr lang="es-MX" dirty="0"/>
              <a:t>: </a:t>
            </a:r>
          </a:p>
          <a:p>
            <a:pPr marL="214313" indent="-214313">
              <a:buFont typeface="Arial" panose="020B0604020202020204" pitchFamily="34" charset="0"/>
              <a:buChar char="•"/>
            </a:pPr>
            <a:r>
              <a:rPr lang="es-MX" dirty="0"/>
              <a:t>Componentes ajenos a la comunidad que pueden beneficiarla:</a:t>
            </a:r>
          </a:p>
          <a:p>
            <a:pPr marL="742950" lvl="1" indent="-285750">
              <a:buFont typeface="Wingdings" panose="05000000000000000000" pitchFamily="2" charset="2"/>
              <a:buChar char="ü"/>
            </a:pPr>
            <a:r>
              <a:rPr lang="es-MX" dirty="0"/>
              <a:t>Otros programas sociales del Gobierno estatal o de instancias federales o inclusive internacionales.</a:t>
            </a:r>
          </a:p>
        </p:txBody>
      </p:sp>
      <p:grpSp>
        <p:nvGrpSpPr>
          <p:cNvPr id="9" name="Grupo 8"/>
          <p:cNvGrpSpPr/>
          <p:nvPr/>
        </p:nvGrpSpPr>
        <p:grpSpPr>
          <a:xfrm>
            <a:off x="404436" y="1623733"/>
            <a:ext cx="7875590" cy="976269"/>
            <a:chOff x="539248" y="322730"/>
            <a:chExt cx="3455895" cy="911731"/>
          </a:xfrm>
          <a:solidFill>
            <a:schemeClr val="accent6">
              <a:lumMod val="50000"/>
            </a:schemeClr>
          </a:solidFill>
          <a:scene3d>
            <a:camera prst="orthographicFront">
              <a:rot lat="0" lon="0" rev="0"/>
            </a:camera>
            <a:lightRig rig="glow" dir="t">
              <a:rot lat="0" lon="0" rev="4800000"/>
            </a:lightRig>
          </a:scene3d>
        </p:grpSpPr>
        <p:sp>
          <p:nvSpPr>
            <p:cNvPr id="5" name="Flecha abajo 4"/>
            <p:cNvSpPr/>
            <p:nvPr/>
          </p:nvSpPr>
          <p:spPr>
            <a:xfrm>
              <a:off x="1131006" y="692062"/>
              <a:ext cx="261923" cy="542399"/>
            </a:xfrm>
            <a:prstGeom prst="downArrow">
              <a:avLst/>
            </a:prstGeom>
            <a:grpFill/>
            <a:ln>
              <a:noFill/>
            </a:ln>
            <a:effectLst>
              <a:outerShdw blurRad="190500" dist="228600" dir="2700000" algn="ctr">
                <a:srgbClr val="000000">
                  <a:alpha val="30000"/>
                </a:srgbClr>
              </a:outerShdw>
            </a:effectLst>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endParaRPr lang="es-MX" sz="1350"/>
            </a:p>
          </p:txBody>
        </p:sp>
        <p:sp>
          <p:nvSpPr>
            <p:cNvPr id="2" name="CuadroTexto 1"/>
            <p:cNvSpPr txBox="1"/>
            <p:nvPr/>
          </p:nvSpPr>
          <p:spPr>
            <a:xfrm>
              <a:off x="539248" y="322730"/>
              <a:ext cx="3455895" cy="603604"/>
            </a:xfrm>
            <a:prstGeom prst="rect">
              <a:avLst/>
            </a:prstGeom>
            <a:grpFill/>
            <a:ln>
              <a:noFill/>
            </a:ln>
            <a:effectLst>
              <a:outerShdw blurRad="190500" dist="228600" dir="2700000" algn="ctr">
                <a:srgbClr val="000000">
                  <a:alpha val="30000"/>
                </a:srgbClr>
              </a:outerShdw>
            </a:effectLst>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b="1" dirty="0"/>
                <a:t>También es importante considerar los recursos y oportunidades comunitarias que las localidades tienen como: </a:t>
              </a:r>
            </a:p>
          </p:txBody>
        </p:sp>
      </p:grpSp>
    </p:spTree>
    <p:extLst>
      <p:ext uri="{BB962C8B-B14F-4D97-AF65-F5344CB8AC3E}">
        <p14:creationId xmlns:p14="http://schemas.microsoft.com/office/powerpoint/2010/main" val="3644573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0" y="-23321"/>
            <a:ext cx="4572000" cy="646632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s-MX" b="1" dirty="0">
                <a:solidFill>
                  <a:schemeClr val="tx1"/>
                </a:solidFill>
              </a:rPr>
              <a:t>Para definir las problemáticas y necesidades a atender en 2018 preguntarse:</a:t>
            </a:r>
          </a:p>
          <a:p>
            <a:endParaRPr lang="es-MX" b="1" dirty="0">
              <a:solidFill>
                <a:schemeClr val="tx1"/>
              </a:solidFill>
            </a:endParaRPr>
          </a:p>
          <a:p>
            <a:pPr marL="257175" indent="-257175">
              <a:buAutoNum type="arabicParenR"/>
            </a:pPr>
            <a:r>
              <a:rPr lang="es-MX" dirty="0">
                <a:solidFill>
                  <a:schemeClr val="tx1"/>
                </a:solidFill>
              </a:rPr>
              <a:t>¿Qué problemáticas y necesidades tienen los GD partiendo de la revisión de los DX exploratorios y los </a:t>
            </a:r>
            <a:r>
              <a:rPr lang="es-MX" dirty="0" err="1">
                <a:solidFill>
                  <a:schemeClr val="tx1"/>
                </a:solidFill>
              </a:rPr>
              <a:t>Dx</a:t>
            </a:r>
            <a:r>
              <a:rPr lang="es-MX" dirty="0">
                <a:solidFill>
                  <a:schemeClr val="tx1"/>
                </a:solidFill>
              </a:rPr>
              <a:t> participativos de las localidades definidas en la cobertura?</a:t>
            </a:r>
          </a:p>
          <a:p>
            <a:pPr marL="257175" indent="-257175">
              <a:buAutoNum type="arabicParenR"/>
            </a:pPr>
            <a:r>
              <a:rPr lang="es-MX" dirty="0">
                <a:solidFill>
                  <a:schemeClr val="tx1"/>
                </a:solidFill>
              </a:rPr>
              <a:t>¿Cuáles de ellas están priorizadas en sus PTC?</a:t>
            </a:r>
          </a:p>
          <a:p>
            <a:pPr marL="257175" indent="-257175">
              <a:buFontTx/>
              <a:buAutoNum type="arabicParenR"/>
            </a:pPr>
            <a:r>
              <a:rPr lang="es-MX" dirty="0">
                <a:solidFill>
                  <a:schemeClr val="tx1"/>
                </a:solidFill>
              </a:rPr>
              <a:t>¿Qué porcentaje de GD tienen esas problemáticas o necesidades?</a:t>
            </a:r>
          </a:p>
          <a:p>
            <a:pPr marL="257175" indent="-257175">
              <a:buFontTx/>
              <a:buAutoNum type="arabicParenR"/>
            </a:pPr>
            <a:r>
              <a:rPr lang="es-MX" dirty="0">
                <a:solidFill>
                  <a:schemeClr val="tx1"/>
                </a:solidFill>
              </a:rPr>
              <a:t>¿Cuáles de ellas podemos atender en el marco de nuestras atribuciones como DIF?</a:t>
            </a:r>
          </a:p>
          <a:p>
            <a:pPr marL="257175" indent="-257175">
              <a:buFontTx/>
              <a:buAutoNum type="arabicParenR"/>
            </a:pPr>
            <a:r>
              <a:rPr lang="es-MX" dirty="0">
                <a:solidFill>
                  <a:schemeClr val="tx1"/>
                </a:solidFill>
              </a:rPr>
              <a:t>¿Existe la posibilidad de coordinarse con otras instituciones para dar respuesta a algunas de esas problemáticas o necesidades?</a:t>
            </a:r>
          </a:p>
          <a:p>
            <a:pPr marL="257175" indent="-257175">
              <a:buFontTx/>
              <a:buAutoNum type="arabicParenR"/>
            </a:pPr>
            <a:r>
              <a:rPr lang="es-MX" dirty="0">
                <a:solidFill>
                  <a:schemeClr val="tx1"/>
                </a:solidFill>
              </a:rPr>
              <a:t>¿Cuáles de esas problemáticas y necesidades se atenderán en 2018?</a:t>
            </a:r>
          </a:p>
        </p:txBody>
      </p:sp>
      <p:sp>
        <p:nvSpPr>
          <p:cNvPr id="5" name="Rectángulo redondeado 6">
            <a:extLst>
              <a:ext uri="{FF2B5EF4-FFF2-40B4-BE49-F238E27FC236}">
                <a16:creationId xmlns:a16="http://schemas.microsoft.com/office/drawing/2014/main" id="{5923C368-50E6-4E44-AE4D-E3A0875857DF}"/>
              </a:ext>
            </a:extLst>
          </p:cNvPr>
          <p:cNvSpPr/>
          <p:nvPr/>
        </p:nvSpPr>
        <p:spPr>
          <a:xfrm>
            <a:off x="4956925" y="0"/>
            <a:ext cx="4038600" cy="441725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lvl="0"/>
            <a:r>
              <a:rPr lang="es-MX" b="1" dirty="0"/>
              <a:t>Recursos Comunitarios:</a:t>
            </a:r>
          </a:p>
          <a:p>
            <a:pPr marL="214313" indent="-214313">
              <a:buFont typeface="Arial" panose="020B0604020202020204" pitchFamily="34" charset="0"/>
              <a:buChar char="•"/>
            </a:pPr>
            <a:r>
              <a:rPr lang="es-MX" dirty="0"/>
              <a:t>¿Con qué tipo de recursos humanos cuentan las comunidades (albañiles, artesanos, panaderos, ingenieros, mecánicos, maestros?</a:t>
            </a:r>
          </a:p>
          <a:p>
            <a:pPr marL="214313" indent="-214313">
              <a:buFont typeface="Arial" panose="020B0604020202020204" pitchFamily="34" charset="0"/>
              <a:buChar char="•"/>
            </a:pPr>
            <a:r>
              <a:rPr lang="es-MX" dirty="0"/>
              <a:t>¿Cuáles son las actividades económicas que se realizan en las comunidades?</a:t>
            </a:r>
          </a:p>
          <a:p>
            <a:pPr marL="214313" indent="-214313">
              <a:buFont typeface="Arial" panose="020B0604020202020204" pitchFamily="34" charset="0"/>
              <a:buChar char="•"/>
            </a:pPr>
            <a:r>
              <a:rPr lang="es-MX" dirty="0"/>
              <a:t>¿Con qué recursos naturales cuentan?</a:t>
            </a:r>
          </a:p>
          <a:p>
            <a:pPr marL="214313" indent="-214313">
              <a:buFont typeface="Arial" panose="020B0604020202020204" pitchFamily="34" charset="0"/>
              <a:buChar char="•"/>
            </a:pPr>
            <a:r>
              <a:rPr lang="es-MX" dirty="0"/>
              <a:t>¿Qué tipo de organizaciones sociales y liderazgos hay?</a:t>
            </a:r>
          </a:p>
        </p:txBody>
      </p:sp>
      <p:sp>
        <p:nvSpPr>
          <p:cNvPr id="6" name="Rectángulo redondeado 7">
            <a:extLst>
              <a:ext uri="{FF2B5EF4-FFF2-40B4-BE49-F238E27FC236}">
                <a16:creationId xmlns:a16="http://schemas.microsoft.com/office/drawing/2014/main" id="{BAF0A69E-7278-4514-820E-AB56526D3090}"/>
              </a:ext>
            </a:extLst>
          </p:cNvPr>
          <p:cNvSpPr/>
          <p:nvPr/>
        </p:nvSpPr>
        <p:spPr>
          <a:xfrm>
            <a:off x="4956924" y="4561092"/>
            <a:ext cx="4038600" cy="207886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lvl="0"/>
            <a:r>
              <a:rPr lang="es-MX" b="1" dirty="0">
                <a:solidFill>
                  <a:schemeClr val="tx1"/>
                </a:solidFill>
              </a:rPr>
              <a:t>Oportunidades Comunitarias</a:t>
            </a:r>
            <a:r>
              <a:rPr lang="es-MX" dirty="0">
                <a:solidFill>
                  <a:schemeClr val="tx1"/>
                </a:solidFill>
              </a:rPr>
              <a:t>: </a:t>
            </a:r>
          </a:p>
          <a:p>
            <a:pPr marL="214313" indent="-214313">
              <a:buFont typeface="Arial" panose="020B0604020202020204" pitchFamily="34" charset="0"/>
              <a:buChar char="•"/>
            </a:pPr>
            <a:r>
              <a:rPr lang="es-MX" dirty="0">
                <a:solidFill>
                  <a:schemeClr val="tx1"/>
                </a:solidFill>
              </a:rPr>
              <a:t>¿Qué otros programas sociales del Gobierno estatal o de instancias federales o inclusive internacionales existen que pueden beneficiar a las comunidades?</a:t>
            </a:r>
          </a:p>
        </p:txBody>
      </p:sp>
    </p:spTree>
    <p:extLst>
      <p:ext uri="{BB962C8B-B14F-4D97-AF65-F5344CB8AC3E}">
        <p14:creationId xmlns:p14="http://schemas.microsoft.com/office/powerpoint/2010/main" val="4083468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5204" y="1554865"/>
            <a:ext cx="3812241" cy="42473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57175" indent="-257175" algn="just">
              <a:buFont typeface="Symbol" panose="05050102010706020507" pitchFamily="18" charset="2"/>
              <a:buChar char=""/>
            </a:pPr>
            <a:r>
              <a:rPr lang="es-MX" sz="1350" b="1" dirty="0">
                <a:latin typeface="Arial" panose="020B0604020202020204" pitchFamily="34" charset="0"/>
                <a:ea typeface="Times New Roman" panose="02020603050405020304" pitchFamily="18" charset="0"/>
                <a:cs typeface="Calibri" panose="020F0502020204030204" pitchFamily="34" charset="0"/>
              </a:rPr>
              <a:t>Elevado nivel de Analfabetismo:</a:t>
            </a:r>
            <a:r>
              <a:rPr lang="es-MX" sz="1350" dirty="0">
                <a:latin typeface="Arial" panose="020B0604020202020204" pitchFamily="34" charset="0"/>
                <a:ea typeface="Times New Roman" panose="02020603050405020304" pitchFamily="18" charset="0"/>
                <a:cs typeface="Calibri" panose="020F0502020204030204" pitchFamily="34" charset="0"/>
              </a:rPr>
              <a:t> Entre el 10 y el 15% de los habitantes de las localidades atendidas son analfabetas, cifra superior a la que se presenta a nivel nacional (5.5%) y estatal (6.3%), según los datos de la Encuesta </a:t>
            </a:r>
            <a:r>
              <a:rPr lang="es-MX" sz="1350" dirty="0" err="1">
                <a:latin typeface="Arial" panose="020B0604020202020204" pitchFamily="34" charset="0"/>
                <a:ea typeface="Times New Roman" panose="02020603050405020304" pitchFamily="18" charset="0"/>
                <a:cs typeface="Calibri" panose="020F0502020204030204" pitchFamily="34" charset="0"/>
              </a:rPr>
              <a:t>Intercensal</a:t>
            </a:r>
            <a:r>
              <a:rPr lang="es-MX" sz="1350" dirty="0">
                <a:latin typeface="Arial" panose="020B0604020202020204" pitchFamily="34" charset="0"/>
                <a:ea typeface="Times New Roman" panose="02020603050405020304" pitchFamily="18" charset="0"/>
                <a:cs typeface="Calibri" panose="020F0502020204030204" pitchFamily="34" charset="0"/>
              </a:rPr>
              <a:t> 2015 del INEGI; asimismo, es más frecuente entre las mujeres (15 a 20%) que en la de los hombres (8% a 13%). Esto representa dentro de nuestro universo de población un número de 300 personas, de las cuales 198 son mujeres y 102 son hombres. El analfabetismo y su diferencia por sexo se explica en parte a que la gente no considera prioritario saber leer y escribir dado que sus actividades en el campo no lo requieren, también a que no existe acceso constante a los servicios del INEA y a las marcadas desigualdades sociales y culturales entre hombres y mujeres en esas localidades. </a:t>
            </a:r>
            <a:endParaRPr lang="es-MX" sz="2400" dirty="0">
              <a:latin typeface="Calibri" panose="020F0502020204030204" pitchFamily="34" charset="0"/>
              <a:ea typeface="Times New Roman" panose="02020603050405020304" pitchFamily="18" charset="0"/>
              <a:cs typeface="Calibri" panose="020F0502020204030204" pitchFamily="34" charset="0"/>
            </a:endParaRPr>
          </a:p>
        </p:txBody>
      </p:sp>
      <p:sp>
        <p:nvSpPr>
          <p:cNvPr id="4" name="Rectángulo 3"/>
          <p:cNvSpPr/>
          <p:nvPr/>
        </p:nvSpPr>
        <p:spPr>
          <a:xfrm>
            <a:off x="4992220" y="1554864"/>
            <a:ext cx="3620621" cy="40395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57175" indent="-257175" algn="just">
              <a:buFont typeface="Symbol" panose="05050102010706020507" pitchFamily="18" charset="2"/>
              <a:buChar char=""/>
            </a:pPr>
            <a:r>
              <a:rPr lang="es-MX" sz="1350" b="1" dirty="0">
                <a:latin typeface="Arial" panose="020B0604020202020204" pitchFamily="34" charset="0"/>
                <a:ea typeface="Times New Roman" panose="02020603050405020304" pitchFamily="18" charset="0"/>
                <a:cs typeface="Calibri" panose="020F0502020204030204" pitchFamily="34" charset="0"/>
              </a:rPr>
              <a:t>Existen diversos problemas de salud:</a:t>
            </a:r>
            <a:r>
              <a:rPr lang="es-MX" sz="1350" dirty="0">
                <a:latin typeface="Arial" panose="020B0604020202020204" pitchFamily="34" charset="0"/>
                <a:ea typeface="Times New Roman" panose="02020603050405020304" pitchFamily="18" charset="0"/>
                <a:cs typeface="Calibri" panose="020F0502020204030204" pitchFamily="34" charset="0"/>
              </a:rPr>
              <a:t> el 80% de la población de menores de cinco años tiene desnutrición, el 25% de los adultos tienen diabetes y el 30% presenta obesidad. Además </a:t>
            </a:r>
            <a:r>
              <a:rPr lang="es-MX" sz="1350" b="1" dirty="0">
                <a:latin typeface="Arial" panose="020B0604020202020204" pitchFamily="34" charset="0"/>
                <a:ea typeface="Times New Roman" panose="02020603050405020304" pitchFamily="18" charset="0"/>
                <a:cs typeface="Calibri" panose="020F0502020204030204" pitchFamily="34" charset="0"/>
              </a:rPr>
              <a:t>no hay suficientes servicios de salud</a:t>
            </a:r>
            <a:r>
              <a:rPr lang="es-MX" sz="1350" dirty="0">
                <a:latin typeface="Arial" panose="020B0604020202020204" pitchFamily="34" charset="0"/>
                <a:ea typeface="Times New Roman" panose="02020603050405020304" pitchFamily="18" charset="0"/>
                <a:cs typeface="Calibri" panose="020F0502020204030204" pitchFamily="34" charset="0"/>
              </a:rPr>
              <a:t>, por lo que se presenta una alta incidencia de enfermedades gastrointestinales y respiratorias. Aunado a lo anterior se presenta en las comunidades un incremento en la morbilidad por Infecciones de Transmisión Sexual en mujeres en edad reproductiva, 12% mayor al promedio estatal, lo que tiene como etiología la migración de los varones, dado que se exponen a prácticas de riesgo y cuando regresan a su lugar de origen propician el contagio de sus parejas.</a:t>
            </a:r>
            <a:endParaRPr lang="es-MX" sz="2400" dirty="0">
              <a:latin typeface="Calibri" panose="020F0502020204030204" pitchFamily="34" charset="0"/>
              <a:ea typeface="Times New Roman" panose="02020603050405020304" pitchFamily="18" charset="0"/>
              <a:cs typeface="Calibri" panose="020F0502020204030204" pitchFamily="34" charset="0"/>
            </a:endParaRPr>
          </a:p>
        </p:txBody>
      </p:sp>
      <p:sp>
        <p:nvSpPr>
          <p:cNvPr id="5" name="Rectángulo 4"/>
          <p:cNvSpPr/>
          <p:nvPr/>
        </p:nvSpPr>
        <p:spPr>
          <a:xfrm>
            <a:off x="468406" y="898712"/>
            <a:ext cx="1411941" cy="41349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s-MX" sz="2000" b="1" dirty="0"/>
              <a:t>EJEMPLOS:</a:t>
            </a:r>
          </a:p>
        </p:txBody>
      </p:sp>
    </p:spTree>
    <p:extLst>
      <p:ext uri="{BB962C8B-B14F-4D97-AF65-F5344CB8AC3E}">
        <p14:creationId xmlns:p14="http://schemas.microsoft.com/office/powerpoint/2010/main" val="3816663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15203" y="1696764"/>
            <a:ext cx="3560109" cy="39600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225"/>
              </a:spcAft>
            </a:pPr>
            <a:r>
              <a:rPr lang="es-ES" sz="1350" b="1" dirty="0">
                <a:latin typeface="Arial" panose="020B0604020202020204" pitchFamily="34" charset="0"/>
                <a:ea typeface="Times New Roman" panose="02020603050405020304" pitchFamily="18" charset="0"/>
              </a:rPr>
              <a:t>Recursos comunitarios:</a:t>
            </a: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En las localidades se cuenta con personas que ejercen diversos oficios (albañiles, artesanos, panaderos mecánicos, agricultores)</a:t>
            </a: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Las tierras constituyen un recurso importante ya que tienen una amplia vocación económica y productiva (árboles frutales, cultivos de temporal)</a:t>
            </a: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Existen elementos naturales ríos, peces, </a:t>
            </a:r>
            <a:r>
              <a:rPr lang="es-ES" sz="1350" dirty="0" err="1">
                <a:latin typeface="Arial" panose="020B0604020202020204" pitchFamily="34" charset="0"/>
                <a:ea typeface="Times New Roman" panose="02020603050405020304" pitchFamily="18" charset="0"/>
              </a:rPr>
              <a:t>etc</a:t>
            </a:r>
            <a:endParaRPr lang="es-ES" sz="1350" dirty="0">
              <a:latin typeface="Arial" panose="020B0604020202020204" pitchFamily="34" charset="0"/>
              <a:ea typeface="Times New Roman" panose="02020603050405020304" pitchFamily="18" charset="0"/>
            </a:endParaRP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En el ámbito social existen, organizaciones sociales: (comités, grupos culturales, deportivos, religiosos, comerciantes, grupos de voluntarios).</a:t>
            </a:r>
            <a:endParaRPr lang="es-MX" sz="2700" dirty="0">
              <a:latin typeface="Times New Roman" panose="02020603050405020304" pitchFamily="18" charset="0"/>
              <a:ea typeface="Times New Roman" panose="02020603050405020304" pitchFamily="18" charset="0"/>
            </a:endParaRP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Un alto porcentaje cuenta con escuelas primarias e iglesias y en la mayoría de los casos existen espacios abiertos.</a:t>
            </a:r>
            <a:endParaRPr lang="es-MX" sz="2700" dirty="0">
              <a:latin typeface="Times New Roman" panose="02020603050405020304" pitchFamily="18" charset="0"/>
              <a:ea typeface="Times New Roman" panose="02020603050405020304" pitchFamily="18" charset="0"/>
            </a:endParaRPr>
          </a:p>
        </p:txBody>
      </p:sp>
      <p:sp>
        <p:nvSpPr>
          <p:cNvPr id="4" name="Rectángulo 3"/>
          <p:cNvSpPr/>
          <p:nvPr/>
        </p:nvSpPr>
        <p:spPr>
          <a:xfrm>
            <a:off x="262218" y="948018"/>
            <a:ext cx="1411941" cy="41349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s-MX" b="1" dirty="0"/>
              <a:t>EJEMPLOS:</a:t>
            </a:r>
          </a:p>
        </p:txBody>
      </p:sp>
      <p:sp>
        <p:nvSpPr>
          <p:cNvPr id="5" name="Rectángulo 4"/>
          <p:cNvSpPr/>
          <p:nvPr/>
        </p:nvSpPr>
        <p:spPr>
          <a:xfrm>
            <a:off x="4518211" y="1696764"/>
            <a:ext cx="3852584" cy="41421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225"/>
              </a:spcAft>
            </a:pPr>
            <a:r>
              <a:rPr lang="es-ES" sz="1350" b="1" dirty="0">
                <a:latin typeface="Arial" panose="020B0604020202020204" pitchFamily="34" charset="0"/>
                <a:ea typeface="Times New Roman" panose="02020603050405020304" pitchFamily="18" charset="0"/>
              </a:rPr>
              <a:t>Oportunidades comunitarias:</a:t>
            </a: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SEDESOL-SSM: Prospera Apoyo Económico a familias beneficiarias, Pláticas de Prevención y Promoción de la Salud, Orientación Alimentaria. Mensualmente se imparten pláticas, y cada dos meses se entrega el apoyo económico. Canasta básica a beneficiarios. Pensión para adultos mayores 65 y más36 beneficiarios. </a:t>
            </a:r>
            <a:endParaRPr lang="es-MX" sz="2700" dirty="0">
              <a:latin typeface="Times New Roman" panose="02020603050405020304" pitchFamily="18" charset="0"/>
              <a:ea typeface="Times New Roman" panose="02020603050405020304" pitchFamily="18" charset="0"/>
            </a:endParaRP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INAPAM: credencialización a adultos mayores de 60 años con beneficio de descuento en pasaje y otros servicios. </a:t>
            </a:r>
            <a:endParaRPr lang="es-MX" sz="2700" dirty="0">
              <a:latin typeface="Times New Roman" panose="02020603050405020304" pitchFamily="18" charset="0"/>
              <a:ea typeface="Times New Roman" panose="02020603050405020304" pitchFamily="18" charset="0"/>
            </a:endParaRPr>
          </a:p>
          <a:p>
            <a:pPr marL="214313" indent="-214313" algn="just">
              <a:spcAft>
                <a:spcPts val="225"/>
              </a:spcAft>
              <a:buFont typeface="Arial" panose="020B0604020202020204" pitchFamily="34" charset="0"/>
              <a:buChar char="•"/>
            </a:pPr>
            <a:r>
              <a:rPr lang="es-ES" sz="1350" dirty="0">
                <a:latin typeface="Arial" panose="020B0604020202020204" pitchFamily="34" charset="0"/>
                <a:ea typeface="Times New Roman" panose="02020603050405020304" pitchFamily="18" charset="0"/>
              </a:rPr>
              <a:t>DIF MUNICIPAL Y AYUNTAMIENTO: Programa de “Madres más padres” con madres solteras como beneficiarias. Apoyo con despensa. </a:t>
            </a:r>
            <a:endParaRPr lang="es-MX" sz="2700" dirty="0">
              <a:latin typeface="Times New Roman" panose="02020603050405020304" pitchFamily="18" charset="0"/>
              <a:ea typeface="Times New Roman" panose="02020603050405020304" pitchFamily="18" charset="0"/>
            </a:endParaRPr>
          </a:p>
          <a:p>
            <a:pPr marL="214313" indent="-214313" algn="just">
              <a:buFont typeface="Arial" panose="020B0604020202020204" pitchFamily="34" charset="0"/>
              <a:buChar char="•"/>
            </a:pPr>
            <a:r>
              <a:rPr lang="es-ES" sz="1350" dirty="0">
                <a:latin typeface="Arial" panose="020B0604020202020204" pitchFamily="34" charset="0"/>
                <a:ea typeface="Times New Roman" panose="02020603050405020304" pitchFamily="18" charset="0"/>
              </a:rPr>
              <a:t>Lo anterior constituye el escenario genérico partir del cual el SEDIF perfila su planteamiento de trabajo para este ejercicio.</a:t>
            </a:r>
            <a:endParaRPr lang="es-MX" sz="1350" dirty="0"/>
          </a:p>
        </p:txBody>
      </p:sp>
    </p:spTree>
    <p:extLst>
      <p:ext uri="{BB962C8B-B14F-4D97-AF65-F5344CB8AC3E}">
        <p14:creationId xmlns:p14="http://schemas.microsoft.com/office/powerpoint/2010/main" val="917683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74577" y="2798764"/>
            <a:ext cx="4173070" cy="724366"/>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3">
            <a:schemeClr val="lt1"/>
          </a:lnRef>
          <a:fillRef idx="1">
            <a:schemeClr val="accent6"/>
          </a:fillRef>
          <a:effectRef idx="1">
            <a:schemeClr val="accent6"/>
          </a:effectRef>
          <a:fontRef idx="minor">
            <a:schemeClr val="lt1"/>
          </a:fontRef>
        </p:style>
        <p:txBody>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MX" dirty="0"/>
              <a:t>ANTECEDENTES</a:t>
            </a:r>
          </a:p>
        </p:txBody>
      </p:sp>
    </p:spTree>
    <p:extLst>
      <p:ext uri="{BB962C8B-B14F-4D97-AF65-F5344CB8AC3E}">
        <p14:creationId xmlns:p14="http://schemas.microsoft.com/office/powerpoint/2010/main" val="191098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08124" y="1011167"/>
            <a:ext cx="2043679" cy="66601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2400" dirty="0">
                <a:effectLst>
                  <a:outerShdw blurRad="38100" dist="38100" dir="2700000" algn="tl">
                    <a:srgbClr val="000000">
                      <a:alpha val="43137"/>
                    </a:srgbClr>
                  </a:outerShdw>
                </a:effectLst>
              </a:rPr>
              <a:t>FINALIDAD:</a:t>
            </a:r>
          </a:p>
        </p:txBody>
      </p:sp>
      <p:sp>
        <p:nvSpPr>
          <p:cNvPr id="3" name="Rectángulo redondeado 2"/>
          <p:cNvSpPr/>
          <p:nvPr/>
        </p:nvSpPr>
        <p:spPr>
          <a:xfrm>
            <a:off x="3255929" y="914157"/>
            <a:ext cx="3227021" cy="86002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Enmarcar las principales líneas de acción para 2018</a:t>
            </a:r>
          </a:p>
        </p:txBody>
      </p:sp>
      <p:sp>
        <p:nvSpPr>
          <p:cNvPr id="4" name="Rectángulo redondeado 3"/>
          <p:cNvSpPr/>
          <p:nvPr/>
        </p:nvSpPr>
        <p:spPr>
          <a:xfrm>
            <a:off x="3957296" y="2664674"/>
            <a:ext cx="2504086" cy="9267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Desempeño histórico de CD en el Estado</a:t>
            </a:r>
          </a:p>
        </p:txBody>
      </p:sp>
      <p:sp>
        <p:nvSpPr>
          <p:cNvPr id="5" name="Rectángulo redondeado 4"/>
          <p:cNvSpPr/>
          <p:nvPr/>
        </p:nvSpPr>
        <p:spPr>
          <a:xfrm>
            <a:off x="2649345" y="3999791"/>
            <a:ext cx="3865168" cy="96427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La situación operativa relevante de ejercicios anteriores</a:t>
            </a:r>
          </a:p>
        </p:txBody>
      </p:sp>
      <p:sp>
        <p:nvSpPr>
          <p:cNvPr id="6" name="CuadroTexto 5"/>
          <p:cNvSpPr txBox="1"/>
          <p:nvPr/>
        </p:nvSpPr>
        <p:spPr>
          <a:xfrm>
            <a:off x="5899392" y="1991456"/>
            <a:ext cx="1828800" cy="369332"/>
          </a:xfrm>
          <a:prstGeom prst="rect">
            <a:avLst/>
          </a:prstGeom>
          <a:noFill/>
        </p:spPr>
        <p:txBody>
          <a:bodyPr wrap="square" rtlCol="0">
            <a:spAutoFit/>
          </a:bodyPr>
          <a:lstStyle/>
          <a:p>
            <a:r>
              <a:rPr lang="es-MX" dirty="0"/>
              <a:t>Sobre la base </a:t>
            </a:r>
          </a:p>
        </p:txBody>
      </p:sp>
      <p:sp>
        <p:nvSpPr>
          <p:cNvPr id="9" name="Flecha curvada hacia la izquierda 8"/>
          <p:cNvSpPr/>
          <p:nvPr/>
        </p:nvSpPr>
        <p:spPr>
          <a:xfrm>
            <a:off x="6624140" y="1314399"/>
            <a:ext cx="941294" cy="2092779"/>
          </a:xfrm>
          <a:prstGeom prst="curvedLeftArrow">
            <a:avLst>
              <a:gd name="adj1" fmla="val 25000"/>
              <a:gd name="adj2" fmla="val 50000"/>
              <a:gd name="adj3" fmla="val 47204"/>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2" name="Flecha curvada hacia la derecha 11"/>
          <p:cNvSpPr/>
          <p:nvPr/>
        </p:nvSpPr>
        <p:spPr>
          <a:xfrm rot="2600411">
            <a:off x="2334572" y="2314841"/>
            <a:ext cx="723336" cy="2001159"/>
          </a:xfrm>
          <a:prstGeom prst="curvedRightArrow">
            <a:avLst>
              <a:gd name="adj1" fmla="val 25000"/>
              <a:gd name="adj2" fmla="val 50000"/>
              <a:gd name="adj3" fmla="val 30561"/>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3" name="CuadroTexto 12"/>
          <p:cNvSpPr txBox="1"/>
          <p:nvPr/>
        </p:nvSpPr>
        <p:spPr>
          <a:xfrm>
            <a:off x="6552737" y="5124976"/>
            <a:ext cx="522110" cy="369332"/>
          </a:xfrm>
          <a:prstGeom prst="rect">
            <a:avLst/>
          </a:prstGeom>
          <a:noFill/>
        </p:spPr>
        <p:txBody>
          <a:bodyPr wrap="square" rtlCol="0">
            <a:spAutoFit/>
          </a:bodyPr>
          <a:lstStyle/>
          <a:p>
            <a:r>
              <a:rPr lang="es-MX" dirty="0"/>
              <a:t>Y</a:t>
            </a:r>
          </a:p>
        </p:txBody>
      </p:sp>
      <p:sp>
        <p:nvSpPr>
          <p:cNvPr id="14" name="Flecha curvada hacia la izquierda 13"/>
          <p:cNvSpPr/>
          <p:nvPr/>
        </p:nvSpPr>
        <p:spPr>
          <a:xfrm rot="1143114">
            <a:off x="6604755" y="4499693"/>
            <a:ext cx="1003860" cy="2092779"/>
          </a:xfrm>
          <a:prstGeom prst="curvedLeftArrow">
            <a:avLst>
              <a:gd name="adj1" fmla="val 25000"/>
              <a:gd name="adj2" fmla="val 50000"/>
              <a:gd name="adj3" fmla="val 47204"/>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6" name="Rectángulo redondeado 15"/>
          <p:cNvSpPr/>
          <p:nvPr/>
        </p:nvSpPr>
        <p:spPr>
          <a:xfrm>
            <a:off x="900426" y="5628146"/>
            <a:ext cx="5245680" cy="107085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ea typeface="Times New Roman" panose="02020603050405020304" pitchFamily="18" charset="0"/>
              </a:rPr>
              <a:t>Ubicando el o las áreas que prioriza su estrategia de intervención (alimentación, fortalecimiento de la economía, educación, salud, vivienda, etc.</a:t>
            </a:r>
            <a:endParaRPr lang="es-MX" dirty="0"/>
          </a:p>
        </p:txBody>
      </p:sp>
      <p:sp>
        <p:nvSpPr>
          <p:cNvPr id="18" name="Flecha derecha 17"/>
          <p:cNvSpPr/>
          <p:nvPr/>
        </p:nvSpPr>
        <p:spPr>
          <a:xfrm>
            <a:off x="2151803" y="1250605"/>
            <a:ext cx="497542" cy="215687"/>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7385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rot="16200000">
            <a:off x="-1632765" y="3507452"/>
            <a:ext cx="4195484"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lnSpc>
                <a:spcPct val="150000"/>
              </a:lnSpc>
            </a:pPr>
            <a:r>
              <a:rPr lang="es-MX" sz="1600" b="1" dirty="0">
                <a:solidFill>
                  <a:schemeClr val="tx1"/>
                </a:solidFill>
                <a:latin typeface="Arial" panose="020B0604020202020204" pitchFamily="34" charset="0"/>
                <a:ea typeface="Times New Roman" panose="02020603050405020304" pitchFamily="18" charset="0"/>
              </a:rPr>
              <a:t>Informes cualitativos como referencia </a:t>
            </a:r>
          </a:p>
        </p:txBody>
      </p:sp>
      <p:grpSp>
        <p:nvGrpSpPr>
          <p:cNvPr id="11" name="Grupo 10"/>
          <p:cNvGrpSpPr/>
          <p:nvPr/>
        </p:nvGrpSpPr>
        <p:grpSpPr>
          <a:xfrm>
            <a:off x="1152523" y="1136701"/>
            <a:ext cx="7787734" cy="5779787"/>
            <a:chOff x="991159" y="800525"/>
            <a:chExt cx="7787734" cy="5779787"/>
          </a:xfrm>
        </p:grpSpPr>
        <p:sp>
          <p:nvSpPr>
            <p:cNvPr id="2" name="Rectángulo 1"/>
            <p:cNvSpPr/>
            <p:nvPr/>
          </p:nvSpPr>
          <p:spPr>
            <a:xfrm>
              <a:off x="991159" y="800525"/>
              <a:ext cx="6474759" cy="577978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257175" indent="-257175" algn="just">
                <a:lnSpc>
                  <a:spcPct val="150000"/>
                </a:lnSpc>
                <a:spcAft>
                  <a:spcPts val="675"/>
                </a:spcAft>
                <a:buFont typeface="Symbol" panose="05050102010706020507" pitchFamily="18" charset="2"/>
                <a:buChar char=""/>
              </a:pPr>
              <a:r>
                <a:rPr lang="es-MX" sz="2000" b="1" dirty="0">
                  <a:latin typeface="Arial" panose="020B0604020202020204" pitchFamily="34" charset="0"/>
                  <a:ea typeface="Times New Roman" panose="02020603050405020304" pitchFamily="18" charset="0"/>
                </a:rPr>
                <a:t>Destacar:</a:t>
              </a:r>
            </a:p>
            <a:p>
              <a:pPr marL="600075" lvl="1" indent="-257175" algn="just">
                <a:lnSpc>
                  <a:spcPct val="150000"/>
                </a:lnSpc>
                <a:spcAft>
                  <a:spcPts val="450"/>
                </a:spcAft>
                <a:buFont typeface="Wingdings" panose="05000000000000000000" pitchFamily="2" charset="2"/>
                <a:buChar char="ü"/>
              </a:pPr>
              <a:r>
                <a:rPr lang="es-MX" sz="1600" dirty="0">
                  <a:latin typeface="Arial" panose="020B0604020202020204" pitchFamily="34" charset="0"/>
                  <a:ea typeface="Times New Roman" panose="02020603050405020304" pitchFamily="18" charset="0"/>
                </a:rPr>
                <a:t>Año de inicio de operaciones</a:t>
              </a:r>
            </a:p>
            <a:p>
              <a:pPr marL="600075" lvl="1" indent="-257175" algn="just">
                <a:lnSpc>
                  <a:spcPct val="150000"/>
                </a:lnSpc>
                <a:spcAft>
                  <a:spcPts val="450"/>
                </a:spcAft>
                <a:buFont typeface="Wingdings" panose="05000000000000000000" pitchFamily="2" charset="2"/>
                <a:buChar char="ü"/>
              </a:pPr>
              <a:r>
                <a:rPr lang="es-MX" sz="1600" dirty="0">
                  <a:latin typeface="Arial" panose="020B0604020202020204" pitchFamily="34" charset="0"/>
                  <a:ea typeface="Times New Roman" panose="02020603050405020304" pitchFamily="18" charset="0"/>
                </a:rPr>
                <a:t>Principales aprendizajes</a:t>
              </a:r>
            </a:p>
            <a:p>
              <a:pPr marL="600075" lvl="1" indent="-257175" algn="just">
                <a:lnSpc>
                  <a:spcPct val="150000"/>
                </a:lnSpc>
                <a:spcAft>
                  <a:spcPts val="450"/>
                </a:spcAft>
                <a:buFont typeface="Wingdings" panose="05000000000000000000" pitchFamily="2" charset="2"/>
                <a:buChar char="ü"/>
              </a:pPr>
              <a:r>
                <a:rPr lang="es-MX" sz="1600" dirty="0">
                  <a:latin typeface="Arial" panose="020B0604020202020204" pitchFamily="34" charset="0"/>
                  <a:ea typeface="Times New Roman" panose="02020603050405020304" pitchFamily="18" charset="0"/>
                </a:rPr>
                <a:t>Logros sustantivos de los GD</a:t>
              </a:r>
            </a:p>
            <a:p>
              <a:pPr marL="600075" lvl="1" indent="-257175" algn="just">
                <a:lnSpc>
                  <a:spcPct val="150000"/>
                </a:lnSpc>
                <a:spcAft>
                  <a:spcPts val="450"/>
                </a:spcAft>
                <a:buFont typeface="Wingdings" panose="05000000000000000000" pitchFamily="2" charset="2"/>
                <a:buChar char="ü"/>
              </a:pPr>
              <a:endParaRPr lang="es-MX" sz="1400" dirty="0">
                <a:latin typeface="Arial" panose="020B0604020202020204" pitchFamily="34" charset="0"/>
                <a:ea typeface="Times New Roman" panose="02020603050405020304" pitchFamily="18" charset="0"/>
              </a:endParaRPr>
            </a:p>
            <a:p>
              <a:pPr marL="600075" lvl="1" indent="-257175" algn="just">
                <a:lnSpc>
                  <a:spcPct val="150000"/>
                </a:lnSpc>
                <a:spcAft>
                  <a:spcPts val="450"/>
                </a:spcAft>
                <a:buFont typeface="Wingdings" panose="05000000000000000000" pitchFamily="2" charset="2"/>
                <a:buChar char="ü"/>
              </a:pPr>
              <a:endParaRPr lang="es-MX" sz="1400" dirty="0">
                <a:latin typeface="Arial" panose="020B0604020202020204" pitchFamily="34" charset="0"/>
                <a:ea typeface="Times New Roman" panose="02020603050405020304" pitchFamily="18" charset="0"/>
              </a:endParaRPr>
            </a:p>
            <a:p>
              <a:pPr marL="600075" lvl="1" indent="-257175" algn="just">
                <a:lnSpc>
                  <a:spcPct val="150000"/>
                </a:lnSpc>
                <a:spcAft>
                  <a:spcPts val="450"/>
                </a:spcAft>
                <a:buFont typeface="Wingdings" panose="05000000000000000000" pitchFamily="2" charset="2"/>
                <a:buChar char="ü"/>
              </a:pPr>
              <a:endParaRPr lang="es-MX" sz="1400" dirty="0">
                <a:latin typeface="Arial" panose="020B0604020202020204" pitchFamily="34" charset="0"/>
                <a:ea typeface="Times New Roman" panose="02020603050405020304" pitchFamily="18" charset="0"/>
              </a:endParaRPr>
            </a:p>
            <a:p>
              <a:pPr marL="600075" lvl="1" indent="-257175">
                <a:lnSpc>
                  <a:spcPct val="150000"/>
                </a:lnSpc>
                <a:spcAft>
                  <a:spcPts val="450"/>
                </a:spcAft>
                <a:buFont typeface="Wingdings" panose="05000000000000000000" pitchFamily="2" charset="2"/>
                <a:buChar char="ü"/>
              </a:pPr>
              <a:r>
                <a:rPr lang="es-MX" sz="1600" b="1" dirty="0">
                  <a:latin typeface="Arial" panose="020B0604020202020204" pitchFamily="34" charset="0"/>
                  <a:ea typeface="Times New Roman" panose="02020603050405020304" pitchFamily="18" charset="0"/>
                </a:rPr>
                <a:t>Etapa operativa en que se encuentran los </a:t>
              </a:r>
              <a:br>
                <a:rPr lang="es-MX" sz="1600" b="1" dirty="0">
                  <a:latin typeface="Arial" panose="020B0604020202020204" pitchFamily="34" charset="0"/>
                  <a:ea typeface="Times New Roman" panose="02020603050405020304" pitchFamily="18" charset="0"/>
                </a:rPr>
              </a:br>
              <a:r>
                <a:rPr lang="es-MX" sz="1600" b="1" dirty="0">
                  <a:latin typeface="Arial" panose="020B0604020202020204" pitchFamily="34" charset="0"/>
                  <a:ea typeface="Times New Roman" panose="02020603050405020304" pitchFamily="18" charset="0"/>
                </a:rPr>
                <a:t>GD (apertura, continuidad, consolidación,</a:t>
              </a:r>
              <a:br>
                <a:rPr lang="es-MX" sz="1600" b="1" dirty="0">
                  <a:latin typeface="Arial" panose="020B0604020202020204" pitchFamily="34" charset="0"/>
                  <a:ea typeface="Times New Roman" panose="02020603050405020304" pitchFamily="18" charset="0"/>
                </a:rPr>
              </a:br>
              <a:r>
                <a:rPr lang="es-MX" sz="1600" b="1" dirty="0">
                  <a:latin typeface="Arial" panose="020B0604020202020204" pitchFamily="34" charset="0"/>
                  <a:ea typeface="Times New Roman" panose="02020603050405020304" pitchFamily="18" charset="0"/>
                </a:rPr>
                <a:t> salida) </a:t>
              </a:r>
            </a:p>
            <a:p>
              <a:pPr marL="600075" lvl="1" indent="-257175">
                <a:lnSpc>
                  <a:spcPct val="150000"/>
                </a:lnSpc>
                <a:spcAft>
                  <a:spcPts val="450"/>
                </a:spcAft>
                <a:buFont typeface="Wingdings" panose="05000000000000000000" pitchFamily="2" charset="2"/>
                <a:buChar char="ü"/>
              </a:pPr>
              <a:r>
                <a:rPr lang="es-MX" sz="1600" b="1" dirty="0">
                  <a:latin typeface="Arial" panose="020B0604020202020204" pitchFamily="34" charset="0"/>
                  <a:ea typeface="Times New Roman" panose="02020603050405020304" pitchFamily="18" charset="0"/>
                </a:rPr>
                <a:t>Limitantes para obtener los resultados</a:t>
              </a:r>
              <a:br>
                <a:rPr lang="es-MX" sz="1600" b="1" dirty="0">
                  <a:latin typeface="Arial" panose="020B0604020202020204" pitchFamily="34" charset="0"/>
                  <a:ea typeface="Times New Roman" panose="02020603050405020304" pitchFamily="18" charset="0"/>
                </a:rPr>
              </a:br>
              <a:r>
                <a:rPr lang="es-MX" sz="1600" b="1" dirty="0">
                  <a:latin typeface="Arial" panose="020B0604020202020204" pitchFamily="34" charset="0"/>
                  <a:ea typeface="Times New Roman" panose="02020603050405020304" pitchFamily="18" charset="0"/>
                </a:rPr>
                <a:t> esperados </a:t>
              </a:r>
            </a:p>
            <a:p>
              <a:pPr marL="600075" lvl="1" indent="-257175" algn="just">
                <a:lnSpc>
                  <a:spcPct val="150000"/>
                </a:lnSpc>
                <a:spcAft>
                  <a:spcPts val="450"/>
                </a:spcAft>
                <a:buFont typeface="Wingdings" panose="05000000000000000000" pitchFamily="2" charset="2"/>
                <a:buChar char="ü"/>
              </a:pPr>
              <a:endParaRPr lang="es-MX" sz="1400" dirty="0">
                <a:latin typeface="Arial" panose="020B0604020202020204" pitchFamily="34" charset="0"/>
                <a:ea typeface="Times New Roman" panose="02020603050405020304" pitchFamily="18" charset="0"/>
              </a:endParaRPr>
            </a:p>
            <a:p>
              <a:pPr marL="600075" lvl="1" indent="-257175" algn="just">
                <a:lnSpc>
                  <a:spcPct val="150000"/>
                </a:lnSpc>
                <a:spcAft>
                  <a:spcPts val="450"/>
                </a:spcAft>
                <a:buFont typeface="Wingdings" panose="05000000000000000000" pitchFamily="2" charset="2"/>
                <a:buChar char="ü"/>
              </a:pPr>
              <a:endParaRPr lang="es-MX" sz="1350" dirty="0">
                <a:latin typeface="Arial" panose="020B0604020202020204" pitchFamily="34" charset="0"/>
                <a:ea typeface="Times New Roman" panose="02020603050405020304" pitchFamily="18" charset="0"/>
              </a:endParaRPr>
            </a:p>
          </p:txBody>
        </p:sp>
        <p:sp>
          <p:nvSpPr>
            <p:cNvPr id="4" name="Rectángulo 3"/>
            <p:cNvSpPr/>
            <p:nvPr/>
          </p:nvSpPr>
          <p:spPr>
            <a:xfrm>
              <a:off x="4228539" y="1665768"/>
              <a:ext cx="2756536" cy="715581"/>
            </a:xfrm>
            <a:prstGeom prst="rect">
              <a:avLst/>
            </a:prstGeom>
          </p:spPr>
          <p:txBody>
            <a:bodyPr wrap="square">
              <a:spAutoFit/>
            </a:bodyPr>
            <a:lstStyle/>
            <a:p>
              <a:pPr algn="just">
                <a:lnSpc>
                  <a:spcPct val="150000"/>
                </a:lnSpc>
                <a:spcAft>
                  <a:spcPts val="450"/>
                </a:spcAft>
              </a:pPr>
              <a:r>
                <a:rPr lang="es-MX" sz="1350" dirty="0">
                  <a:latin typeface="Arial" panose="020B0604020202020204" pitchFamily="34" charset="0"/>
                  <a:ea typeface="Times New Roman" panose="02020603050405020304" pitchFamily="18" charset="0"/>
                </a:rPr>
                <a:t>Una reseña de lo hecho en el campo del desarrollo comunitario. </a:t>
              </a:r>
              <a:endParaRPr lang="es-MX" sz="1200" dirty="0">
                <a:latin typeface="Arial" panose="020B0604020202020204" pitchFamily="34" charset="0"/>
                <a:ea typeface="Times New Roman" panose="02020603050405020304" pitchFamily="18" charset="0"/>
              </a:endParaRPr>
            </a:p>
          </p:txBody>
        </p:sp>
        <p:sp>
          <p:nvSpPr>
            <p:cNvPr id="9" name="Rectángulo redondeado 8"/>
            <p:cNvSpPr/>
            <p:nvPr/>
          </p:nvSpPr>
          <p:spPr>
            <a:xfrm>
              <a:off x="7017328" y="1395490"/>
              <a:ext cx="1761565" cy="128387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Desempeño histórico de CD en el Estado</a:t>
              </a:r>
            </a:p>
          </p:txBody>
        </p:sp>
        <p:sp>
          <p:nvSpPr>
            <p:cNvPr id="10" name="Rectángulo redondeado 9"/>
            <p:cNvSpPr/>
            <p:nvPr/>
          </p:nvSpPr>
          <p:spPr>
            <a:xfrm>
              <a:off x="6132568" y="4023889"/>
              <a:ext cx="2258397" cy="15099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La situación operativa relevante de ejercicios anteriores</a:t>
              </a:r>
            </a:p>
          </p:txBody>
        </p:sp>
      </p:grpSp>
    </p:spTree>
    <p:extLst>
      <p:ext uri="{BB962C8B-B14F-4D97-AF65-F5344CB8AC3E}">
        <p14:creationId xmlns:p14="http://schemas.microsoft.com/office/powerpoint/2010/main" val="1664512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3A56F87-CC3A-426B-B8A2-19CF2A222796}"/>
              </a:ext>
            </a:extLst>
          </p:cNvPr>
          <p:cNvSpPr/>
          <p:nvPr/>
        </p:nvSpPr>
        <p:spPr>
          <a:xfrm>
            <a:off x="485336" y="2159117"/>
            <a:ext cx="4241409" cy="36933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600"/>
              </a:spcAft>
            </a:pPr>
            <a:r>
              <a:rPr lang="es-MX" dirty="0">
                <a:ea typeface="Calibri" panose="020F0502020204030204" pitchFamily="34" charset="0"/>
              </a:rPr>
              <a:t>Se inició con la </a:t>
            </a:r>
            <a:r>
              <a:rPr lang="es-MX" i="1" dirty="0">
                <a:ea typeface="Calibri" panose="020F0502020204030204" pitchFamily="34" charset="0"/>
              </a:rPr>
              <a:t>Estrategia Integral de Desarrollo Comunitario</a:t>
            </a:r>
            <a:r>
              <a:rPr lang="es-MX" dirty="0">
                <a:ea typeface="Calibri" panose="020F0502020204030204" pitchFamily="34" charset="0"/>
              </a:rPr>
              <a:t> “</a:t>
            </a:r>
            <a:r>
              <a:rPr lang="es-MX" i="1" dirty="0">
                <a:ea typeface="Calibri" panose="020F0502020204030204" pitchFamily="34" charset="0"/>
              </a:rPr>
              <a:t>Comunidad </a:t>
            </a:r>
            <a:r>
              <a:rPr lang="es-MX" i="1" dirty="0" err="1">
                <a:ea typeface="Calibri" panose="020F0502020204030204" pitchFamily="34" charset="0"/>
              </a:rPr>
              <a:t>DIFerente</a:t>
            </a:r>
            <a:r>
              <a:rPr lang="es-MX" i="1" dirty="0">
                <a:ea typeface="Calibri" panose="020F0502020204030204" pitchFamily="34" charset="0"/>
              </a:rPr>
              <a:t>”</a:t>
            </a:r>
            <a:r>
              <a:rPr lang="es-MX" dirty="0">
                <a:ea typeface="Calibri" panose="020F0502020204030204" pitchFamily="34" charset="0"/>
              </a:rPr>
              <a:t> (EIDC), en el 2004, ahora Subprograma Comunidad </a:t>
            </a:r>
            <a:r>
              <a:rPr lang="es-MX" dirty="0" err="1">
                <a:ea typeface="Calibri" panose="020F0502020204030204" pitchFamily="34" charset="0"/>
              </a:rPr>
              <a:t>DIFerente</a:t>
            </a:r>
            <a:r>
              <a:rPr lang="es-MX" dirty="0">
                <a:ea typeface="Calibri" panose="020F0502020204030204" pitchFamily="34" charset="0"/>
              </a:rPr>
              <a:t> (SCD), con la intención de hacer de este modelo de intervención un proceso y, a la vez, un procedimiento para ir ampliando gradualmente la cobertura, bajo la premisa de la participación como medio para que los grupos constituidos sean, en el mediano plazo, promotores del cambio social tendiente al mejoramiento de las condiciones de vida familiar y comunitaria.</a:t>
            </a:r>
            <a:endParaRPr lang="es-MX" sz="3600" dirty="0">
              <a:effectLst/>
              <a:ea typeface="Times New Roman" panose="02020603050405020304" pitchFamily="18" charset="0"/>
            </a:endParaRPr>
          </a:p>
        </p:txBody>
      </p:sp>
      <p:sp>
        <p:nvSpPr>
          <p:cNvPr id="3" name="Rectángulo: esquinas redondeadas 2">
            <a:extLst>
              <a:ext uri="{FF2B5EF4-FFF2-40B4-BE49-F238E27FC236}">
                <a16:creationId xmlns:a16="http://schemas.microsoft.com/office/drawing/2014/main" id="{D8E2CEE4-F831-4251-BE00-E068ACDB4FBD}"/>
              </a:ext>
            </a:extLst>
          </p:cNvPr>
          <p:cNvSpPr/>
          <p:nvPr/>
        </p:nvSpPr>
        <p:spPr>
          <a:xfrm>
            <a:off x="717452" y="1322363"/>
            <a:ext cx="1856936" cy="43609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EJEMPLOS</a:t>
            </a:r>
          </a:p>
        </p:txBody>
      </p:sp>
      <p:sp>
        <p:nvSpPr>
          <p:cNvPr id="4" name="Rectángulo 3">
            <a:extLst>
              <a:ext uri="{FF2B5EF4-FFF2-40B4-BE49-F238E27FC236}">
                <a16:creationId xmlns:a16="http://schemas.microsoft.com/office/drawing/2014/main" id="{E4B68C5B-5CF8-4054-80B6-6342D49C026A}"/>
              </a:ext>
            </a:extLst>
          </p:cNvPr>
          <p:cNvSpPr/>
          <p:nvPr/>
        </p:nvSpPr>
        <p:spPr>
          <a:xfrm>
            <a:off x="5050302" y="2323850"/>
            <a:ext cx="3784209" cy="313932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600"/>
              </a:spcAft>
            </a:pPr>
            <a:r>
              <a:rPr lang="es-MX" dirty="0">
                <a:ea typeface="Calibri" panose="020F0502020204030204" pitchFamily="34" charset="0"/>
              </a:rPr>
              <a:t>Del inicio a la fecha, la cobertura prácticamente se ha cuadriplicado, de tal forma que actualmente se atienden 90 localidades en 50 municipios bajo el SDC… no obstante las condiciones adversas (inseguridad) que se han venido presentando en los diferentes Municipios del Estado, principalmente desde 2011 han retrasado varias de las actividades prevista…</a:t>
            </a:r>
            <a:endParaRPr lang="es-MX" sz="3600" dirty="0">
              <a:effectLst/>
              <a:ea typeface="Times New Roman" panose="02020603050405020304" pitchFamily="18" charset="0"/>
            </a:endParaRPr>
          </a:p>
        </p:txBody>
      </p:sp>
    </p:spTree>
    <p:extLst>
      <p:ext uri="{BB962C8B-B14F-4D97-AF65-F5344CB8AC3E}">
        <p14:creationId xmlns:p14="http://schemas.microsoft.com/office/powerpoint/2010/main" val="894906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3A56F87-CC3A-426B-B8A2-19CF2A222796}"/>
              </a:ext>
            </a:extLst>
          </p:cNvPr>
          <p:cNvSpPr/>
          <p:nvPr/>
        </p:nvSpPr>
        <p:spPr>
          <a:xfrm>
            <a:off x="1230924" y="2098216"/>
            <a:ext cx="7139353"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MX" dirty="0"/>
              <a:t>En resumen se han realizado acciones de desarrollo comunitario a partir de tres estrategias: </a:t>
            </a:r>
          </a:p>
          <a:p>
            <a:pPr marL="285750" lvl="0" indent="-285750" algn="just">
              <a:buFont typeface="Arial" panose="020B0604020202020204" pitchFamily="34" charset="0"/>
              <a:buChar char="•"/>
            </a:pPr>
            <a:r>
              <a:rPr lang="es-MX" dirty="0"/>
              <a:t>Orientación y asesoría del Grupo Operativo del Sistema Estatal DIF y la Red de Promotoría Municipal para la implementación del Modelo de Referencia Nacional del Comunidad </a:t>
            </a:r>
            <a:r>
              <a:rPr lang="es-MX" dirty="0" err="1"/>
              <a:t>DIFerente</a:t>
            </a:r>
            <a:r>
              <a:rPr lang="es-MX" dirty="0"/>
              <a:t>.</a:t>
            </a:r>
          </a:p>
          <a:p>
            <a:pPr marL="285750" lvl="0" indent="-285750" algn="just">
              <a:buFont typeface="Arial" panose="020B0604020202020204" pitchFamily="34" charset="0"/>
              <a:buChar char="•"/>
            </a:pPr>
            <a:r>
              <a:rPr lang="es-MX" dirty="0"/>
              <a:t>Impulso al proceso de intervención comunitaria a partir de un Espacio de Alimentación Encuentro y Desarrollo, Desayunador Escolar y/o un proyecto productivo o de bienestar social.</a:t>
            </a:r>
          </a:p>
          <a:p>
            <a:pPr marL="285750" lvl="0" indent="-285750" algn="just">
              <a:buFont typeface="Arial" panose="020B0604020202020204" pitchFamily="34" charset="0"/>
              <a:buChar char="•"/>
            </a:pPr>
            <a:r>
              <a:rPr lang="es-MX" dirty="0"/>
              <a:t>Asignación de recursos del ramo 33 para atender los ámbitos mínimos de bienestar social en alimentación, vivienda y salud acorde a los resultados de los Programas de Trabajo Comunitarios elaborados por los grupos de desarrollo. </a:t>
            </a:r>
            <a:endParaRPr lang="es-MX" sz="3600" dirty="0">
              <a:effectLst/>
              <a:latin typeface="Times New Roman" panose="02020603050405020304" pitchFamily="18" charset="0"/>
              <a:ea typeface="Times New Roman" panose="02020603050405020304" pitchFamily="18" charset="0"/>
            </a:endParaRPr>
          </a:p>
        </p:txBody>
      </p:sp>
      <p:sp>
        <p:nvSpPr>
          <p:cNvPr id="3" name="Rectángulo: esquinas redondeadas 2">
            <a:extLst>
              <a:ext uri="{FF2B5EF4-FFF2-40B4-BE49-F238E27FC236}">
                <a16:creationId xmlns:a16="http://schemas.microsoft.com/office/drawing/2014/main" id="{D8E2CEE4-F831-4251-BE00-E068ACDB4FBD}"/>
              </a:ext>
            </a:extLst>
          </p:cNvPr>
          <p:cNvSpPr/>
          <p:nvPr/>
        </p:nvSpPr>
        <p:spPr>
          <a:xfrm>
            <a:off x="717452" y="1322363"/>
            <a:ext cx="1856936" cy="43609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EJEMPLOS</a:t>
            </a:r>
          </a:p>
        </p:txBody>
      </p:sp>
    </p:spTree>
    <p:extLst>
      <p:ext uri="{BB962C8B-B14F-4D97-AF65-F5344CB8AC3E}">
        <p14:creationId xmlns:p14="http://schemas.microsoft.com/office/powerpoint/2010/main" val="35967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571205462"/>
              </p:ext>
            </p:extLst>
          </p:nvPr>
        </p:nvGraphicFramePr>
        <p:xfrm>
          <a:off x="422462" y="1317812"/>
          <a:ext cx="8189259" cy="4619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3617058" y="3177561"/>
            <a:ext cx="1800066" cy="584775"/>
          </a:xfrm>
          <a:prstGeom prst="rect">
            <a:avLst/>
          </a:prstGeom>
          <a:noFill/>
        </p:spPr>
        <p:txBody>
          <a:bodyPr wrap="square" rtlCol="0">
            <a:spAutoFit/>
          </a:bodyPr>
          <a:lstStyle/>
          <a:p>
            <a:pPr algn="ctr"/>
            <a:r>
              <a:rPr lang="es-MX" sz="1600" dirty="0">
                <a:effectLst>
                  <a:outerShdw blurRad="38100" dist="38100" dir="2700000" algn="tl">
                    <a:srgbClr val="000000">
                      <a:alpha val="43137"/>
                    </a:srgbClr>
                  </a:outerShdw>
                </a:effectLst>
              </a:rPr>
              <a:t>Secuencia lógica de un proyecto social</a:t>
            </a:r>
          </a:p>
        </p:txBody>
      </p:sp>
    </p:spTree>
    <p:extLst>
      <p:ext uri="{BB962C8B-B14F-4D97-AF65-F5344CB8AC3E}">
        <p14:creationId xmlns:p14="http://schemas.microsoft.com/office/powerpoint/2010/main" val="53455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3213847" y="2460812"/>
            <a:ext cx="3334871" cy="1532964"/>
          </a:xfrm>
          <a:prstGeom prst="roundRect">
            <a:avLst/>
          </a:prstGeom>
          <a:solidFill>
            <a:schemeClr val="accent4">
              <a:lumMod val="60000"/>
              <a:lumOff val="4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a:solidFill>
                  <a:schemeClr val="tx1"/>
                </a:solidFill>
                <a:latin typeface="Apple Chancery" panose="03020702040506060504" pitchFamily="66" charset="0"/>
              </a:rPr>
              <a:t>GRACIAS</a:t>
            </a:r>
          </a:p>
        </p:txBody>
      </p:sp>
    </p:spTree>
    <p:extLst>
      <p:ext uri="{BB962C8B-B14F-4D97-AF65-F5344CB8AC3E}">
        <p14:creationId xmlns:p14="http://schemas.microsoft.com/office/powerpoint/2010/main" val="131311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097" y="1521059"/>
            <a:ext cx="3507922" cy="994172"/>
          </a:xfrm>
          <a:effectLst>
            <a:outerShdw blurRad="63500" sx="102000" sy="102000" algn="ctr" rotWithShape="0">
              <a:prstClr val="black">
                <a:alpha val="40000"/>
              </a:prstClr>
            </a:outerShdw>
          </a:effectLst>
        </p:spPr>
        <p:txBody>
          <a:bodyPr>
            <a:noAutofit/>
          </a:bodyPr>
          <a:lstStyle/>
          <a:p>
            <a:r>
              <a:rPr lang="es-MX" sz="3200" b="1" dirty="0">
                <a:solidFill>
                  <a:schemeClr val="accent2">
                    <a:lumMod val="75000"/>
                  </a:schemeClr>
                </a:solidFill>
                <a:effectLst>
                  <a:outerShdw blurRad="38100" dist="38100" dir="2700000" algn="tl">
                    <a:srgbClr val="000000">
                      <a:alpha val="43137"/>
                    </a:srgbClr>
                  </a:outerShdw>
                </a:effectLst>
              </a:rPr>
              <a:t>Principales cambios </a:t>
            </a:r>
            <a:br>
              <a:rPr lang="es-MX" sz="3200" b="1" dirty="0">
                <a:solidFill>
                  <a:schemeClr val="accent2">
                    <a:lumMod val="75000"/>
                  </a:schemeClr>
                </a:solidFill>
                <a:effectLst>
                  <a:outerShdw blurRad="38100" dist="38100" dir="2700000" algn="tl">
                    <a:srgbClr val="000000">
                      <a:alpha val="43137"/>
                    </a:srgbClr>
                  </a:outerShdw>
                </a:effectLst>
              </a:rPr>
            </a:br>
            <a:r>
              <a:rPr lang="es-MX" sz="3200" b="1" dirty="0">
                <a:solidFill>
                  <a:schemeClr val="accent2">
                    <a:lumMod val="75000"/>
                  </a:schemeClr>
                </a:solidFill>
                <a:effectLst>
                  <a:outerShdw blurRad="38100" dist="38100" dir="2700000" algn="tl">
                    <a:srgbClr val="000000">
                      <a:alpha val="43137"/>
                    </a:srgbClr>
                  </a:outerShdw>
                </a:effectLst>
              </a:rPr>
              <a:t>EN EL CONTENIDO</a:t>
            </a:r>
          </a:p>
        </p:txBody>
      </p:sp>
      <p:sp>
        <p:nvSpPr>
          <p:cNvPr id="3" name="Marcador de contenido 2"/>
          <p:cNvSpPr>
            <a:spLocks noGrp="1"/>
          </p:cNvSpPr>
          <p:nvPr>
            <p:ph idx="1"/>
          </p:nvPr>
        </p:nvSpPr>
        <p:spPr>
          <a:xfrm>
            <a:off x="2214762" y="3059517"/>
            <a:ext cx="2974522" cy="2422241"/>
          </a:xfrm>
          <a:effectLst>
            <a:glow rad="63500">
              <a:schemeClr val="accent6">
                <a:satMod val="175000"/>
                <a:alpha val="40000"/>
              </a:schemeClr>
            </a:glow>
            <a:outerShdw blurRad="50800" dist="38100" dir="16200000" rotWithShape="0">
              <a:prstClr val="black">
                <a:alpha val="40000"/>
              </a:prstClr>
            </a:outerShdw>
          </a:effectLst>
        </p:spPr>
        <p:txBody>
          <a:bodyPr>
            <a:normAutofit fontScale="70000" lnSpcReduction="20000"/>
          </a:bodyPr>
          <a:lstStyle/>
          <a:p>
            <a:r>
              <a:rPr lang="es-MX" dirty="0"/>
              <a:t>Contexto institucional </a:t>
            </a:r>
          </a:p>
          <a:p>
            <a:r>
              <a:rPr lang="es-MX" dirty="0"/>
              <a:t>Diagnóstico Social</a:t>
            </a:r>
          </a:p>
          <a:p>
            <a:r>
              <a:rPr lang="es-MX" dirty="0"/>
              <a:t>Objetivos</a:t>
            </a:r>
          </a:p>
          <a:p>
            <a:r>
              <a:rPr lang="es-MX" dirty="0"/>
              <a:t>Proceso de Intervención</a:t>
            </a:r>
          </a:p>
          <a:p>
            <a:r>
              <a:rPr lang="es-MX" dirty="0"/>
              <a:t>Focalización</a:t>
            </a:r>
          </a:p>
          <a:p>
            <a:r>
              <a:rPr lang="es-MX" dirty="0"/>
              <a:t>Cuadros de capacitación</a:t>
            </a:r>
          </a:p>
          <a:p>
            <a:r>
              <a:rPr lang="es-MX" dirty="0"/>
              <a:t>Coordinaciones</a:t>
            </a:r>
          </a:p>
          <a:p>
            <a:endParaRPr lang="es-MX" dirty="0"/>
          </a:p>
          <a:p>
            <a:endParaRPr lang="es-MX" dirty="0"/>
          </a:p>
        </p:txBody>
      </p:sp>
      <p:sp>
        <p:nvSpPr>
          <p:cNvPr id="4" name="CuadroTexto 3"/>
          <p:cNvSpPr txBox="1"/>
          <p:nvPr/>
        </p:nvSpPr>
        <p:spPr>
          <a:xfrm flipH="1">
            <a:off x="6169347" y="3254974"/>
            <a:ext cx="2491199" cy="2031325"/>
          </a:xfrm>
          <a:prstGeom prst="rect">
            <a:avLst/>
          </a:prstGeom>
          <a:noFill/>
          <a:effectLst>
            <a:outerShdw blurRad="50800" dist="38100" dir="5400000" algn="t" rotWithShape="0">
              <a:prstClr val="black">
                <a:alpha val="40000"/>
              </a:prstClr>
            </a:outerShdw>
          </a:effectLst>
        </p:spPr>
        <p:txBody>
          <a:bodyPr wrap="square" rtlCol="0">
            <a:spAutoFit/>
          </a:bodyPr>
          <a:lstStyle/>
          <a:p>
            <a:r>
              <a:rPr lang="es-MX" sz="2100" dirty="0">
                <a:solidFill>
                  <a:srgbClr val="7030A0"/>
                </a:solidFill>
                <a:effectLst>
                  <a:outerShdw blurRad="38100" dist="38100" dir="2700000" algn="tl">
                    <a:srgbClr val="000000">
                      <a:alpha val="43137"/>
                    </a:srgbClr>
                  </a:outerShdw>
                </a:effectLst>
              </a:rPr>
              <a:t>Principales cambios en la forma:</a:t>
            </a:r>
          </a:p>
          <a:p>
            <a:endParaRPr lang="es-MX" sz="2100" dirty="0"/>
          </a:p>
          <a:p>
            <a:pPr marL="342900" indent="-342900">
              <a:buFont typeface="Wingdings" panose="05000000000000000000" pitchFamily="2" charset="2"/>
              <a:buChar char="ü"/>
            </a:pPr>
            <a:r>
              <a:rPr lang="es-MX" sz="2100" dirty="0"/>
              <a:t>La información es en cuadros y es más puntual</a:t>
            </a:r>
          </a:p>
        </p:txBody>
      </p:sp>
    </p:spTree>
    <p:extLst>
      <p:ext uri="{BB962C8B-B14F-4D97-AF65-F5344CB8AC3E}">
        <p14:creationId xmlns:p14="http://schemas.microsoft.com/office/powerpoint/2010/main" val="211059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3794" y="224605"/>
            <a:ext cx="2141533" cy="443286"/>
          </a:xfrm>
        </p:spPr>
        <p:txBody>
          <a:bodyPr>
            <a:noAutofit/>
          </a:body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grpSp>
        <p:nvGrpSpPr>
          <p:cNvPr id="22" name="Grupo 21"/>
          <p:cNvGrpSpPr/>
          <p:nvPr/>
        </p:nvGrpSpPr>
        <p:grpSpPr>
          <a:xfrm>
            <a:off x="357478" y="2482882"/>
            <a:ext cx="4012816" cy="2456373"/>
            <a:chOff x="530183" y="1162346"/>
            <a:chExt cx="4818931" cy="2341673"/>
          </a:xfrm>
          <a:solidFill>
            <a:schemeClr val="tx2">
              <a:lumMod val="40000"/>
              <a:lumOff val="60000"/>
            </a:schemeClr>
          </a:solidFill>
          <a:scene3d>
            <a:camera prst="orthographicFront">
              <a:rot lat="0" lon="0" rev="0"/>
            </a:camera>
            <a:lightRig rig="balanced" dir="t">
              <a:rot lat="0" lon="0" rev="8700000"/>
            </a:lightRig>
          </a:scene3d>
        </p:grpSpPr>
        <p:sp>
          <p:nvSpPr>
            <p:cNvPr id="7" name="Rectángulo redondeado 6"/>
            <p:cNvSpPr/>
            <p:nvPr/>
          </p:nvSpPr>
          <p:spPr>
            <a:xfrm>
              <a:off x="530183" y="2697196"/>
              <a:ext cx="2178424" cy="806823"/>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2">
                      <a:lumMod val="50000"/>
                    </a:schemeClr>
                  </a:solidFill>
                </a:rPr>
                <a:t>Visión de Desarrollo Comunitario</a:t>
              </a:r>
            </a:p>
          </p:txBody>
        </p:sp>
        <p:sp>
          <p:nvSpPr>
            <p:cNvPr id="8" name="Rectángulo redondeado 7"/>
            <p:cNvSpPr/>
            <p:nvPr/>
          </p:nvSpPr>
          <p:spPr>
            <a:xfrm>
              <a:off x="3037082" y="2697196"/>
              <a:ext cx="2178424" cy="806823"/>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2">
                      <a:lumMod val="50000"/>
                    </a:schemeClr>
                  </a:solidFill>
                </a:rPr>
                <a:t>Definición de Desarrollo Comunitario</a:t>
              </a:r>
            </a:p>
          </p:txBody>
        </p:sp>
        <p:cxnSp>
          <p:nvCxnSpPr>
            <p:cNvPr id="15" name="Conector recto de flecha 14"/>
            <p:cNvCxnSpPr/>
            <p:nvPr/>
          </p:nvCxnSpPr>
          <p:spPr>
            <a:xfrm flipH="1">
              <a:off x="1619395" y="1761565"/>
              <a:ext cx="756252" cy="935631"/>
            </a:xfrm>
            <a:prstGeom prst="straightConnector1">
              <a:avLst/>
            </a:prstGeom>
            <a:grpFill/>
            <a:ln w="127000">
              <a:noFill/>
              <a:tailEnd type="triangle"/>
            </a:ln>
            <a:effectLst>
              <a:outerShdw blurRad="44450" dist="27940" dir="5400000" algn="ctr">
                <a:srgbClr val="000000">
                  <a:alpha val="32000"/>
                </a:srgbClr>
              </a:outerShdw>
            </a:effectLst>
            <a:sp3d>
              <a:bevelT w="190500" h="38100"/>
            </a:sp3d>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3628571" y="1761565"/>
              <a:ext cx="711200" cy="935631"/>
            </a:xfrm>
            <a:prstGeom prst="straightConnector1">
              <a:avLst/>
            </a:prstGeom>
            <a:grpFill/>
            <a:ln w="127000">
              <a:noFill/>
              <a:tailEnd type="triangle"/>
            </a:ln>
            <a:effectLst>
              <a:outerShdw blurRad="44450" dist="27940" dir="5400000" algn="ctr">
                <a:srgbClr val="000000">
                  <a:alpha val="32000"/>
                </a:srgbClr>
              </a:outerShdw>
            </a:effectLst>
            <a:sp3d>
              <a:bevelT w="190500" h="38100"/>
            </a:sp3d>
          </p:spPr>
          <p:style>
            <a:lnRef idx="1">
              <a:schemeClr val="accent1"/>
            </a:lnRef>
            <a:fillRef idx="0">
              <a:schemeClr val="accent1"/>
            </a:fillRef>
            <a:effectRef idx="0">
              <a:schemeClr val="accent1"/>
            </a:effectRef>
            <a:fontRef idx="minor">
              <a:schemeClr val="tx1"/>
            </a:fontRef>
          </p:style>
        </p:cxnSp>
        <p:sp>
          <p:nvSpPr>
            <p:cNvPr id="21" name="Rectángulo 20"/>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accent2">
                      <a:lumMod val="50000"/>
                    </a:schemeClr>
                  </a:solidFill>
                </a:rPr>
                <a:t>2017</a:t>
              </a:r>
            </a:p>
          </p:txBody>
        </p:sp>
      </p:grpSp>
      <p:grpSp>
        <p:nvGrpSpPr>
          <p:cNvPr id="23" name="Grupo 22"/>
          <p:cNvGrpSpPr/>
          <p:nvPr/>
        </p:nvGrpSpPr>
        <p:grpSpPr>
          <a:xfrm>
            <a:off x="5082979" y="2361960"/>
            <a:ext cx="3468048" cy="2694134"/>
            <a:chOff x="725050" y="1162346"/>
            <a:chExt cx="4624064" cy="2115593"/>
          </a:xfr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50800" dist="38100" dir="2700000" algn="tl" rotWithShape="0">
              <a:prstClr val="black">
                <a:alpha val="40000"/>
              </a:prstClr>
            </a:outerShdw>
          </a:effectLst>
          <a:scene3d>
            <a:camera prst="orthographicFront">
              <a:rot lat="0" lon="0" rev="0"/>
            </a:camera>
            <a:lightRig rig="brightRoom" dir="t">
              <a:rot lat="0" lon="0" rev="600000"/>
            </a:lightRig>
          </a:scene3d>
        </p:grpSpPr>
        <p:sp>
          <p:nvSpPr>
            <p:cNvPr id="24" name="Rectángulo redondeado 23"/>
            <p:cNvSpPr/>
            <p:nvPr/>
          </p:nvSpPr>
          <p:spPr>
            <a:xfrm>
              <a:off x="1639461" y="2379367"/>
              <a:ext cx="3227295" cy="898572"/>
            </a:xfrm>
            <a:prstGeom prst="roundRect">
              <a:avLst/>
            </a:prstGeom>
            <a:ln>
              <a:noFill/>
            </a:ln>
            <a:effectLst>
              <a:outerShdw blurRad="57785" dist="33020" dir="3180000" algn="ctr">
                <a:srgbClr val="000000">
                  <a:alpha val="30000"/>
                </a:srgbClr>
              </a:outerShdw>
            </a:effectLst>
            <a:sp3d prstMaterial="metal">
              <a:bevelT w="38100" h="57150" prst="angle"/>
            </a:sp3d>
          </p:spPr>
          <p:style>
            <a:lnRef idx="3">
              <a:schemeClr val="lt1"/>
            </a:lnRef>
            <a:fillRef idx="1">
              <a:schemeClr val="accent5"/>
            </a:fillRef>
            <a:effectRef idx="1">
              <a:schemeClr val="accent5"/>
            </a:effectRef>
            <a:fontRef idx="minor">
              <a:schemeClr val="lt1"/>
            </a:fontRef>
          </p:style>
          <p:txBody>
            <a:bodyPr rtlCol="0" anchor="ctr"/>
            <a:lstStyle/>
            <a:p>
              <a:pPr algn="ctr"/>
              <a:r>
                <a:rPr lang="es-MX" b="1" dirty="0"/>
                <a:t>Perspectiva Institucional de Desarrollo Comunitario</a:t>
              </a:r>
            </a:p>
          </p:txBody>
        </p:sp>
        <p:cxnSp>
          <p:nvCxnSpPr>
            <p:cNvPr id="26" name="Conector recto de flecha 25"/>
            <p:cNvCxnSpPr/>
            <p:nvPr/>
          </p:nvCxnSpPr>
          <p:spPr>
            <a:xfrm>
              <a:off x="3101361" y="1761565"/>
              <a:ext cx="11184" cy="571618"/>
            </a:xfrm>
            <a:prstGeom prst="straightConnector1">
              <a:avLst/>
            </a:prstGeom>
            <a:ln>
              <a:noFill/>
              <a:tailEnd type="triangle"/>
            </a:ln>
            <a:effectLst>
              <a:outerShdw blurRad="57785" dist="33020" dir="3180000" algn="ctr">
                <a:srgbClr val="000000">
                  <a:alpha val="30000"/>
                </a:srgbClr>
              </a:outerShdw>
            </a:effectLst>
            <a:sp3d prstMaterial="metal">
              <a:bevelT w="38100" h="57150" prst="angle"/>
            </a:sp3d>
          </p:spPr>
          <p:style>
            <a:lnRef idx="3">
              <a:schemeClr val="lt1"/>
            </a:lnRef>
            <a:fillRef idx="1">
              <a:schemeClr val="accent5"/>
            </a:fillRef>
            <a:effectRef idx="1">
              <a:schemeClr val="accent5"/>
            </a:effectRef>
            <a:fontRef idx="minor">
              <a:schemeClr val="lt1"/>
            </a:fontRef>
          </p:style>
        </p:cxnSp>
        <p:sp>
          <p:nvSpPr>
            <p:cNvPr id="28" name="Rectángulo 27"/>
            <p:cNvSpPr/>
            <p:nvPr/>
          </p:nvSpPr>
          <p:spPr>
            <a:xfrm>
              <a:off x="725050" y="1162346"/>
              <a:ext cx="4624064" cy="553035"/>
            </a:xfrm>
            <a:prstGeom prst="rect">
              <a:avLst/>
            </a:prstGeom>
            <a:ln>
              <a:noFill/>
            </a:ln>
            <a:effectLst>
              <a:outerShdw blurRad="57785" dist="33020" dir="3180000" algn="ctr">
                <a:srgbClr val="000000">
                  <a:alpha val="30000"/>
                </a:srgbClr>
              </a:outerShdw>
            </a:effectLst>
            <a:sp3d prstMaterial="metal">
              <a:bevelT w="38100" h="57150" prst="angle"/>
            </a:sp3d>
          </p:spPr>
          <p:style>
            <a:lnRef idx="3">
              <a:schemeClr val="lt1"/>
            </a:lnRef>
            <a:fillRef idx="1">
              <a:schemeClr val="accent5"/>
            </a:fillRef>
            <a:effectRef idx="1">
              <a:schemeClr val="accent5"/>
            </a:effectRef>
            <a:fontRef idx="minor">
              <a:schemeClr val="lt1"/>
            </a:fontRef>
          </p:style>
          <p:txBody>
            <a:bodyPr rtlCol="0" anchor="ctr"/>
            <a:lstStyle/>
            <a:p>
              <a:pPr algn="ctr"/>
              <a:r>
                <a:rPr lang="es-MX" sz="3600" dirty="0"/>
                <a:t>2018</a:t>
              </a:r>
            </a:p>
          </p:txBody>
        </p:sp>
      </p:grpSp>
      <p:sp>
        <p:nvSpPr>
          <p:cNvPr id="30" name="CuadroTexto 29"/>
          <p:cNvSpPr txBox="1"/>
          <p:nvPr/>
        </p:nvSpPr>
        <p:spPr>
          <a:xfrm>
            <a:off x="2370700" y="1382859"/>
            <a:ext cx="3550493" cy="415498"/>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100" b="1" dirty="0"/>
              <a:t>CONTEXTO INSTITUCIONAL</a:t>
            </a:r>
          </a:p>
        </p:txBody>
      </p:sp>
      <p:sp>
        <p:nvSpPr>
          <p:cNvPr id="3" name="Flecha abajo 2"/>
          <p:cNvSpPr/>
          <p:nvPr/>
        </p:nvSpPr>
        <p:spPr>
          <a:xfrm>
            <a:off x="1142999" y="3125045"/>
            <a:ext cx="336176" cy="786749"/>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Flecha abajo 3"/>
          <p:cNvSpPr/>
          <p:nvPr/>
        </p:nvSpPr>
        <p:spPr>
          <a:xfrm>
            <a:off x="3106271" y="3125045"/>
            <a:ext cx="342842" cy="786749"/>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abajo 4"/>
          <p:cNvSpPr/>
          <p:nvPr/>
        </p:nvSpPr>
        <p:spPr>
          <a:xfrm>
            <a:off x="6696635" y="3111452"/>
            <a:ext cx="343388" cy="741529"/>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8486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3056413" y="1367389"/>
            <a:ext cx="3317493" cy="461665"/>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342900" indent="-342900">
              <a:buFont typeface="Arial" panose="020B0604020202020204" pitchFamily="34" charset="0"/>
              <a:buChar char="•"/>
            </a:pPr>
            <a:r>
              <a:rPr lang="es-MX" sz="2400" b="1" dirty="0"/>
              <a:t>DIAGNÓSTICO SOCIAL</a:t>
            </a:r>
          </a:p>
        </p:txBody>
      </p:sp>
      <p:grpSp>
        <p:nvGrpSpPr>
          <p:cNvPr id="14" name="Grupo 13"/>
          <p:cNvGrpSpPr/>
          <p:nvPr/>
        </p:nvGrpSpPr>
        <p:grpSpPr>
          <a:xfrm>
            <a:off x="410296" y="2475566"/>
            <a:ext cx="2798746" cy="1875999"/>
            <a:chOff x="758590" y="1845221"/>
            <a:chExt cx="3731661" cy="2501332"/>
          </a:xfrm>
          <a:effectLst>
            <a:outerShdw blurRad="50800" dist="38100" dir="13500000" algn="br" rotWithShape="0">
              <a:prstClr val="black">
                <a:alpha val="40000"/>
              </a:prstClr>
            </a:outerShdw>
          </a:effectLst>
        </p:grpSpPr>
        <p:grpSp>
          <p:nvGrpSpPr>
            <p:cNvPr id="22" name="Grupo 21"/>
            <p:cNvGrpSpPr/>
            <p:nvPr/>
          </p:nvGrpSpPr>
          <p:grpSpPr>
            <a:xfrm>
              <a:off x="758590" y="1845221"/>
              <a:ext cx="3731661" cy="2501332"/>
              <a:chOff x="710536" y="1162346"/>
              <a:chExt cx="3731661" cy="2501332"/>
            </a:xfrm>
          </p:grpSpPr>
          <p:sp>
            <p:nvSpPr>
              <p:cNvPr id="7" name="Rectángulo redondeado 6"/>
              <p:cNvSpPr/>
              <p:nvPr/>
            </p:nvSpPr>
            <p:spPr>
              <a:xfrm>
                <a:off x="1121413" y="2856855"/>
                <a:ext cx="2938933" cy="806823"/>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a:ln>
                      <a:solidFill>
                        <a:schemeClr val="bg1"/>
                      </a:solidFill>
                    </a:ln>
                    <a:solidFill>
                      <a:srgbClr val="7030A0"/>
                    </a:solidFill>
                  </a:rPr>
                  <a:t>E S T A T A L</a:t>
                </a:r>
              </a:p>
            </p:txBody>
          </p:sp>
          <p:sp>
            <p:nvSpPr>
              <p:cNvPr id="21" name="Rectángulo 20"/>
              <p:cNvSpPr/>
              <p:nvPr/>
            </p:nvSpPr>
            <p:spPr>
              <a:xfrm>
                <a:off x="710536" y="1162346"/>
                <a:ext cx="3731661" cy="553035"/>
              </a:xfrm>
              <a:prstGeom prst="rect">
                <a:avLst/>
              </a:prstGeom>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2017</a:t>
                </a:r>
              </a:p>
            </p:txBody>
          </p:sp>
        </p:grpSp>
        <p:sp>
          <p:nvSpPr>
            <p:cNvPr id="4" name="Flecha abajo 3"/>
            <p:cNvSpPr/>
            <p:nvPr/>
          </p:nvSpPr>
          <p:spPr>
            <a:xfrm>
              <a:off x="2375647" y="2523635"/>
              <a:ext cx="405660" cy="8250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grpSp>
        <p:nvGrpSpPr>
          <p:cNvPr id="13" name="Grupo 12"/>
          <p:cNvGrpSpPr/>
          <p:nvPr/>
        </p:nvGrpSpPr>
        <p:grpSpPr>
          <a:xfrm>
            <a:off x="3378574" y="2244673"/>
            <a:ext cx="5525941" cy="3217235"/>
            <a:chOff x="4504765" y="1458011"/>
            <a:chExt cx="7367921" cy="4289647"/>
          </a:xfrm>
          <a:effectLst>
            <a:outerShdw blurRad="50800" dist="38100" dir="13500000" algn="br" rotWithShape="0">
              <a:prstClr val="black">
                <a:alpha val="40000"/>
              </a:prstClr>
            </a:outerShdw>
          </a:effectLst>
        </p:grpSpPr>
        <p:grpSp>
          <p:nvGrpSpPr>
            <p:cNvPr id="23" name="Grupo 22"/>
            <p:cNvGrpSpPr/>
            <p:nvPr/>
          </p:nvGrpSpPr>
          <p:grpSpPr>
            <a:xfrm>
              <a:off x="6023867" y="1458011"/>
              <a:ext cx="4624064" cy="2344730"/>
              <a:chOff x="725050" y="1162346"/>
              <a:chExt cx="4624064" cy="1607506"/>
            </a:xfrm>
            <a:solidFill>
              <a:schemeClr val="accent2"/>
            </a:solidFill>
          </p:grpSpPr>
          <p:sp>
            <p:nvSpPr>
              <p:cNvPr id="24" name="Rectángulo redondeado 23"/>
              <p:cNvSpPr/>
              <p:nvPr/>
            </p:nvSpPr>
            <p:spPr>
              <a:xfrm>
                <a:off x="962129" y="2349514"/>
                <a:ext cx="4160312" cy="42033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700" dirty="0"/>
                  <a:t>C O M U N I T A R I O</a:t>
                </a:r>
              </a:p>
            </p:txBody>
          </p:sp>
          <p:cxnSp>
            <p:nvCxnSpPr>
              <p:cNvPr id="26" name="Conector recto de flecha 25"/>
              <p:cNvCxnSpPr/>
              <p:nvPr/>
            </p:nvCxnSpPr>
            <p:spPr>
              <a:xfrm>
                <a:off x="2912675" y="1761565"/>
                <a:ext cx="11184" cy="571618"/>
              </a:xfrm>
              <a:prstGeom prst="straightConnector1">
                <a:avLst/>
              </a:prstGeom>
              <a:grpFill/>
              <a:ln w="1270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8" name="Rectángulo 27"/>
              <p:cNvSpPr/>
              <p:nvPr/>
            </p:nvSpPr>
            <p:spPr>
              <a:xfrm>
                <a:off x="725050" y="1162346"/>
                <a:ext cx="4624064" cy="553035"/>
              </a:xfrm>
              <a:prstGeom prst="rect">
                <a:avLst/>
              </a:prstGeom>
              <a:grp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2018</a:t>
                </a:r>
              </a:p>
            </p:txBody>
          </p:sp>
        </p:grpSp>
        <p:sp>
          <p:nvSpPr>
            <p:cNvPr id="5" name="Flecha abajo 4"/>
            <p:cNvSpPr/>
            <p:nvPr/>
          </p:nvSpPr>
          <p:spPr>
            <a:xfrm>
              <a:off x="6792687" y="3860800"/>
              <a:ext cx="333828" cy="841829"/>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18" name="Flecha abajo 17"/>
            <p:cNvSpPr/>
            <p:nvPr/>
          </p:nvSpPr>
          <p:spPr>
            <a:xfrm>
              <a:off x="9247523" y="3846286"/>
              <a:ext cx="333828" cy="841829"/>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nvGrpSpPr>
            <p:cNvPr id="11" name="Grupo 10"/>
            <p:cNvGrpSpPr/>
            <p:nvPr/>
          </p:nvGrpSpPr>
          <p:grpSpPr>
            <a:xfrm>
              <a:off x="4504765" y="4746174"/>
              <a:ext cx="7367921" cy="1001484"/>
              <a:chOff x="5615956" y="4876803"/>
              <a:chExt cx="5392389" cy="1001484"/>
            </a:xfrm>
          </p:grpSpPr>
          <p:sp>
            <p:nvSpPr>
              <p:cNvPr id="9" name="Elipse 8"/>
              <p:cNvSpPr/>
              <p:nvPr/>
            </p:nvSpPr>
            <p:spPr>
              <a:xfrm>
                <a:off x="5615956" y="4891316"/>
                <a:ext cx="2687289" cy="986971"/>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DIAGNÓSTICOS  EXPLORATORIOS</a:t>
                </a:r>
              </a:p>
            </p:txBody>
          </p:sp>
          <p:sp>
            <p:nvSpPr>
              <p:cNvPr id="10" name="Elipse 9"/>
              <p:cNvSpPr/>
              <p:nvPr/>
            </p:nvSpPr>
            <p:spPr>
              <a:xfrm>
                <a:off x="8222676" y="4876803"/>
                <a:ext cx="2785669" cy="986971"/>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100" dirty="0"/>
                  <a:t>DIAGNÓSTICOS PARTICIPATIVOS</a:t>
                </a:r>
              </a:p>
            </p:txBody>
          </p:sp>
        </p:grpSp>
      </p:grpSp>
      <p:sp>
        <p:nvSpPr>
          <p:cNvPr id="19"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spTree>
    <p:extLst>
      <p:ext uri="{BB962C8B-B14F-4D97-AF65-F5344CB8AC3E}">
        <p14:creationId xmlns:p14="http://schemas.microsoft.com/office/powerpoint/2010/main" val="5716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3672029" y="1236617"/>
            <a:ext cx="1911920" cy="461665"/>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400" b="1" dirty="0"/>
              <a:t>OBJETIVOS</a:t>
            </a:r>
          </a:p>
        </p:txBody>
      </p:sp>
      <p:sp>
        <p:nvSpPr>
          <p:cNvPr id="19" name="Título 1"/>
          <p:cNvSpPr>
            <a:spLocks noGrp="1"/>
          </p:cNvSpPr>
          <p:nvPr>
            <p:ph type="title"/>
          </p:nvPr>
        </p:nvSpPr>
        <p:spPr>
          <a:xfrm>
            <a:off x="7247596" y="873782"/>
            <a:ext cx="1829912" cy="443286"/>
          </a:xfrm>
        </p:spPr>
        <p:txBody>
          <a:bodyPr>
            <a:normAutofit/>
          </a:bodyPr>
          <a:lstStyle/>
          <a:p>
            <a:r>
              <a:rPr lang="es-MX" sz="1500" dirty="0"/>
              <a:t>Principales Cambios </a:t>
            </a:r>
          </a:p>
        </p:txBody>
      </p:sp>
      <p:grpSp>
        <p:nvGrpSpPr>
          <p:cNvPr id="37" name="Grupo 36"/>
          <p:cNvGrpSpPr/>
          <p:nvPr/>
        </p:nvGrpSpPr>
        <p:grpSpPr>
          <a:xfrm>
            <a:off x="4703793" y="2248375"/>
            <a:ext cx="3915771" cy="2558806"/>
            <a:chOff x="530183" y="1162346"/>
            <a:chExt cx="4818931" cy="2341673"/>
          </a:xfrm>
          <a:solidFill>
            <a:srgbClr val="7650A0"/>
          </a:solidFill>
          <a:effectLst>
            <a:outerShdw blurRad="50800" dist="38100" dir="16200000" rotWithShape="0">
              <a:prstClr val="black">
                <a:alpha val="40000"/>
              </a:prstClr>
            </a:outerShdw>
          </a:effectLst>
        </p:grpSpPr>
        <p:sp>
          <p:nvSpPr>
            <p:cNvPr id="38" name="Rectángulo redondeado 37"/>
            <p:cNvSpPr/>
            <p:nvPr/>
          </p:nvSpPr>
          <p:spPr>
            <a:xfrm>
              <a:off x="530183" y="2697196"/>
              <a:ext cx="2178424" cy="806823"/>
            </a:xfrm>
            <a:prstGeom prst="round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t>Objetivos general 2018</a:t>
              </a:r>
            </a:p>
          </p:txBody>
        </p:sp>
        <p:sp>
          <p:nvSpPr>
            <p:cNvPr id="39" name="Rectángulo redondeado 38"/>
            <p:cNvSpPr/>
            <p:nvPr/>
          </p:nvSpPr>
          <p:spPr>
            <a:xfrm>
              <a:off x="3037082" y="2697196"/>
              <a:ext cx="2178424" cy="806823"/>
            </a:xfrm>
            <a:prstGeom prst="round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t>Objetivos específicos 2018</a:t>
              </a:r>
            </a:p>
          </p:txBody>
        </p:sp>
        <p:cxnSp>
          <p:nvCxnSpPr>
            <p:cNvPr id="40" name="Conector recto de flecha 39"/>
            <p:cNvCxnSpPr/>
            <p:nvPr/>
          </p:nvCxnSpPr>
          <p:spPr>
            <a:xfrm flipH="1">
              <a:off x="1619395" y="1761565"/>
              <a:ext cx="756252" cy="935631"/>
            </a:xfrm>
            <a:prstGeom prst="straightConnector1">
              <a:avLst/>
            </a:prstGeom>
            <a:grpFill/>
            <a:ln w="127000">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3628571" y="1761565"/>
              <a:ext cx="711200" cy="935631"/>
            </a:xfrm>
            <a:prstGeom prst="straightConnector1">
              <a:avLst/>
            </a:prstGeom>
            <a:grpFill/>
            <a:ln w="127000">
              <a:tailEnd type="triangle"/>
            </a:ln>
          </p:spPr>
          <p:style>
            <a:lnRef idx="1">
              <a:schemeClr val="accent1"/>
            </a:lnRef>
            <a:fillRef idx="0">
              <a:schemeClr val="accent1"/>
            </a:fillRef>
            <a:effectRef idx="0">
              <a:schemeClr val="accent1"/>
            </a:effectRef>
            <a:fontRef idx="minor">
              <a:schemeClr val="tx1"/>
            </a:fontRef>
          </p:style>
        </p:cxnSp>
        <p:sp>
          <p:nvSpPr>
            <p:cNvPr id="42" name="Rectángulo 41"/>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a:t>2018</a:t>
              </a:r>
            </a:p>
          </p:txBody>
        </p:sp>
      </p:grpSp>
      <p:grpSp>
        <p:nvGrpSpPr>
          <p:cNvPr id="13" name="Grupo 12"/>
          <p:cNvGrpSpPr/>
          <p:nvPr/>
        </p:nvGrpSpPr>
        <p:grpSpPr>
          <a:xfrm>
            <a:off x="244630" y="2248375"/>
            <a:ext cx="4002764" cy="2917038"/>
            <a:chOff x="250883" y="2264675"/>
            <a:chExt cx="5337019" cy="3889384"/>
          </a:xfrm>
          <a:solidFill>
            <a:schemeClr val="accent6">
              <a:lumMod val="40000"/>
              <a:lumOff val="60000"/>
            </a:schemeClr>
          </a:solidFill>
          <a:effectLst>
            <a:outerShdw blurRad="50800" dist="38100" dir="16200000" rotWithShape="0">
              <a:prstClr val="black">
                <a:alpha val="40000"/>
              </a:prstClr>
            </a:outerShdw>
          </a:effectLst>
          <a:scene3d>
            <a:camera prst="orthographicFront">
              <a:rot lat="0" lon="0" rev="0"/>
            </a:camera>
            <a:lightRig rig="balanced" dir="t">
              <a:rot lat="0" lon="0" rev="8700000"/>
            </a:lightRig>
          </a:scene3d>
        </p:grpSpPr>
        <p:grpSp>
          <p:nvGrpSpPr>
            <p:cNvPr id="12" name="Grupo 11"/>
            <p:cNvGrpSpPr/>
            <p:nvPr/>
          </p:nvGrpSpPr>
          <p:grpSpPr>
            <a:xfrm>
              <a:off x="250883" y="2264675"/>
              <a:ext cx="5337019" cy="3889384"/>
              <a:chOff x="250883" y="2264675"/>
              <a:chExt cx="5337019" cy="3889384"/>
            </a:xfrm>
            <a:grpFill/>
          </p:grpSpPr>
          <p:grpSp>
            <p:nvGrpSpPr>
              <p:cNvPr id="20" name="Grupo 19"/>
              <p:cNvGrpSpPr/>
              <p:nvPr/>
            </p:nvGrpSpPr>
            <p:grpSpPr>
              <a:xfrm>
                <a:off x="250883" y="2264675"/>
                <a:ext cx="5337019" cy="3889384"/>
                <a:chOff x="399555" y="1162346"/>
                <a:chExt cx="5337019" cy="3889384"/>
              </a:xfrm>
              <a:grpFill/>
            </p:grpSpPr>
            <p:sp>
              <p:nvSpPr>
                <p:cNvPr id="25" name="Rectángulo redondeado 24"/>
                <p:cNvSpPr/>
                <p:nvPr/>
              </p:nvSpPr>
              <p:spPr>
                <a:xfrm>
                  <a:off x="399555" y="2914912"/>
                  <a:ext cx="1661259" cy="2136818"/>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2">
                          <a:lumMod val="50000"/>
                        </a:schemeClr>
                      </a:solidFill>
                    </a:rPr>
                    <a:t>Objetivo General de Desarrollo Comunitario para el SEDIF</a:t>
                  </a:r>
                </a:p>
              </p:txBody>
            </p:sp>
            <p:sp>
              <p:nvSpPr>
                <p:cNvPr id="27" name="Rectángulo redondeado 26"/>
                <p:cNvSpPr/>
                <p:nvPr/>
              </p:nvSpPr>
              <p:spPr>
                <a:xfrm>
                  <a:off x="4224856" y="2957123"/>
                  <a:ext cx="1511718" cy="1616964"/>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2">
                          <a:lumMod val="50000"/>
                        </a:schemeClr>
                      </a:solidFill>
                    </a:rPr>
                    <a:t>Objetivos específicos 2017</a:t>
                  </a:r>
                </a:p>
              </p:txBody>
            </p:sp>
            <p:sp>
              <p:nvSpPr>
                <p:cNvPr id="32" name="Rectángulo 31"/>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accent2">
                          <a:lumMod val="50000"/>
                        </a:schemeClr>
                      </a:solidFill>
                    </a:rPr>
                    <a:t>2017</a:t>
                  </a:r>
                </a:p>
              </p:txBody>
            </p:sp>
          </p:grpSp>
          <p:sp>
            <p:nvSpPr>
              <p:cNvPr id="8" name="Flecha abajo 7"/>
              <p:cNvSpPr/>
              <p:nvPr/>
            </p:nvSpPr>
            <p:spPr>
              <a:xfrm>
                <a:off x="784808" y="2863894"/>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2">
                      <a:lumMod val="50000"/>
                    </a:schemeClr>
                  </a:solidFill>
                </a:endParaRPr>
              </a:p>
            </p:txBody>
          </p:sp>
          <p:sp>
            <p:nvSpPr>
              <p:cNvPr id="43" name="Flecha abajo 42"/>
              <p:cNvSpPr/>
              <p:nvPr/>
            </p:nvSpPr>
            <p:spPr>
              <a:xfrm>
                <a:off x="2643798" y="2900561"/>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2">
                      <a:lumMod val="50000"/>
                    </a:schemeClr>
                  </a:solidFill>
                </a:endParaRPr>
              </a:p>
            </p:txBody>
          </p:sp>
          <p:sp>
            <p:nvSpPr>
              <p:cNvPr id="44" name="Flecha abajo 43"/>
              <p:cNvSpPr/>
              <p:nvPr/>
            </p:nvSpPr>
            <p:spPr>
              <a:xfrm>
                <a:off x="4578433" y="2904795"/>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2">
                      <a:lumMod val="50000"/>
                    </a:schemeClr>
                  </a:solidFill>
                </a:endParaRPr>
              </a:p>
            </p:txBody>
          </p:sp>
        </p:grpSp>
        <p:sp>
          <p:nvSpPr>
            <p:cNvPr id="45" name="Rectángulo redondeado 44"/>
            <p:cNvSpPr/>
            <p:nvPr/>
          </p:nvSpPr>
          <p:spPr>
            <a:xfrm>
              <a:off x="2141301" y="4059452"/>
              <a:ext cx="1511718" cy="1616964"/>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2">
                      <a:lumMod val="50000"/>
                    </a:schemeClr>
                  </a:solidFill>
                </a:rPr>
                <a:t>Objetivos general 2017</a:t>
              </a:r>
            </a:p>
          </p:txBody>
        </p:sp>
      </p:grpSp>
      <p:sp>
        <p:nvSpPr>
          <p:cNvPr id="21"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spTree>
    <p:extLst>
      <p:ext uri="{BB962C8B-B14F-4D97-AF65-F5344CB8AC3E}">
        <p14:creationId xmlns:p14="http://schemas.microsoft.com/office/powerpoint/2010/main" val="95619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2740523" y="1342428"/>
            <a:ext cx="3457525" cy="738664"/>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100" b="1" dirty="0"/>
              <a:t>PROCESO DE INTERVENCIÓN</a:t>
            </a:r>
          </a:p>
        </p:txBody>
      </p:sp>
      <p:sp>
        <p:nvSpPr>
          <p:cNvPr id="19" name="Título 1"/>
          <p:cNvSpPr>
            <a:spLocks noGrp="1"/>
          </p:cNvSpPr>
          <p:nvPr>
            <p:ph type="title"/>
          </p:nvPr>
        </p:nvSpPr>
        <p:spPr>
          <a:xfrm>
            <a:off x="7142638" y="857250"/>
            <a:ext cx="2001362" cy="443286"/>
          </a:xfrm>
        </p:spPr>
        <p:txBody>
          <a:bodyPr>
            <a:normAutofit/>
          </a:bodyPr>
          <a:lstStyle/>
          <a:p>
            <a:r>
              <a:rPr lang="es-MX" sz="1500" dirty="0"/>
              <a:t>Principales Cambios </a:t>
            </a:r>
          </a:p>
        </p:txBody>
      </p:sp>
      <p:grpSp>
        <p:nvGrpSpPr>
          <p:cNvPr id="12" name="Grupo 11"/>
          <p:cNvGrpSpPr/>
          <p:nvPr/>
        </p:nvGrpSpPr>
        <p:grpSpPr>
          <a:xfrm>
            <a:off x="496666" y="2424499"/>
            <a:ext cx="3468048" cy="2875472"/>
            <a:chOff x="576378" y="2264675"/>
            <a:chExt cx="4624064" cy="3833963"/>
          </a:xfrm>
          <a:solidFill>
            <a:schemeClr val="accent6">
              <a:lumMod val="40000"/>
              <a:lumOff val="60000"/>
            </a:schemeClr>
          </a:solidFill>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p:grpSpPr>
        <p:grpSp>
          <p:nvGrpSpPr>
            <p:cNvPr id="20" name="Grupo 19"/>
            <p:cNvGrpSpPr/>
            <p:nvPr/>
          </p:nvGrpSpPr>
          <p:grpSpPr>
            <a:xfrm>
              <a:off x="576378" y="2264675"/>
              <a:ext cx="4624064" cy="3833963"/>
              <a:chOff x="725050" y="1162346"/>
              <a:chExt cx="4624064" cy="3833963"/>
            </a:xfrm>
            <a:grpFill/>
          </p:grpSpPr>
          <p:sp>
            <p:nvSpPr>
              <p:cNvPr id="25" name="Rectángulo redondeado 24"/>
              <p:cNvSpPr/>
              <p:nvPr/>
            </p:nvSpPr>
            <p:spPr>
              <a:xfrm>
                <a:off x="1082479" y="2859491"/>
                <a:ext cx="3788501" cy="2136818"/>
              </a:xfrm>
              <a:prstGeom prst="roundRect">
                <a:avLst/>
              </a:prstGeom>
              <a:ln>
                <a:noFill/>
              </a:ln>
              <a:effectLst>
                <a:outerShdw blurRad="44450" dist="27940" dir="5400000" algn="ctr">
                  <a:srgbClr val="000000">
                    <a:alpha val="32000"/>
                  </a:srgbClr>
                </a:outerShdw>
              </a:effectLst>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500" b="1" dirty="0">
                    <a:solidFill>
                      <a:schemeClr val="accent2">
                        <a:lumMod val="50000"/>
                      </a:schemeClr>
                    </a:solidFill>
                  </a:rPr>
                  <a:t>Sólo breve  descripción por modalidad bajo formato libre</a:t>
                </a:r>
              </a:p>
            </p:txBody>
          </p:sp>
          <p:sp>
            <p:nvSpPr>
              <p:cNvPr id="32" name="Rectángulo 31"/>
              <p:cNvSpPr/>
              <p:nvPr/>
            </p:nvSpPr>
            <p:spPr>
              <a:xfrm>
                <a:off x="725050" y="1162346"/>
                <a:ext cx="4624064" cy="553035"/>
              </a:xfrm>
              <a:prstGeom prst="rect">
                <a:avLst/>
              </a:prstGeom>
              <a:ln>
                <a:noFill/>
              </a:ln>
              <a:effectLst>
                <a:outerShdw blurRad="44450" dist="27940" dir="5400000" algn="ctr">
                  <a:srgbClr val="000000">
                    <a:alpha val="32000"/>
                  </a:srgbClr>
                </a:outerShdw>
              </a:effectLst>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2400" b="1" dirty="0">
                    <a:solidFill>
                      <a:schemeClr val="accent2">
                        <a:lumMod val="50000"/>
                      </a:schemeClr>
                    </a:solidFill>
                  </a:rPr>
                  <a:t>2017</a:t>
                </a:r>
              </a:p>
            </p:txBody>
          </p:sp>
        </p:grpSp>
        <p:sp>
          <p:nvSpPr>
            <p:cNvPr id="43" name="Flecha abajo 42"/>
            <p:cNvSpPr/>
            <p:nvPr/>
          </p:nvSpPr>
          <p:spPr>
            <a:xfrm>
              <a:off x="2643798" y="2900561"/>
              <a:ext cx="484632" cy="978408"/>
            </a:xfrm>
            <a:prstGeom prst="downArrow">
              <a:avLst/>
            </a:prstGeom>
            <a:ln>
              <a:noFill/>
            </a:ln>
            <a:effectLst>
              <a:outerShdw blurRad="44450" dist="27940" dir="5400000" algn="ctr">
                <a:srgbClr val="000000">
                  <a:alpha val="32000"/>
                </a:srgbClr>
              </a:outerShdw>
            </a:effectLst>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endParaRPr lang="es-MX" sz="1350" b="1">
                <a:solidFill>
                  <a:schemeClr val="accent2">
                    <a:lumMod val="50000"/>
                  </a:schemeClr>
                </a:solidFill>
              </a:endParaRPr>
            </a:p>
          </p:txBody>
        </p:sp>
      </p:grpSp>
      <p:grpSp>
        <p:nvGrpSpPr>
          <p:cNvPr id="3" name="Grupo 2"/>
          <p:cNvGrpSpPr/>
          <p:nvPr/>
        </p:nvGrpSpPr>
        <p:grpSpPr>
          <a:xfrm>
            <a:off x="4858127" y="2398972"/>
            <a:ext cx="3468048" cy="2657282"/>
            <a:chOff x="6477503" y="2015288"/>
            <a:chExt cx="4624064" cy="3543043"/>
          </a:xfrm>
          <a:effectLst>
            <a:outerShdw blurRad="50800" dist="38100" dir="10800000" algn="r" rotWithShape="0">
              <a:prstClr val="black">
                <a:alpha val="40000"/>
              </a:prstClr>
            </a:outerShdw>
          </a:effectLst>
          <a:scene3d>
            <a:camera prst="orthographicFront">
              <a:rot lat="0" lon="0" rev="0"/>
            </a:camera>
            <a:lightRig rig="balanced" dir="t">
              <a:rot lat="0" lon="0" rev="8700000"/>
            </a:lightRig>
          </a:scene3d>
        </p:grpSpPr>
        <p:grpSp>
          <p:nvGrpSpPr>
            <p:cNvPr id="37" name="Grupo 36"/>
            <p:cNvGrpSpPr/>
            <p:nvPr/>
          </p:nvGrpSpPr>
          <p:grpSpPr>
            <a:xfrm>
              <a:off x="6477503" y="2015288"/>
              <a:ext cx="4624064" cy="3543043"/>
              <a:chOff x="725050" y="1162346"/>
              <a:chExt cx="4624064" cy="2763800"/>
            </a:xfrm>
            <a:solidFill>
              <a:srgbClr val="92D050"/>
            </a:solidFill>
          </p:grpSpPr>
          <p:sp>
            <p:nvSpPr>
              <p:cNvPr id="38" name="Rectángulo redondeado 37"/>
              <p:cNvSpPr/>
              <p:nvPr/>
            </p:nvSpPr>
            <p:spPr>
              <a:xfrm>
                <a:off x="1286791" y="2692018"/>
                <a:ext cx="3470071" cy="1234128"/>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00" dirty="0">
                    <a:ln w="0"/>
                    <a:solidFill>
                      <a:schemeClr val="tx1"/>
                    </a:solidFill>
                    <a:effectLst>
                      <a:outerShdw blurRad="38100" dist="19050" dir="2700000" algn="tl" rotWithShape="0">
                        <a:schemeClr val="dk1">
                          <a:alpha val="40000"/>
                        </a:schemeClr>
                      </a:outerShdw>
                    </a:effectLst>
                  </a:rPr>
                  <a:t>Se especifican las características de cada modalidad como base para la descripción</a:t>
                </a:r>
              </a:p>
            </p:txBody>
          </p:sp>
          <p:sp>
            <p:nvSpPr>
              <p:cNvPr id="42" name="Rectángulo 41"/>
              <p:cNvSpPr/>
              <p:nvPr/>
            </p:nvSpPr>
            <p:spPr>
              <a:xfrm>
                <a:off x="725050" y="1162346"/>
                <a:ext cx="4624064"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ln w="0"/>
                    <a:solidFill>
                      <a:schemeClr val="tx1"/>
                    </a:solidFill>
                    <a:effectLst>
                      <a:outerShdw blurRad="38100" dist="19050" dir="2700000" algn="tl" rotWithShape="0">
                        <a:schemeClr val="dk1">
                          <a:alpha val="40000"/>
                        </a:schemeClr>
                      </a:outerShdw>
                    </a:effectLst>
                  </a:rPr>
                  <a:t>2018</a:t>
                </a:r>
              </a:p>
            </p:txBody>
          </p:sp>
        </p:grpSp>
        <p:sp>
          <p:nvSpPr>
            <p:cNvPr id="2" name="Flecha abajo 1"/>
            <p:cNvSpPr/>
            <p:nvPr/>
          </p:nvSpPr>
          <p:spPr>
            <a:xfrm>
              <a:off x="8542050" y="2820153"/>
              <a:ext cx="464457" cy="1060188"/>
            </a:xfrm>
            <a:prstGeom prst="downArrow">
              <a:avLst/>
            </a:prstGeom>
            <a:solidFill>
              <a:srgbClr val="92D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sp>
        <p:nvSpPr>
          <p:cNvPr id="14"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a:effectLst>
                  <a:outerShdw blurRad="38100" dist="38100" dir="2700000" algn="tl">
                    <a:srgbClr val="000000">
                      <a:alpha val="43137"/>
                    </a:srgbClr>
                  </a:outerShdw>
                </a:effectLst>
              </a:rPr>
              <a:t>Principales Cambios</a:t>
            </a:r>
            <a:endParaRPr lang="es-MX" sz="1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330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uadroTexto 29"/>
          <p:cNvSpPr txBox="1"/>
          <p:nvPr/>
        </p:nvSpPr>
        <p:spPr>
          <a:xfrm>
            <a:off x="3052482" y="1106437"/>
            <a:ext cx="2055119" cy="461665"/>
          </a:xfrm>
          <a:prstGeom prst="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214313" indent="-214313" algn="ctr">
              <a:buFont typeface="Arial" panose="020B0604020202020204" pitchFamily="34" charset="0"/>
              <a:buChar char="•"/>
            </a:pPr>
            <a:r>
              <a:rPr lang="es-MX" sz="2400" b="1" dirty="0"/>
              <a:t>Focalización</a:t>
            </a:r>
          </a:p>
        </p:txBody>
      </p:sp>
      <p:sp>
        <p:nvSpPr>
          <p:cNvPr id="19" name="Título 1"/>
          <p:cNvSpPr>
            <a:spLocks noGrp="1"/>
          </p:cNvSpPr>
          <p:nvPr>
            <p:ph type="title"/>
          </p:nvPr>
        </p:nvSpPr>
        <p:spPr>
          <a:xfrm>
            <a:off x="7404856" y="859358"/>
            <a:ext cx="1739144" cy="443286"/>
          </a:xfrm>
        </p:spPr>
        <p:txBody>
          <a:bodyPr>
            <a:normAutofit/>
          </a:bodyPr>
          <a:lstStyle/>
          <a:p>
            <a:r>
              <a:rPr lang="es-MX" sz="1500" dirty="0"/>
              <a:t>Principales Cambios </a:t>
            </a:r>
          </a:p>
        </p:txBody>
      </p:sp>
      <p:grpSp>
        <p:nvGrpSpPr>
          <p:cNvPr id="4" name="Grupo 3"/>
          <p:cNvGrpSpPr/>
          <p:nvPr/>
        </p:nvGrpSpPr>
        <p:grpSpPr>
          <a:xfrm>
            <a:off x="348271" y="2084868"/>
            <a:ext cx="2479193" cy="2377384"/>
            <a:chOff x="464360" y="1636823"/>
            <a:chExt cx="3623738" cy="3169845"/>
          </a:xfrm>
          <a:scene3d>
            <a:camera prst="orthographicFront">
              <a:rot lat="0" lon="0" rev="0"/>
            </a:camera>
            <a:lightRig rig="balanced" dir="t">
              <a:rot lat="0" lon="0" rev="8700000"/>
            </a:lightRig>
          </a:scene3d>
        </p:grpSpPr>
        <p:grpSp>
          <p:nvGrpSpPr>
            <p:cNvPr id="12" name="Grupo 11"/>
            <p:cNvGrpSpPr/>
            <p:nvPr/>
          </p:nvGrpSpPr>
          <p:grpSpPr>
            <a:xfrm>
              <a:off x="464360" y="1636823"/>
              <a:ext cx="3448734" cy="2673624"/>
              <a:chOff x="250883" y="2264675"/>
              <a:chExt cx="3448734" cy="2673624"/>
            </a:xfrm>
            <a:solidFill>
              <a:schemeClr val="accent6">
                <a:lumMod val="40000"/>
                <a:lumOff val="60000"/>
              </a:schemeClr>
            </a:solidFill>
          </p:grpSpPr>
          <p:grpSp>
            <p:nvGrpSpPr>
              <p:cNvPr id="20" name="Grupo 19"/>
              <p:cNvGrpSpPr/>
              <p:nvPr/>
            </p:nvGrpSpPr>
            <p:grpSpPr>
              <a:xfrm>
                <a:off x="250883" y="2264675"/>
                <a:ext cx="3448734" cy="2673624"/>
                <a:chOff x="399555" y="1162346"/>
                <a:chExt cx="3448734" cy="2673624"/>
              </a:xfrm>
              <a:grpFill/>
            </p:grpSpPr>
            <p:sp>
              <p:nvSpPr>
                <p:cNvPr id="25" name="Rectángulo redondeado 24"/>
                <p:cNvSpPr/>
                <p:nvPr/>
              </p:nvSpPr>
              <p:spPr>
                <a:xfrm>
                  <a:off x="399555" y="2914912"/>
                  <a:ext cx="1322153" cy="921058"/>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2">
                          <a:lumMod val="50000"/>
                        </a:schemeClr>
                      </a:solidFill>
                    </a:rPr>
                    <a:t>Sólo Ramo 12</a:t>
                  </a:r>
                </a:p>
              </p:txBody>
            </p:sp>
            <p:sp>
              <p:nvSpPr>
                <p:cNvPr id="32" name="Rectángulo 31"/>
                <p:cNvSpPr/>
                <p:nvPr/>
              </p:nvSpPr>
              <p:spPr>
                <a:xfrm>
                  <a:off x="725050" y="1162346"/>
                  <a:ext cx="3123239"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accent2">
                          <a:lumMod val="50000"/>
                        </a:schemeClr>
                      </a:solidFill>
                    </a:rPr>
                    <a:t>2017</a:t>
                  </a:r>
                </a:p>
              </p:txBody>
            </p:sp>
          </p:grpSp>
          <p:sp>
            <p:nvSpPr>
              <p:cNvPr id="8" name="Flecha abajo 7"/>
              <p:cNvSpPr/>
              <p:nvPr/>
            </p:nvSpPr>
            <p:spPr>
              <a:xfrm>
                <a:off x="784808" y="2877341"/>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2">
                      <a:lumMod val="50000"/>
                    </a:schemeClr>
                  </a:solidFill>
                </a:endParaRPr>
              </a:p>
            </p:txBody>
          </p:sp>
          <p:sp>
            <p:nvSpPr>
              <p:cNvPr id="43" name="Flecha abajo 42"/>
              <p:cNvSpPr/>
              <p:nvPr/>
            </p:nvSpPr>
            <p:spPr>
              <a:xfrm>
                <a:off x="2926185" y="2900561"/>
                <a:ext cx="484632" cy="978408"/>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b="1">
                  <a:solidFill>
                    <a:schemeClr val="accent2">
                      <a:lumMod val="50000"/>
                    </a:schemeClr>
                  </a:solidFill>
                </a:endParaRPr>
              </a:p>
            </p:txBody>
          </p:sp>
        </p:grpSp>
        <p:sp>
          <p:nvSpPr>
            <p:cNvPr id="22" name="Rectángulo redondeado 21"/>
            <p:cNvSpPr/>
            <p:nvPr/>
          </p:nvSpPr>
          <p:spPr>
            <a:xfrm>
              <a:off x="2078985" y="3360862"/>
              <a:ext cx="2009113" cy="1445806"/>
            </a:xfrm>
            <a:prstGeom prst="roundRect">
              <a:avLst/>
            </a:prstGeom>
            <a:solidFill>
              <a:schemeClr val="accent6">
                <a:lumMod val="40000"/>
                <a:lumOff val="60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solidFill>
                    <a:schemeClr val="accent2">
                      <a:lumMod val="50000"/>
                    </a:schemeClr>
                  </a:solidFill>
                </a:rPr>
                <a:t>Se permitían GD de apertura sin previo DP y PTC</a:t>
              </a:r>
            </a:p>
          </p:txBody>
        </p:sp>
      </p:grpSp>
      <p:grpSp>
        <p:nvGrpSpPr>
          <p:cNvPr id="3" name="Grupo 2"/>
          <p:cNvGrpSpPr/>
          <p:nvPr/>
        </p:nvGrpSpPr>
        <p:grpSpPr>
          <a:xfrm>
            <a:off x="3408830" y="1921727"/>
            <a:ext cx="5550149" cy="3942906"/>
            <a:chOff x="5681148" y="921764"/>
            <a:chExt cx="6317945" cy="5257208"/>
          </a:xfrm>
          <a:solidFill>
            <a:schemeClr val="accent2">
              <a:lumMod val="75000"/>
            </a:schemeClr>
          </a:solidFill>
          <a:scene3d>
            <a:camera prst="orthographicFront">
              <a:rot lat="0" lon="0" rev="0"/>
            </a:camera>
            <a:lightRig rig="balanced" dir="t">
              <a:rot lat="0" lon="0" rev="8700000"/>
            </a:lightRig>
          </a:scene3d>
        </p:grpSpPr>
        <p:grpSp>
          <p:nvGrpSpPr>
            <p:cNvPr id="37" name="Grupo 36"/>
            <p:cNvGrpSpPr/>
            <p:nvPr/>
          </p:nvGrpSpPr>
          <p:grpSpPr>
            <a:xfrm>
              <a:off x="5681148" y="921764"/>
              <a:ext cx="6317945" cy="5257208"/>
              <a:chOff x="102671" y="1078426"/>
              <a:chExt cx="6317945" cy="4100956"/>
            </a:xfrm>
            <a:grpFill/>
          </p:grpSpPr>
          <p:sp>
            <p:nvSpPr>
              <p:cNvPr id="38" name="Rectángulo redondeado 37"/>
              <p:cNvSpPr/>
              <p:nvPr/>
            </p:nvSpPr>
            <p:spPr>
              <a:xfrm>
                <a:off x="102671" y="2697196"/>
                <a:ext cx="1325651" cy="1023590"/>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t>R-12 y Sin R- 12 juntas</a:t>
                </a:r>
              </a:p>
            </p:txBody>
          </p:sp>
          <p:sp>
            <p:nvSpPr>
              <p:cNvPr id="39" name="Rectángulo redondeado 38"/>
              <p:cNvSpPr/>
              <p:nvPr/>
            </p:nvSpPr>
            <p:spPr>
              <a:xfrm>
                <a:off x="4532099" y="3791293"/>
                <a:ext cx="1888517" cy="1388089"/>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t>Mayor precisión en la caracterización de las modalidades</a:t>
                </a:r>
              </a:p>
            </p:txBody>
          </p:sp>
          <p:sp>
            <p:nvSpPr>
              <p:cNvPr id="42" name="Rectángulo 41"/>
              <p:cNvSpPr/>
              <p:nvPr/>
            </p:nvSpPr>
            <p:spPr>
              <a:xfrm>
                <a:off x="217475" y="1078426"/>
                <a:ext cx="6203141" cy="553035"/>
              </a:xfrm>
              <a:prstGeom prst="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t>2018</a:t>
                </a:r>
              </a:p>
            </p:txBody>
          </p:sp>
        </p:grpSp>
        <p:sp>
          <p:nvSpPr>
            <p:cNvPr id="23" name="Rectángulo redondeado 22"/>
            <p:cNvSpPr/>
            <p:nvPr/>
          </p:nvSpPr>
          <p:spPr>
            <a:xfrm>
              <a:off x="7452707" y="2986162"/>
              <a:ext cx="1996077" cy="1312189"/>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t>GD con apoyos de R-12 necesariamente con previo DP y PTC</a:t>
              </a:r>
            </a:p>
          </p:txBody>
        </p:sp>
        <p:sp>
          <p:nvSpPr>
            <p:cNvPr id="24" name="Rectángulo redondeado 23"/>
            <p:cNvSpPr/>
            <p:nvPr/>
          </p:nvSpPr>
          <p:spPr>
            <a:xfrm>
              <a:off x="9742439" y="2986163"/>
              <a:ext cx="1468263" cy="1312188"/>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t>Integrantes a beneficiar</a:t>
              </a:r>
            </a:p>
          </p:txBody>
        </p:sp>
        <p:sp>
          <p:nvSpPr>
            <p:cNvPr id="26" name="Rectángulo redondeado 25"/>
            <p:cNvSpPr/>
            <p:nvPr/>
          </p:nvSpPr>
          <p:spPr>
            <a:xfrm>
              <a:off x="6395846" y="5289244"/>
              <a:ext cx="1633753" cy="741214"/>
            </a:xfrm>
            <a:prstGeom prst="roundRect">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b="1" dirty="0"/>
                <a:t>Frecuencia de visitas</a:t>
              </a:r>
            </a:p>
          </p:txBody>
        </p:sp>
        <p:sp>
          <p:nvSpPr>
            <p:cNvPr id="2" name="Flecha abajo 1"/>
            <p:cNvSpPr/>
            <p:nvPr/>
          </p:nvSpPr>
          <p:spPr>
            <a:xfrm flipH="1">
              <a:off x="6587289" y="1744978"/>
              <a:ext cx="276633" cy="1083272"/>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29" name="Flecha abajo 28"/>
            <p:cNvSpPr/>
            <p:nvPr/>
          </p:nvSpPr>
          <p:spPr>
            <a:xfrm flipH="1">
              <a:off x="7091699" y="1744977"/>
              <a:ext cx="276109" cy="3544267"/>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1" name="Flecha abajo 30"/>
            <p:cNvSpPr/>
            <p:nvPr/>
          </p:nvSpPr>
          <p:spPr>
            <a:xfrm flipH="1">
              <a:off x="8373972" y="1766622"/>
              <a:ext cx="276633" cy="1083272"/>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4" name="Flecha abajo 33"/>
            <p:cNvSpPr/>
            <p:nvPr/>
          </p:nvSpPr>
          <p:spPr>
            <a:xfrm flipH="1">
              <a:off x="11588513" y="1776239"/>
              <a:ext cx="224274" cy="2532891"/>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sp>
          <p:nvSpPr>
            <p:cNvPr id="35" name="Flecha abajo 34"/>
            <p:cNvSpPr/>
            <p:nvPr/>
          </p:nvSpPr>
          <p:spPr>
            <a:xfrm flipH="1">
              <a:off x="10306735" y="1776239"/>
              <a:ext cx="276633" cy="1083272"/>
            </a:xfrm>
            <a:prstGeom prst="downArrow">
              <a:avLst/>
            </a:prstGeom>
            <a:gr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p>
          </p:txBody>
        </p:sp>
      </p:grpSp>
      <p:sp>
        <p:nvSpPr>
          <p:cNvPr id="27" name="Título 1"/>
          <p:cNvSpPr txBox="1">
            <a:spLocks/>
          </p:cNvSpPr>
          <p:nvPr/>
        </p:nvSpPr>
        <p:spPr>
          <a:xfrm>
            <a:off x="1983794" y="224605"/>
            <a:ext cx="2141533" cy="443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b="1" dirty="0">
                <a:solidFill>
                  <a:srgbClr val="002060"/>
                </a:solidFill>
                <a:effectLst>
                  <a:outerShdw blurRad="38100" dist="38100" dir="2700000" algn="tl">
                    <a:srgbClr val="000000">
                      <a:alpha val="43137"/>
                    </a:srgbClr>
                  </a:outerShdw>
                </a:effectLst>
              </a:rPr>
              <a:t>Principales Cambios</a:t>
            </a:r>
          </a:p>
        </p:txBody>
      </p:sp>
    </p:spTree>
    <p:extLst>
      <p:ext uri="{BB962C8B-B14F-4D97-AF65-F5344CB8AC3E}">
        <p14:creationId xmlns:p14="http://schemas.microsoft.com/office/powerpoint/2010/main" val="14723013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TotalTime>
  <Words>1915</Words>
  <Application>Microsoft Office PowerPoint</Application>
  <PresentationFormat>Presentación en pantalla (4:3)</PresentationFormat>
  <Paragraphs>219</Paragraphs>
  <Slides>30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30</vt:i4>
      </vt:variant>
    </vt:vector>
  </HeadingPairs>
  <TitlesOfParts>
    <vt:vector size="41" baseType="lpstr">
      <vt:lpstr>Albertus MT</vt:lpstr>
      <vt:lpstr>Apple Chancery</vt:lpstr>
      <vt:lpstr>Arial</vt:lpstr>
      <vt:lpstr>Arial Narrow</vt:lpstr>
      <vt:lpstr>Calibri</vt:lpstr>
      <vt:lpstr>Calibri Light</vt:lpstr>
      <vt:lpstr>Symbol</vt:lpstr>
      <vt:lpstr>Tempus Sans ITC</vt:lpstr>
      <vt:lpstr>Times New Roman</vt:lpstr>
      <vt:lpstr>Wingdings</vt:lpstr>
      <vt:lpstr>Tema de Office</vt:lpstr>
      <vt:lpstr>Presentación de PowerPoint</vt:lpstr>
      <vt:lpstr>Presentación de PowerPoint</vt:lpstr>
      <vt:lpstr>Presentación de PowerPoint</vt:lpstr>
      <vt:lpstr>Principales cambios  EN EL CONTENIDO</vt:lpstr>
      <vt:lpstr>Principales Cambios</vt:lpstr>
      <vt:lpstr>Presentación de PowerPoint</vt:lpstr>
      <vt:lpstr>Principales Cambios </vt:lpstr>
      <vt:lpstr>Principales Cambios </vt:lpstr>
      <vt:lpstr>Principales Cambios </vt:lpstr>
      <vt:lpstr>Principales Cambios </vt:lpstr>
      <vt:lpstr>Presentación de PowerPoint</vt:lpstr>
      <vt:lpstr>Contenido general del  PAT 2018</vt:lpstr>
      <vt:lpstr>Fin</vt:lpstr>
      <vt:lpstr>Presentación de PowerPoint</vt:lpstr>
      <vt:lpstr>Presentación de PowerPoint</vt:lpstr>
      <vt:lpstr>Presentación de PowerPoint</vt:lpstr>
      <vt:lpstr>Presentación de PowerPoint</vt:lpstr>
      <vt:lpstr>Diagnóstico Social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Luis Verver y Vargas Jimenez</dc:creator>
  <cp:lastModifiedBy>Marisa</cp:lastModifiedBy>
  <cp:revision>30</cp:revision>
  <dcterms:created xsi:type="dcterms:W3CDTF">2017-12-04T22:07:12Z</dcterms:created>
  <dcterms:modified xsi:type="dcterms:W3CDTF">2017-12-07T16:48:00Z</dcterms:modified>
</cp:coreProperties>
</file>