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9" r:id="rId3"/>
    <p:sldId id="261" r:id="rId4"/>
    <p:sldId id="263" r:id="rId5"/>
    <p:sldId id="262" r:id="rId6"/>
    <p:sldId id="264" r:id="rId7"/>
    <p:sldId id="268" r:id="rId8"/>
    <p:sldId id="257" r:id="rId9"/>
    <p:sldId id="258" r:id="rId10"/>
    <p:sldId id="269" r:id="rId11"/>
    <p:sldId id="265" r:id="rId12"/>
    <p:sldId id="266" r:id="rId13"/>
    <p:sldId id="267" r:id="rId14"/>
    <p:sldId id="270" r:id="rId1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EA555AD6-1138-4B65-960E-58ED06CEC5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96E0B03-D9BC-4102-BF9B-A4ABC90B9E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4D0AB5-74D0-4EF6-8AC5-A0DB70547C29}" type="datetimeFigureOut">
              <a:rPr lang="es-MX" smtClean="0"/>
              <a:t>05/12/2017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0328A8E-6E5A-49FB-8B39-8B7DCCFB13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0526D12-55E6-49FD-97E8-D1E8DC4EC5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5E6C53-2602-4596-9A7D-CB29596484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74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2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Fondo nuevo electoral 201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70126" cy="6858000"/>
          </a:xfrm>
          <a:prstGeom prst="rect">
            <a:avLst/>
          </a:prstGeom>
        </p:spPr>
      </p:pic>
      <p:pic>
        <p:nvPicPr>
          <p:cNvPr id="8" name="10 Imagen" descr="DIFNacional.jpg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149194" y="211501"/>
            <a:ext cx="693222" cy="502855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5880100" y="0"/>
            <a:ext cx="32639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PAT</a:t>
            </a:r>
            <a:r>
              <a:rPr lang="es-MX" sz="36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 </a:t>
            </a:r>
            <a:r>
              <a:rPr lang="es-MX" sz="36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 / PIREEA</a:t>
            </a:r>
          </a:p>
          <a:p>
            <a:pPr algn="ctr"/>
            <a:r>
              <a:rPr lang="es-MX" sz="36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2018</a:t>
            </a:r>
            <a:endParaRPr lang="es-MX" sz="3600" b="1" dirty="0">
              <a:solidFill>
                <a:srgbClr val="7030A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11350"/>
            <a:ext cx="9286907" cy="25496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COMUNITARIO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“Comunidad DIFerente”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  <a:endParaRPr lang="es-ES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33413"/>
            <a:ext cx="9286908" cy="785797"/>
          </a:xfrm>
          <a:prstGeom prst="rect">
            <a:avLst/>
          </a:prstGeom>
          <a:noFill/>
          <a:ln>
            <a:noFill/>
          </a:ln>
          <a:extLst/>
        </p:spPr>
        <p:txBody>
          <a:bodyPr lIns="101828" tIns="50914" rIns="101828" bIns="50914" anchor="ctr"/>
          <a:lstStyle/>
          <a:p>
            <a:pPr algn="ctr">
              <a:spcAft>
                <a:spcPts val="1200"/>
              </a:spcAft>
              <a:defRPr/>
            </a:pPr>
            <a:r>
              <a:rPr lang="es-MX" sz="2000" b="1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DIRECCIÓN GENERAL DE ALIMENTACIÓN Y DESARROLLO COMUNITARIO</a:t>
            </a: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4957936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0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251790" y="1550505"/>
            <a:ext cx="8335617" cy="4637586"/>
          </a:xfrm>
          <a:prstGeom prst="roundRect">
            <a:avLst/>
          </a:prstGeom>
          <a:solidFill>
            <a:srgbClr val="765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/>
              <a:t>Hablar de planeación pareciera obvio, pero no es así; es necesario ver su importancia.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Si el proyecto, el programa o acción es importante es de responsabilidad pública planear.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Planear por planear no es lo recomendable, no es receta; </a:t>
            </a:r>
          </a:p>
          <a:p>
            <a:endParaRPr lang="es-MX" sz="2400" dirty="0"/>
          </a:p>
          <a:p>
            <a:r>
              <a:rPr lang="es-MX" sz="2400" dirty="0"/>
              <a:t>Tampoco planear es para cumplir un requisito obligado por las instancias superiores de gobierno, para que fluyan los fondos. </a:t>
            </a:r>
          </a:p>
        </p:txBody>
      </p:sp>
    </p:spTree>
    <p:extLst>
      <p:ext uri="{BB962C8B-B14F-4D97-AF65-F5344CB8AC3E}">
        <p14:creationId xmlns:p14="http://schemas.microsoft.com/office/powerpoint/2010/main" val="375130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99E6464-BDFB-40B1-8FBE-F263FB7EF6F6}"/>
              </a:ext>
            </a:extLst>
          </p:cNvPr>
          <p:cNvSpPr/>
          <p:nvPr/>
        </p:nvSpPr>
        <p:spPr>
          <a:xfrm>
            <a:off x="808383" y="1522848"/>
            <a:ext cx="7447722" cy="4339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b="1" dirty="0">
                <a:latin typeface="Arial Narrow" panose="020B0606020202030204" pitchFamily="34" charset="0"/>
              </a:rPr>
              <a:t>¿Por qué planear? </a:t>
            </a:r>
            <a:endParaRPr lang="es-MX" sz="2800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400" b="1" dirty="0">
                <a:latin typeface="Arial Narrow" panose="020B0606020202030204" pitchFamily="34" charset="0"/>
              </a:rPr>
              <a:t> </a:t>
            </a:r>
            <a:endParaRPr lang="es-MX" sz="2400" dirty="0">
              <a:latin typeface="Arial Narrow" panose="020B0606020202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₪"/>
            </a:pPr>
            <a:r>
              <a:rPr lang="es-MX" sz="2400" dirty="0">
                <a:latin typeface="Arial Narrow" panose="020B0606020202030204" pitchFamily="34" charset="0"/>
              </a:rPr>
              <a:t>Porque los problemas son muchos y complejos,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₪"/>
            </a:pPr>
            <a:r>
              <a:rPr lang="es-MX" sz="2400" dirty="0">
                <a:latin typeface="Arial Narrow" panose="020B0606020202030204" pitchFamily="34" charset="0"/>
              </a:rPr>
              <a:t>Porque reduces incertidumbres de la realidad, pues en la medida en que se pueda controlar la mayor cantidad de inconsistencias y variables, mejores resultados obtendrás,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₪"/>
            </a:pPr>
            <a:r>
              <a:rPr lang="es-MX" sz="2400" dirty="0">
                <a:latin typeface="Arial Narrow" panose="020B0606020202030204" pitchFamily="34" charset="0"/>
              </a:rPr>
              <a:t>Para evitar ocurrencias, caprichos o decisiones espontáneas.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1028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956ACBB5-1BCB-4A24-B645-C6490B2C6F92}"/>
              </a:ext>
            </a:extLst>
          </p:cNvPr>
          <p:cNvSpPr/>
          <p:nvPr/>
        </p:nvSpPr>
        <p:spPr>
          <a:xfrm>
            <a:off x="569844" y="1246999"/>
            <a:ext cx="8057321" cy="496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2880" algn="just">
              <a:lnSpc>
                <a:spcPct val="115000"/>
              </a:lnSpc>
              <a:spcAft>
                <a:spcPts val="0"/>
              </a:spcAft>
            </a:pPr>
            <a:r>
              <a:rPr lang="es-MX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¿Qué es lo que se planea?</a:t>
            </a:r>
            <a:endParaRPr lang="es-MX" sz="2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182880" algn="just">
              <a:lnSpc>
                <a:spcPct val="115000"/>
              </a:lnSpc>
              <a:spcAft>
                <a:spcPts val="0"/>
              </a:spcAft>
            </a:pPr>
            <a:r>
              <a:rPr lang="es-MX" sz="2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MX" sz="2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₪"/>
            </a:pPr>
            <a:r>
              <a:rPr lang="es-MX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Las acciones para enfrentar o solucionar los principales obstáculos y problemas de la comunidad o de las cocinas-comedores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₪"/>
            </a:pPr>
            <a:r>
              <a:rPr lang="es-MX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La definición de los compromisos y responsabilidades de los actores, para el tipo de desarrollo u objetivo que se persigue.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MX" sz="2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MX" sz="2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es-MX" sz="2400" b="1" dirty="0">
                <a:latin typeface="Arial Narrow" panose="020B0606020202030204" pitchFamily="34" charset="0"/>
              </a:rPr>
              <a:t>¿Quién puede Planear?</a:t>
            </a:r>
            <a:endParaRPr lang="es-MX" sz="2400" dirty="0">
              <a:latin typeface="Arial Narrow" panose="020B0606020202030204" pitchFamily="34" charset="0"/>
            </a:endParaRPr>
          </a:p>
          <a:p>
            <a:r>
              <a:rPr lang="es-MX" sz="2200" b="1" dirty="0">
                <a:latin typeface="Arial Narrow" panose="020B0606020202030204" pitchFamily="34" charset="0"/>
              </a:rPr>
              <a:t> </a:t>
            </a:r>
            <a:endParaRPr lang="es-MX" sz="2200" dirty="0">
              <a:latin typeface="Arial Narrow" panose="020B0606020202030204" pitchFamily="34" charset="0"/>
            </a:endParaRPr>
          </a:p>
          <a:p>
            <a:pPr lvl="1"/>
            <a:r>
              <a:rPr lang="es-MX" sz="2200" dirty="0">
                <a:latin typeface="Arial Narrow" panose="020B0606020202030204" pitchFamily="34" charset="0"/>
              </a:rPr>
              <a:t>Todos tenemos la capacidad de planear, la diferencia es la </a:t>
            </a:r>
            <a:br>
              <a:rPr lang="es-MX" sz="2200" dirty="0">
                <a:latin typeface="Arial Narrow" panose="020B0606020202030204" pitchFamily="34" charset="0"/>
              </a:rPr>
            </a:br>
            <a:r>
              <a:rPr lang="es-MX" sz="2200" dirty="0">
                <a:latin typeface="Arial Narrow" panose="020B0606020202030204" pitchFamily="34" charset="0"/>
              </a:rPr>
              <a:t>habilidad que uno tiene, misma que es dada por la </a:t>
            </a:r>
            <a:br>
              <a:rPr lang="es-MX" sz="2200" dirty="0">
                <a:latin typeface="Arial Narrow" panose="020B0606020202030204" pitchFamily="34" charset="0"/>
              </a:rPr>
            </a:br>
            <a:r>
              <a:rPr lang="es-MX" sz="2200" dirty="0">
                <a:latin typeface="Arial Narrow" panose="020B0606020202030204" pitchFamily="34" charset="0"/>
              </a:rPr>
              <a:t>repetición y evaluación de acciones.</a:t>
            </a:r>
          </a:p>
        </p:txBody>
      </p:sp>
    </p:spTree>
    <p:extLst>
      <p:ext uri="{BB962C8B-B14F-4D97-AF65-F5344CB8AC3E}">
        <p14:creationId xmlns:p14="http://schemas.microsoft.com/office/powerpoint/2010/main" val="232283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354F105C-37C6-40CE-B3BE-38303CA4FDE2}"/>
              </a:ext>
            </a:extLst>
          </p:cNvPr>
          <p:cNvSpPr/>
          <p:nvPr/>
        </p:nvSpPr>
        <p:spPr>
          <a:xfrm>
            <a:off x="768626" y="1178752"/>
            <a:ext cx="8123582" cy="5578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2880" algn="just">
              <a:lnSpc>
                <a:spcPct val="115000"/>
              </a:lnSpc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¿Cómo planear?</a:t>
            </a:r>
            <a:endParaRPr lang="es-MX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182880" algn="just">
              <a:lnSpc>
                <a:spcPct val="115000"/>
              </a:lnSpc>
              <a:spcAft>
                <a:spcPts val="0"/>
              </a:spcAft>
            </a:pPr>
            <a:r>
              <a:rPr lang="es-ES" sz="22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║"/>
            </a:pPr>
            <a:r>
              <a:rPr lang="es-ES" sz="2200" dirty="0">
                <a:latin typeface="Arial" panose="020B0604020202020204" pitchFamily="34" charset="0"/>
                <a:ea typeface="Times New Roman" panose="02020603050405020304" pitchFamily="18" charset="0"/>
              </a:rPr>
              <a:t>Diversas metodologías según el fin perseguido: planeación estratégica, planeación política, planeación prospectiva, planeación estratégica situacional, PERT, planeación interactiva, entre otras.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MX" sz="2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║"/>
            </a:pPr>
            <a:r>
              <a:rPr lang="es-ES" sz="2200" dirty="0">
                <a:latin typeface="Arial" panose="020B0604020202020204" pitchFamily="34" charset="0"/>
                <a:ea typeface="Times New Roman" panose="02020603050405020304" pitchFamily="18" charset="0"/>
              </a:rPr>
              <a:t>De planeación interactiva hay diversos modelos: sistémico, de continuidad, estratégico, holístico, prospectiva y el modelo participativo.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MX" sz="2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║"/>
            </a:pPr>
            <a:r>
              <a:rPr lang="es-ES" sz="2200" dirty="0">
                <a:latin typeface="Arial" panose="020B0604020202020204" pitchFamily="34" charset="0"/>
                <a:ea typeface="Times New Roman" panose="02020603050405020304" pitchFamily="18" charset="0"/>
              </a:rPr>
              <a:t>En Comunidad DIFerente se privilegia la </a:t>
            </a:r>
            <a:r>
              <a:rPr lang="es-ES" sz="2200" b="1" dirty="0">
                <a:latin typeface="Arial" panose="020B0604020202020204" pitchFamily="34" charset="0"/>
                <a:ea typeface="Times New Roman" panose="02020603050405020304" pitchFamily="18" charset="0"/>
              </a:rPr>
              <a:t>planeación interactiva </a:t>
            </a:r>
            <a:r>
              <a:rPr lang="es-ES" sz="2200" dirty="0">
                <a:latin typeface="Arial" panose="020B0604020202020204" pitchFamily="34" charset="0"/>
                <a:ea typeface="Times New Roman" panose="02020603050405020304" pitchFamily="18" charset="0"/>
              </a:rPr>
              <a:t>de la cual en particular se apoya en el </a:t>
            </a:r>
            <a:r>
              <a:rPr lang="es-ES" sz="2200" b="1" dirty="0">
                <a:latin typeface="Arial" panose="020B0604020202020204" pitchFamily="34" charset="0"/>
                <a:ea typeface="Times New Roman" panose="02020603050405020304" pitchFamily="18" charset="0"/>
              </a:rPr>
              <a:t>modelo participativo</a:t>
            </a:r>
            <a:r>
              <a:rPr lang="es-ES" sz="22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s-MX" sz="2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55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354F105C-37C6-40CE-B3BE-38303CA4FDE2}"/>
              </a:ext>
            </a:extLst>
          </p:cNvPr>
          <p:cNvSpPr/>
          <p:nvPr/>
        </p:nvSpPr>
        <p:spPr>
          <a:xfrm>
            <a:off x="371061" y="1669082"/>
            <a:ext cx="8481391" cy="44935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Arial Unicode MS" panose="020B0604020202020204" pitchFamily="34" charset="-128"/>
              <a:buChar char="৩"/>
            </a:pPr>
            <a:r>
              <a:rPr lang="es-MX" sz="2200" dirty="0">
                <a:latin typeface="Arial Narrow" panose="020B0606020202030204" pitchFamily="34" charset="0"/>
              </a:rPr>
              <a:t>Metodología de “Comunidad DIFerente” para de facilitar que los GD participen activa, corresponsable y decisoriamente en la búsqueda de alternativas que modifiquen las condiciones de vulnerabilidad social que les afectan. 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 Unicode MS" panose="020B0604020202020204" pitchFamily="34" charset="-128"/>
              <a:buChar char="৩"/>
            </a:pPr>
            <a:r>
              <a:rPr lang="es-MX" sz="2200" dirty="0">
                <a:latin typeface="Arial Narrow" panose="020B0606020202030204" pitchFamily="34" charset="0"/>
              </a:rPr>
              <a:t>Permite que las decisiones se construyan en conjunto, a través de trabajo participativo, (herramientas de análisis y la reflexión del contexto local.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 Unicode MS" panose="020B0604020202020204" pitchFamily="34" charset="-128"/>
              <a:buChar char="৩"/>
            </a:pPr>
            <a:r>
              <a:rPr lang="es-MX" sz="2200" dirty="0">
                <a:latin typeface="Arial Narrow" panose="020B0606020202030204" pitchFamily="34" charset="0"/>
              </a:rPr>
              <a:t>Permite identificar prioridades colectivas y diseñar las estrategias y acciones pertinentes para impulsar el cambio, (proyectos que integrarán el Programa de Trabajo Comunitario).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 Unicode MS" panose="020B0604020202020204" pitchFamily="34" charset="-128"/>
              <a:buChar char="৩"/>
            </a:pPr>
            <a:r>
              <a:rPr lang="es-MX" sz="2200" dirty="0">
                <a:latin typeface="Arial Narrow" panose="020B0606020202030204" pitchFamily="34" charset="0"/>
              </a:rPr>
              <a:t>Direcciona el desarrollo y aplicación de capacidades para enfrentar las necesidades y/o problemáticas comunes.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A7138C53-D5C1-4384-A8E6-3A891B74B4FB}"/>
              </a:ext>
            </a:extLst>
          </p:cNvPr>
          <p:cNvSpPr/>
          <p:nvPr/>
        </p:nvSpPr>
        <p:spPr>
          <a:xfrm>
            <a:off x="2260768" y="258322"/>
            <a:ext cx="3325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MX" sz="2400" b="1" dirty="0"/>
              <a:t>Planeación Participativa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515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09530" y="271306"/>
            <a:ext cx="4426227" cy="576833"/>
          </a:xfrm>
          <a:prstGeom prst="rect">
            <a:avLst/>
          </a:prstGeom>
          <a:noFill/>
          <a:ln>
            <a:noFill/>
          </a:ln>
          <a:extLst/>
        </p:spPr>
        <p:txBody>
          <a:bodyPr lIns="101828" tIns="50914" rIns="101828" bIns="50914" anchor="ctr"/>
          <a:lstStyle/>
          <a:p>
            <a:r>
              <a:rPr lang="es-MX" sz="2400" b="1" dirty="0">
                <a:latin typeface="Arial Narrow" panose="020B0606020202030204" pitchFamily="34" charset="0"/>
              </a:rPr>
              <a:t>PROGRAMA PRESUPUESTARIO</a:t>
            </a:r>
            <a:endParaRPr lang="es-MX" sz="2400" dirty="0">
              <a:latin typeface="Arial Narrow" panose="020B0606020202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87E60F6-CBD6-437D-8E8B-B9F58865B018}"/>
              </a:ext>
            </a:extLst>
          </p:cNvPr>
          <p:cNvSpPr txBox="1"/>
          <p:nvPr/>
        </p:nvSpPr>
        <p:spPr>
          <a:xfrm>
            <a:off x="622851" y="1390200"/>
            <a:ext cx="7513983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Arial Narrow" panose="020B0606020202030204" pitchFamily="34" charset="0"/>
              </a:rPr>
              <a:t>No es una acción o estrategia más del DIF, es un programa social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BD974F4-C932-4DBB-B2EE-7C5249B8D29B}"/>
              </a:ext>
            </a:extLst>
          </p:cNvPr>
          <p:cNvSpPr txBox="1"/>
          <p:nvPr/>
        </p:nvSpPr>
        <p:spPr>
          <a:xfrm>
            <a:off x="622852" y="2170842"/>
            <a:ext cx="8256105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Arial Narrow" panose="020B0606020202030204" pitchFamily="34" charset="0"/>
              </a:rPr>
              <a:t>Supone todas los requisitos y exigencias de cualquier programa público</a:t>
            </a:r>
            <a:r>
              <a:rPr lang="es-MX" sz="2200" dirty="0">
                <a:latin typeface="Arial Narrow" panose="020B0606020202030204" pitchFamily="34" charset="0"/>
              </a:rPr>
              <a:t>: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D49E5C2-416C-4EE5-BC8A-26B53072980A}"/>
              </a:ext>
            </a:extLst>
          </p:cNvPr>
          <p:cNvSpPr txBox="1"/>
          <p:nvPr/>
        </p:nvSpPr>
        <p:spPr>
          <a:xfrm>
            <a:off x="1709530" y="3057842"/>
            <a:ext cx="6672470" cy="3416320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latin typeface="Arial Narrow" panose="020B0606020202030204" pitchFamily="34" charset="0"/>
              </a:rPr>
              <a:t>voluntad política de gobernantes y ciudadanos,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latin typeface="Arial Narrow" panose="020B0606020202030204" pitchFamily="34" charset="0"/>
              </a:rPr>
              <a:t>recursos públicos,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latin typeface="Arial Narrow" panose="020B0606020202030204" pitchFamily="34" charset="0"/>
              </a:rPr>
              <a:t>normatividad, reglas de operación,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latin typeface="Arial Narrow" panose="020B0606020202030204" pitchFamily="34" charset="0"/>
              </a:rPr>
              <a:t>participación, planeación y presupuestación 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latin typeface="Arial Narrow" panose="020B0606020202030204" pitchFamily="34" charset="0"/>
              </a:rPr>
              <a:t>convenios, colaboraciones, alianzas,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>
                <a:latin typeface="Arial Narrow" panose="020B0606020202030204" pitchFamily="34" charset="0"/>
              </a:rPr>
              <a:t>manuales, informaciones, evaluaciones, difusión, etc.</a:t>
            </a:r>
          </a:p>
        </p:txBody>
      </p:sp>
    </p:spTree>
    <p:extLst>
      <p:ext uri="{BB962C8B-B14F-4D97-AF65-F5344CB8AC3E}">
        <p14:creationId xmlns:p14="http://schemas.microsoft.com/office/powerpoint/2010/main" val="8566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7FA9ABE-4348-4055-9E13-2262E731D18A}"/>
              </a:ext>
            </a:extLst>
          </p:cNvPr>
          <p:cNvSpPr txBox="1"/>
          <p:nvPr/>
        </p:nvSpPr>
        <p:spPr>
          <a:xfrm>
            <a:off x="569843" y="1205948"/>
            <a:ext cx="837537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7588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Es un programa en el marco de la </a:t>
            </a:r>
            <a:r>
              <a:rPr lang="es-MX" sz="24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asistencia social</a:t>
            </a: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, pero con </a:t>
            </a:r>
            <a:r>
              <a:rPr lang="es-MX" sz="24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participación social </a:t>
            </a: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y de atención a los/las habitantes de las localidades de alta y muy alta </a:t>
            </a:r>
            <a:r>
              <a:rPr lang="es-MX" sz="24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marginación</a:t>
            </a: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y de la cobertura de la </a:t>
            </a:r>
            <a:r>
              <a:rPr lang="es-MX" sz="24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CNCH.</a:t>
            </a: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defTabSz="1017588">
              <a:lnSpc>
                <a:spcPct val="150000"/>
              </a:lnSpc>
              <a:spcAft>
                <a:spcPts val="600"/>
              </a:spcAft>
            </a:pPr>
            <a:endParaRPr lang="es-MX" sz="24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defTabSz="1017588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Con larga </a:t>
            </a:r>
            <a:r>
              <a:rPr lang="es-MX" sz="24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experiencia</a:t>
            </a: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en la promoción del “desarrollo” de las comunidades. </a:t>
            </a:r>
          </a:p>
          <a:p>
            <a:pPr defTabSz="1017588">
              <a:lnSpc>
                <a:spcPct val="150000"/>
              </a:lnSpc>
              <a:spcAft>
                <a:spcPts val="600"/>
              </a:spcAft>
            </a:pPr>
            <a:endParaRPr lang="es-MX" sz="24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defTabSz="1017588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Actualmente se integra con dos subprogramas: SCD y SIREEA.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C2FCB655-A9F9-4637-9DC5-94EA760B82BD}"/>
              </a:ext>
            </a:extLst>
          </p:cNvPr>
          <p:cNvSpPr/>
          <p:nvPr/>
        </p:nvSpPr>
        <p:spPr>
          <a:xfrm>
            <a:off x="2493187" y="302352"/>
            <a:ext cx="3097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PROGRAMA PRESUPUESTARIO</a:t>
            </a:r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7FA9ABE-4348-4055-9E13-2262E731D18A}"/>
              </a:ext>
            </a:extLst>
          </p:cNvPr>
          <p:cNvSpPr txBox="1"/>
          <p:nvPr/>
        </p:nvSpPr>
        <p:spPr>
          <a:xfrm>
            <a:off x="3816625" y="1225689"/>
            <a:ext cx="5062331" cy="5324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latin typeface="Arial Narrow" panose="020B0606020202030204" pitchFamily="34" charset="0"/>
              </a:rPr>
              <a:t>	SIREEA</a:t>
            </a:r>
          </a:p>
          <a:p>
            <a:pPr algn="just"/>
            <a:endParaRPr lang="es-ES" sz="2000" b="1" dirty="0">
              <a:latin typeface="Arial Narrow" panose="020B0606020202030204" pitchFamily="34" charset="0"/>
            </a:endParaRPr>
          </a:p>
          <a:p>
            <a:pPr algn="just"/>
            <a:r>
              <a:rPr lang="es-ES" sz="2000" b="1" u="sng" dirty="0">
                <a:latin typeface="Arial Narrow" panose="020B0606020202030204" pitchFamily="34" charset="0"/>
              </a:rPr>
              <a:t>Qué</a:t>
            </a:r>
            <a:r>
              <a:rPr lang="es-ES" sz="2000" dirty="0">
                <a:latin typeface="Arial Narrow" panose="020B0606020202030204" pitchFamily="34" charset="0"/>
              </a:rPr>
              <a:t>: contribuir a mejorar las condiciones físicas y sociales de los espacios alimentarios que se encuentran dentro de la cobertura de la CNCH, </a:t>
            </a:r>
          </a:p>
          <a:p>
            <a:pPr algn="just"/>
            <a:endParaRPr lang="es-ES" sz="2000" u="sng" dirty="0">
              <a:latin typeface="Arial Narrow" panose="020B0606020202030204" pitchFamily="34" charset="0"/>
            </a:endParaRPr>
          </a:p>
          <a:p>
            <a:pPr algn="just"/>
            <a:r>
              <a:rPr lang="es-ES" sz="2000" b="1" u="sng" dirty="0">
                <a:latin typeface="Arial Narrow" panose="020B0606020202030204" pitchFamily="34" charset="0"/>
              </a:rPr>
              <a:t>Cómo</a:t>
            </a:r>
            <a:r>
              <a:rPr lang="es-ES" sz="2000" dirty="0">
                <a:latin typeface="Arial Narrow" panose="020B0606020202030204" pitchFamily="34" charset="0"/>
              </a:rPr>
              <a:t>: a través de la inversión en infraestructura, rehabilitación y equipamiento de cocinas, desayunadores o comedores, usando la perspectiva de Desarrollo Comunitario, </a:t>
            </a:r>
          </a:p>
          <a:p>
            <a:pPr algn="just"/>
            <a:endParaRPr lang="es-ES" sz="2000" u="sng" dirty="0">
              <a:latin typeface="Arial Narrow" panose="020B0606020202030204" pitchFamily="34" charset="0"/>
            </a:endParaRPr>
          </a:p>
          <a:p>
            <a:pPr algn="just"/>
            <a:r>
              <a:rPr lang="es-ES" sz="2000" b="1" u="sng" dirty="0">
                <a:latin typeface="Arial Narrow" panose="020B0606020202030204" pitchFamily="34" charset="0"/>
              </a:rPr>
              <a:t>Finalidad</a:t>
            </a:r>
            <a:r>
              <a:rPr lang="es-ES" sz="2000" b="1" dirty="0">
                <a:latin typeface="Arial Narrow" panose="020B0606020202030204" pitchFamily="34" charset="0"/>
              </a:rPr>
              <a:t>:</a:t>
            </a:r>
            <a:r>
              <a:rPr lang="es-ES" sz="2000" dirty="0">
                <a:latin typeface="Arial Narrow" panose="020B0606020202030204" pitchFamily="34" charset="0"/>
              </a:rPr>
              <a:t> asegurar ambientes dignos para la preparación y consumo de alimentos dentro de las instalaciones comunitarias donde se operan los programas alimentarios del SEDIF que respondan a los lineamientos de la EIASA y sean financiados con Recursos del Ramo 33 V.i, de manera preferente.</a:t>
            </a:r>
            <a:endParaRPr lang="es-MX" sz="2000" dirty="0">
              <a:latin typeface="Arial Narrow" panose="020B0606020202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C2FCB655-A9F9-4637-9DC5-94EA760B82BD}"/>
              </a:ext>
            </a:extLst>
          </p:cNvPr>
          <p:cNvSpPr/>
          <p:nvPr/>
        </p:nvSpPr>
        <p:spPr>
          <a:xfrm>
            <a:off x="2493187" y="302352"/>
            <a:ext cx="3097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PROGRAMA PRESUPUESTARIO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7C9EEB92-8724-4C60-9397-6CEB7427A5A8}"/>
              </a:ext>
            </a:extLst>
          </p:cNvPr>
          <p:cNvSpPr/>
          <p:nvPr/>
        </p:nvSpPr>
        <p:spPr>
          <a:xfrm>
            <a:off x="391829" y="1379577"/>
            <a:ext cx="3066988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2000" b="1" dirty="0">
                <a:latin typeface="Arial Narrow" panose="020B0606020202030204" pitchFamily="34" charset="0"/>
              </a:rPr>
              <a:t>SCD</a:t>
            </a:r>
            <a:endParaRPr lang="es-ES" sz="2000" dirty="0">
              <a:latin typeface="Arial Narrow" panose="020B0606020202030204" pitchFamily="34" charset="0"/>
            </a:endParaRPr>
          </a:p>
          <a:p>
            <a:pPr algn="just"/>
            <a:endParaRPr lang="es-ES" sz="2000" dirty="0">
              <a:latin typeface="Arial Narrow" panose="020B0606020202030204" pitchFamily="34" charset="0"/>
            </a:endParaRPr>
          </a:p>
          <a:p>
            <a:pPr algn="just"/>
            <a:r>
              <a:rPr lang="es-ES" sz="2000" b="1" u="sng" dirty="0">
                <a:latin typeface="Arial Narrow" panose="020B0606020202030204" pitchFamily="34" charset="0"/>
              </a:rPr>
              <a:t>Qué</a:t>
            </a:r>
            <a:r>
              <a:rPr lang="es-ES" sz="2000" dirty="0">
                <a:latin typeface="Arial Narrow" panose="020B0606020202030204" pitchFamily="34" charset="0"/>
              </a:rPr>
              <a:t>: implementar procesos de organización y participación social </a:t>
            </a:r>
          </a:p>
          <a:p>
            <a:pPr algn="just"/>
            <a:endParaRPr lang="es-ES" sz="2000" u="sng" dirty="0">
              <a:latin typeface="Arial Narrow" panose="020B0606020202030204" pitchFamily="34" charset="0"/>
            </a:endParaRPr>
          </a:p>
          <a:p>
            <a:pPr algn="just"/>
            <a:r>
              <a:rPr lang="es-ES" sz="2000" b="1" u="sng" dirty="0">
                <a:latin typeface="Arial Narrow" panose="020B0606020202030204" pitchFamily="34" charset="0"/>
              </a:rPr>
              <a:t>Cómo</a:t>
            </a:r>
            <a:r>
              <a:rPr lang="es-ES" sz="2000" dirty="0">
                <a:latin typeface="Arial Narrow" panose="020B0606020202030204" pitchFamily="34" charset="0"/>
              </a:rPr>
              <a:t>: a través de la metodología de la Planeación Participativa, </a:t>
            </a:r>
          </a:p>
          <a:p>
            <a:pPr algn="just"/>
            <a:endParaRPr lang="es-ES" sz="2000" u="sng" dirty="0">
              <a:latin typeface="Arial Narrow" panose="020B0606020202030204" pitchFamily="34" charset="0"/>
            </a:endParaRPr>
          </a:p>
          <a:p>
            <a:pPr algn="just"/>
            <a:r>
              <a:rPr lang="es-ES" sz="2000" b="1" u="sng" dirty="0">
                <a:latin typeface="Arial Narrow" panose="020B0606020202030204" pitchFamily="34" charset="0"/>
              </a:rPr>
              <a:t>Finalidad</a:t>
            </a:r>
            <a:r>
              <a:rPr lang="es-ES" sz="2000" b="1" dirty="0">
                <a:latin typeface="Arial Narrow" panose="020B0606020202030204" pitchFamily="34" charset="0"/>
              </a:rPr>
              <a:t>:</a:t>
            </a:r>
            <a:r>
              <a:rPr lang="es-ES" sz="2000" dirty="0">
                <a:latin typeface="Arial Narrow" panose="020B0606020202030204" pitchFamily="34" charset="0"/>
              </a:rPr>
              <a:t> fomentar la articulación de las poblaciones en las Localidades de alta y muy alta marginación y atender sus problemáticas y necesidades identificadas.</a:t>
            </a:r>
            <a:endParaRPr lang="es-MX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1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7FA9ABE-4348-4055-9E13-2262E731D18A}"/>
              </a:ext>
            </a:extLst>
          </p:cNvPr>
          <p:cNvSpPr txBox="1"/>
          <p:nvPr/>
        </p:nvSpPr>
        <p:spPr>
          <a:xfrm>
            <a:off x="768626" y="2063323"/>
            <a:ext cx="8229600" cy="47089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Arial Narrow" panose="020B0606020202030204" pitchFamily="34" charset="0"/>
              </a:rPr>
              <a:t>Respetuoso y promotor de los </a:t>
            </a:r>
            <a:r>
              <a:rPr lang="es-MX" sz="2000" b="1" dirty="0">
                <a:latin typeface="Arial Narrow" panose="020B0606020202030204" pitchFamily="34" charset="0"/>
              </a:rPr>
              <a:t>derechos humanos</a:t>
            </a:r>
            <a:r>
              <a:rPr lang="es-MX" sz="2000" dirty="0">
                <a:latin typeface="Arial Narrow" panose="020B0606020202030204" pitchFamily="34" charset="0"/>
              </a:rPr>
              <a:t>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b="1" dirty="0">
                <a:latin typeface="Arial Narrow" panose="020B0606020202030204" pitchFamily="34" charset="0"/>
              </a:rPr>
              <a:t>Núcleos organizados: GD</a:t>
            </a:r>
            <a:r>
              <a:rPr lang="es-MX" sz="2000" dirty="0">
                <a:latin typeface="Arial Narrow" panose="020B0606020202030204" pitchFamily="34" charset="0"/>
              </a:rPr>
              <a:t> constituido en Asamblea Comunitaria; </a:t>
            </a:r>
            <a:r>
              <a:rPr lang="es-MX" sz="2000" b="1" dirty="0">
                <a:latin typeface="Arial Narrow" panose="020B0606020202030204" pitchFamily="34" charset="0"/>
              </a:rPr>
              <a:t>Comités</a:t>
            </a:r>
            <a:r>
              <a:rPr lang="es-MX" sz="2000" dirty="0">
                <a:latin typeface="Arial Narrow" panose="020B0606020202030204" pitchFamily="34" charset="0"/>
              </a:rPr>
              <a:t> …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b="1" dirty="0">
                <a:latin typeface="Arial Narrow" panose="020B0606020202030204" pitchFamily="34" charset="0"/>
              </a:rPr>
              <a:t>Promotoría;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Arial Narrow" panose="020B0606020202030204" pitchFamily="34" charset="0"/>
              </a:rPr>
              <a:t>Generador de </a:t>
            </a:r>
            <a:r>
              <a:rPr lang="es-MX" sz="2000" b="1" dirty="0">
                <a:latin typeface="Arial Narrow" panose="020B0606020202030204" pitchFamily="34" charset="0"/>
              </a:rPr>
              <a:t>procesos</a:t>
            </a:r>
            <a:r>
              <a:rPr lang="es-MX" sz="2000" dirty="0">
                <a:latin typeface="Arial Narrow" panose="020B0606020202030204" pitchFamily="34" charset="0"/>
              </a:rPr>
              <a:t>: organizativos, participativos, formativos-educativos, de gestión, de evaluación participativa, etc.;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Arial Narrow" panose="020B0606020202030204" pitchFamily="34" charset="0"/>
              </a:rPr>
              <a:t>Perspectiva </a:t>
            </a:r>
            <a:r>
              <a:rPr lang="es-MX" sz="2000" b="1" dirty="0">
                <a:latin typeface="Arial Narrow" panose="020B0606020202030204" pitchFamily="34" charset="0"/>
              </a:rPr>
              <a:t>ética</a:t>
            </a:r>
            <a:r>
              <a:rPr lang="es-MX" sz="2000" dirty="0">
                <a:latin typeface="Arial Narrow" panose="020B0606020202030204" pitchFamily="34" charset="0"/>
              </a:rPr>
              <a:t>: corresponsabilidad, integralidad, sustentabilidad, sostenibilidad, transparencia,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b="1" dirty="0">
                <a:latin typeface="Arial Narrow" panose="020B0606020202030204" pitchFamily="34" charset="0"/>
              </a:rPr>
              <a:t>Estratégico</a:t>
            </a:r>
            <a:r>
              <a:rPr lang="es-MX" sz="2000" dirty="0">
                <a:latin typeface="Arial Narrow" panose="020B0606020202030204" pitchFamily="34" charset="0"/>
              </a:rPr>
              <a:t>: Coordinaciones, colaboraciones, sinergias, coinversiones, vínculos ...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b="1" dirty="0">
                <a:latin typeface="Arial Narrow" panose="020B0606020202030204" pitchFamily="34" charset="0"/>
              </a:rPr>
              <a:t>Participación social</a:t>
            </a:r>
            <a:r>
              <a:rPr lang="es-MX" sz="2000" dirty="0">
                <a:latin typeface="Arial Narrow" panose="020B0606020202030204" pitchFamily="34" charset="0"/>
              </a:rPr>
              <a:t>: vigilancia ciudadana (contraloría social), 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b="1" dirty="0">
                <a:latin typeface="Arial Narrow" panose="020B0606020202030204" pitchFamily="34" charset="0"/>
              </a:rPr>
              <a:t>Planeación participativa </a:t>
            </a:r>
            <a:r>
              <a:rPr lang="es-MX" sz="2000" dirty="0">
                <a:latin typeface="Arial Narrow" panose="020B0606020202030204" pitchFamily="34" charset="0"/>
              </a:rPr>
              <a:t>(DE, DP, P, PTC …)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C2FCB655-A9F9-4637-9DC5-94EA760B82BD}"/>
              </a:ext>
            </a:extLst>
          </p:cNvPr>
          <p:cNvSpPr/>
          <p:nvPr/>
        </p:nvSpPr>
        <p:spPr>
          <a:xfrm>
            <a:off x="2493187" y="302352"/>
            <a:ext cx="3097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PROGRAMA PRESUPUESTARIO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57A04737-BE13-47E5-BD73-8A372583FDD5}"/>
              </a:ext>
            </a:extLst>
          </p:cNvPr>
          <p:cNvSpPr/>
          <p:nvPr/>
        </p:nvSpPr>
        <p:spPr>
          <a:xfrm>
            <a:off x="331305" y="1251754"/>
            <a:ext cx="7712765" cy="576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i="1" dirty="0">
                <a:latin typeface="Arial Narrow" panose="020B0606020202030204" pitchFamily="34" charset="0"/>
              </a:rPr>
              <a:t>“Desarrollo Comunitario” al modo de “Comunidad DIFerente”:</a:t>
            </a:r>
          </a:p>
        </p:txBody>
      </p:sp>
    </p:spTree>
    <p:extLst>
      <p:ext uri="{BB962C8B-B14F-4D97-AF65-F5344CB8AC3E}">
        <p14:creationId xmlns:p14="http://schemas.microsoft.com/office/powerpoint/2010/main" val="171489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93913" y="2011350"/>
            <a:ext cx="7222436" cy="25496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L A N E A C I Ó N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PROYECTOS: PAT – PIREEA</a:t>
            </a:r>
          </a:p>
          <a:p>
            <a:pPr algn="ctr" defTabSz="1017588">
              <a:spcAft>
                <a:spcPts val="600"/>
              </a:spcAft>
            </a:pPr>
            <a:endParaRPr lang="es-MX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17588">
              <a:spcAft>
                <a:spcPts val="600"/>
              </a:spcAft>
            </a:pPr>
            <a:r>
              <a:rPr lang="es-MX" sz="36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  <a:endParaRPr lang="es-ES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4957936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142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088836" y="1963375"/>
            <a:ext cx="3684104" cy="3270557"/>
            <a:chOff x="605324" y="2182301"/>
            <a:chExt cx="4624064" cy="3227163"/>
          </a:xfrm>
          <a:solidFill>
            <a:srgbClr val="7650A0"/>
          </a:solidFill>
        </p:grpSpPr>
        <p:sp>
          <p:nvSpPr>
            <p:cNvPr id="6" name="Rectángulo redondeado 5"/>
            <p:cNvSpPr/>
            <p:nvPr/>
          </p:nvSpPr>
          <p:spPr>
            <a:xfrm>
              <a:off x="605324" y="3147923"/>
              <a:ext cx="4624064" cy="2261541"/>
            </a:xfrm>
            <a:prstGeom prst="roundRect">
              <a:avLst/>
            </a:prstGeom>
            <a:grpFill/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/>
                <a:t>Para cambiar una situación inicial a una situación objetivo de forma procesual y ordenada.</a:t>
              </a:r>
            </a:p>
            <a:p>
              <a:pPr algn="ctr"/>
              <a:endParaRPr lang="es-MX" sz="2000" b="1" dirty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725050" y="2182301"/>
              <a:ext cx="4114322" cy="389649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b="1" dirty="0"/>
                <a:t>PARA QUÉ PLANEAR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80625" y="1182662"/>
            <a:ext cx="4264217" cy="5497834"/>
            <a:chOff x="547931" y="2264675"/>
            <a:chExt cx="4676364" cy="6147581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11" name="Grupo 10"/>
            <p:cNvGrpSpPr/>
            <p:nvPr/>
          </p:nvGrpSpPr>
          <p:grpSpPr>
            <a:xfrm>
              <a:off x="576378" y="2264675"/>
              <a:ext cx="4624064" cy="1614294"/>
              <a:chOff x="576378" y="2264675"/>
              <a:chExt cx="4624064" cy="1614294"/>
            </a:xfrm>
            <a:grpFill/>
          </p:grpSpPr>
          <p:sp>
            <p:nvSpPr>
              <p:cNvPr id="19" name="Rectángulo 18"/>
              <p:cNvSpPr/>
              <p:nvPr/>
            </p:nvSpPr>
            <p:spPr>
              <a:xfrm>
                <a:off x="576378" y="2264675"/>
                <a:ext cx="4624064" cy="553036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800" b="1" dirty="0">
                    <a:solidFill>
                      <a:schemeClr val="accent2">
                        <a:lumMod val="50000"/>
                      </a:schemeClr>
                    </a:solidFill>
                  </a:rPr>
                  <a:t>QUÉ ES PLANEAR</a:t>
                </a:r>
              </a:p>
            </p:txBody>
          </p:sp>
          <p:sp>
            <p:nvSpPr>
              <p:cNvPr id="15" name="Flecha abajo 14"/>
              <p:cNvSpPr/>
              <p:nvPr/>
            </p:nvSpPr>
            <p:spPr>
              <a:xfrm>
                <a:off x="2643798" y="2900561"/>
                <a:ext cx="484632" cy="978408"/>
              </a:xfrm>
              <a:prstGeom prst="downArrow">
                <a:avLst/>
              </a:prstGeom>
              <a:grp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2" name="Rectángulo redondeado 11"/>
            <p:cNvSpPr/>
            <p:nvPr/>
          </p:nvSpPr>
          <p:spPr>
            <a:xfrm>
              <a:off x="547931" y="3881663"/>
              <a:ext cx="4676364" cy="4530593"/>
            </a:xfrm>
            <a:prstGeom prst="round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s-ES" sz="2000" b="1" dirty="0">
                  <a:solidFill>
                    <a:schemeClr val="accent2">
                      <a:lumMod val="50000"/>
                    </a:schemeClr>
                  </a:solidFill>
                </a:rPr>
                <a:t>“La planeación representa búsqueda creativa, organizada, sistemática, sistémica y comprometida de incidir sobre el futuro. Planear implica formular escenarios y determinar objetivos y metas, estrategias y prioridades, asignar recursos, responsabilidades y tiempos de ejecución, coordinar esfuerzos, evaluar etapas, resultados, y asegurar el control de los procesos” (MIKLOS, 2001).</a:t>
              </a:r>
              <a:endParaRPr lang="es-MX" sz="20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25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95506" y="3481188"/>
            <a:ext cx="1758563" cy="52322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PLANEAR</a:t>
            </a:r>
          </a:p>
        </p:txBody>
      </p:sp>
      <p:sp>
        <p:nvSpPr>
          <p:cNvPr id="3" name="Flecha derecha 2"/>
          <p:cNvSpPr/>
          <p:nvPr/>
        </p:nvSpPr>
        <p:spPr>
          <a:xfrm rot="1840373">
            <a:off x="282639" y="1250291"/>
            <a:ext cx="3210050" cy="210617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¿QUÉ ES PLANEAR?</a:t>
            </a:r>
          </a:p>
        </p:txBody>
      </p:sp>
      <p:sp>
        <p:nvSpPr>
          <p:cNvPr id="4" name="Flecha derecha 3"/>
          <p:cNvSpPr/>
          <p:nvPr/>
        </p:nvSpPr>
        <p:spPr>
          <a:xfrm rot="5400000">
            <a:off x="2697697" y="548949"/>
            <a:ext cx="3295654" cy="25688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2200" dirty="0">
                <a:solidFill>
                  <a:schemeClr val="accent2">
                    <a:lumMod val="50000"/>
                  </a:schemeClr>
                </a:solidFill>
              </a:rPr>
              <a:t>¿PARA QUÉ PLANEAR?</a:t>
            </a:r>
          </a:p>
        </p:txBody>
      </p:sp>
      <p:sp>
        <p:nvSpPr>
          <p:cNvPr id="5" name="Flecha derecha 4"/>
          <p:cNvSpPr/>
          <p:nvPr/>
        </p:nvSpPr>
        <p:spPr>
          <a:xfrm rot="19571627">
            <a:off x="58751" y="3823101"/>
            <a:ext cx="3067541" cy="181423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/>
              <a:t>¿Por qué planear?</a:t>
            </a:r>
          </a:p>
          <a:p>
            <a:endParaRPr lang="es-MX" sz="1500" dirty="0"/>
          </a:p>
        </p:txBody>
      </p:sp>
      <p:sp>
        <p:nvSpPr>
          <p:cNvPr id="6" name="Flecha izquierda 5"/>
          <p:cNvSpPr/>
          <p:nvPr/>
        </p:nvSpPr>
        <p:spPr>
          <a:xfrm rot="19796468">
            <a:off x="5239492" y="1398848"/>
            <a:ext cx="3313995" cy="1809055"/>
          </a:xfrm>
          <a:prstGeom prst="lef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¿Qué se planea? </a:t>
            </a:r>
          </a:p>
        </p:txBody>
      </p:sp>
      <p:sp>
        <p:nvSpPr>
          <p:cNvPr id="7" name="Flecha izquierda 6"/>
          <p:cNvSpPr/>
          <p:nvPr/>
        </p:nvSpPr>
        <p:spPr>
          <a:xfrm rot="1430843">
            <a:off x="5386416" y="3629933"/>
            <a:ext cx="3715470" cy="2113496"/>
          </a:xfrm>
          <a:prstGeom prst="leftArrow">
            <a:avLst/>
          </a:prstGeom>
          <a:solidFill>
            <a:schemeClr val="bg2">
              <a:lumMod val="1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¿Cómo, con qué y cuándo se planea?</a:t>
            </a:r>
            <a:r>
              <a:rPr lang="es-MX" sz="1500" dirty="0"/>
              <a:t> </a:t>
            </a:r>
          </a:p>
        </p:txBody>
      </p:sp>
      <p:sp>
        <p:nvSpPr>
          <p:cNvPr id="8" name="Flecha arriba 7"/>
          <p:cNvSpPr/>
          <p:nvPr/>
        </p:nvSpPr>
        <p:spPr>
          <a:xfrm>
            <a:off x="2805755" y="4028624"/>
            <a:ext cx="3166562" cy="2774244"/>
          </a:xfrm>
          <a:prstGeom prst="upArrow">
            <a:avLst>
              <a:gd name="adj1" fmla="val 53257"/>
              <a:gd name="adj2" fmla="val 35526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¿Quiénes  planean?</a:t>
            </a:r>
          </a:p>
        </p:txBody>
      </p:sp>
    </p:spTree>
    <p:extLst>
      <p:ext uri="{BB962C8B-B14F-4D97-AF65-F5344CB8AC3E}">
        <p14:creationId xmlns:p14="http://schemas.microsoft.com/office/powerpoint/2010/main" val="409565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291548" y="1146511"/>
            <a:ext cx="8226573" cy="4990645"/>
            <a:chOff x="308792" y="2268707"/>
            <a:chExt cx="4715213" cy="558045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9" name="Rectángulo 18"/>
            <p:cNvSpPr/>
            <p:nvPr/>
          </p:nvSpPr>
          <p:spPr>
            <a:xfrm>
              <a:off x="399941" y="2268707"/>
              <a:ext cx="4624064" cy="553036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>
                  <a:solidFill>
                    <a:schemeClr val="accent2">
                      <a:lumMod val="50000"/>
                    </a:schemeClr>
                  </a:solidFill>
                </a:rPr>
                <a:t>CUÁL ES SU IMPORTANCIA</a:t>
              </a:r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308792" y="3318566"/>
              <a:ext cx="4676364" cy="4530593"/>
            </a:xfrm>
            <a:prstGeom prst="round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4FC9F01C-FAFB-447D-92CB-F566066A786C}"/>
              </a:ext>
            </a:extLst>
          </p:cNvPr>
          <p:cNvSpPr/>
          <p:nvPr/>
        </p:nvSpPr>
        <p:spPr>
          <a:xfrm>
            <a:off x="450575" y="2366189"/>
            <a:ext cx="7659755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s-ES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un plan, no podríamos saber cómo organizar los recursos (humanos, materiales, técnicos, económicos) con los que se cuentan.</a:t>
            </a:r>
            <a:endParaRPr lang="es-MX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s-ES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Aclarar la idea de lo que necesitamos organizar.</a:t>
            </a:r>
            <a:endParaRPr lang="es-MX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s-ES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plan, no podemos dirigir o esperar que otros nos sigan (p.e. un GD o un Comité de Cocinas)</a:t>
            </a:r>
            <a:endParaRPr lang="es-MX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s-ES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Tener más probabilidades de lograr nuestras metas o de saber cuándo y dónde nos estamos desviando del camino.</a:t>
            </a:r>
            <a:endParaRPr lang="es-MX" sz="2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43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648</Words>
  <Application>Microsoft Office PowerPoint</Application>
  <PresentationFormat>Presentación en pantalla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Arial Narrow</vt:lpstr>
      <vt:lpstr>Calibri</vt:lpstr>
      <vt:lpstr>Tempus Sans ITC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Verver y Vargas Jimenez</dc:creator>
  <cp:lastModifiedBy>Alejandro Arturo Vieyra Olivares</cp:lastModifiedBy>
  <cp:revision>25</cp:revision>
  <cp:lastPrinted>2017-12-05T03:25:25Z</cp:lastPrinted>
  <dcterms:created xsi:type="dcterms:W3CDTF">2017-12-04T22:07:12Z</dcterms:created>
  <dcterms:modified xsi:type="dcterms:W3CDTF">2017-12-05T15:04:43Z</dcterms:modified>
</cp:coreProperties>
</file>