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</p:sldMasterIdLst>
  <p:notesMasterIdLst>
    <p:notesMasterId r:id="rId4"/>
  </p:notesMasterIdLst>
  <p:sldIdLst>
    <p:sldId id="256" r:id="rId2"/>
    <p:sldId id="257" r:id="rId3"/>
  </p:sldIdLst>
  <p:sldSz cx="9144000" cy="6858000" type="letter"/>
  <p:notesSz cx="6858000" cy="9144000"/>
  <p:defaultTextStyle>
    <a:defPPr>
      <a:defRPr lang="zh-CN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  <a:srgbClr val="7F6000"/>
    <a:srgbClr val="6D9A6D"/>
    <a:srgbClr val="397639"/>
    <a:srgbClr val="F4B183"/>
    <a:srgbClr val="CAE284"/>
    <a:srgbClr val="6F862E"/>
    <a:srgbClr val="A2F076"/>
    <a:srgbClr val="2A9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 autoAdjust="0"/>
    <p:restoredTop sz="91935" autoAdjust="0"/>
  </p:normalViewPr>
  <p:slideViewPr>
    <p:cSldViewPr snapToGrid="0" showGuides="1">
      <p:cViewPr varScale="1">
        <p:scale>
          <a:sx n="68" d="100"/>
          <a:sy n="6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676E-0952-4439-800F-1BD1A3288D67}" type="datetimeFigureOut">
              <a:rPr lang="zh-CN" altLang="en-US" smtClean="0"/>
              <a:pPr/>
              <a:t>2020/12/4</a:t>
            </a:fld>
            <a:endParaRPr lang="es-MX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A32B-4601-456C-BAB4-91E1617F6646}" type="slidenum">
              <a:rPr lang="zh-CN" altLang="en-US" smtClean="0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03944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A32B-4601-456C-BAB4-91E1617F6646}" type="slidenum">
              <a:rPr lang="zh-CN" altLang="en-US" smtClean="0"/>
              <a:pPr/>
              <a:t>1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86303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A32B-4601-456C-BAB4-91E1617F6646}" type="slidenum">
              <a:rPr lang="zh-CN" altLang="en-US" smtClean="0"/>
              <a:pPr/>
              <a:t>2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7819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425666" y="561158"/>
            <a:ext cx="2254625" cy="2743634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 altLang="zh-CN" smtClean="0"/>
              <a:t>Haga clic en el icono para agregar una imagen</a:t>
            </a:r>
            <a:endParaRPr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492876" y="1223248"/>
            <a:ext cx="2226828" cy="1188547"/>
          </a:xfrm>
          <a:noFill/>
        </p:spPr>
        <p:txBody>
          <a:bodyPr lIns="0" rIns="0"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tabLst>
                <a:tab pos="2241550" algn="l"/>
              </a:tabLst>
              <a:defRPr sz="32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s-MX" altLang="zh-CN" noProof="0" dirty="0" smtClean="0">
                <a:solidFill>
                  <a:schemeClr val="tx1"/>
                </a:solidFill>
              </a:rPr>
              <a:t>Nombre de su compañía</a:t>
            </a:r>
            <a:endParaRPr lang="es-MX" altLang="zh-CN" noProof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68610" y="2481957"/>
            <a:ext cx="1559754" cy="155402"/>
          </a:xfrm>
        </p:spPr>
        <p:txBody>
          <a:bodyPr lIns="0" rIns="0">
            <a:no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endParaRPr lang="zh-CN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168610" y="2659888"/>
            <a:ext cx="1559754" cy="163296"/>
          </a:xfrm>
        </p:spPr>
        <p:txBody>
          <a:bodyPr lIns="0" rIns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991273" y="0"/>
            <a:ext cx="0" cy="68580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426115" y="3581092"/>
            <a:ext cx="2245041" cy="253133"/>
          </a:xfrm>
        </p:spPr>
        <p:txBody>
          <a:bodyPr lIns="0" rIns="0" anchor="t" anchorCtr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MX" altLang="zh-CN" noProof="0" dirty="0" smtClean="0"/>
              <a:t>Nombre de su compañía</a:t>
            </a:r>
            <a:endParaRPr lang="es-MX" altLang="en-US" noProof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68291" y="0"/>
            <a:ext cx="0" cy="68580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3"/>
          <p:cNvSpPr>
            <a:spLocks noChangeAspect="1" noChangeArrowheads="1" noTextEdit="1"/>
          </p:cNvSpPr>
          <p:nvPr userDrawn="1"/>
        </p:nvSpPr>
        <p:spPr bwMode="auto">
          <a:xfrm>
            <a:off x="6474114" y="3555066"/>
            <a:ext cx="2267239" cy="16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15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2"/>
          <a:srcRect l="14107" t="-1391" r="27631" b="10756"/>
          <a:stretch/>
        </p:blipFill>
        <p:spPr>
          <a:xfrm>
            <a:off x="6480149" y="3002974"/>
            <a:ext cx="2239555" cy="2809626"/>
          </a:xfrm>
          <a:prstGeom prst="rect">
            <a:avLst/>
          </a:prstGeom>
        </p:spPr>
      </p:pic>
      <p:sp>
        <p:nvSpPr>
          <p:cNvPr id="4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087063" y="3951867"/>
            <a:ext cx="1291392" cy="253133"/>
          </a:xfrm>
        </p:spPr>
        <p:txBody>
          <a:bodyPr lIns="0" tIns="46800" rIns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/>
              <a:t>Teléfono</a:t>
            </a:r>
            <a:r>
              <a:rPr lang="zh-CN" altLang="en-US" dirty="0" smtClean="0"/>
              <a:t>：</a:t>
            </a:r>
            <a:r>
              <a:rPr lang="es-MX" altLang="zh-CN" noProof="0" dirty="0" smtClean="0"/>
              <a:t>[Teléfono]</a:t>
            </a:r>
            <a:endParaRPr lang="es-MX" altLang="zh-CN" noProof="0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36166" y="2101362"/>
            <a:ext cx="2129849" cy="3711238"/>
          </a:xfrm>
        </p:spPr>
        <p:txBody>
          <a:bodyPr lIns="46800" rIns="46800">
            <a:no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ES" altLang="zh-CN" dirty="0" smtClean="0"/>
              <a:t>Escriba aquí  la descripción de su proyecto o una presentación profesional de su empresa. Considere, de tener unos segundos para  presentar sus productos o servicios ¿Qué diría?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38809" y="822749"/>
            <a:ext cx="1877241" cy="331789"/>
          </a:xfrm>
          <a:noFill/>
        </p:spPr>
        <p:txBody>
          <a:bodyPr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6F862E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Sobre nosotros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74300" y="1235879"/>
            <a:ext cx="1611698" cy="176307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F86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087062" y="4271496"/>
            <a:ext cx="1566395" cy="354797"/>
          </a:xfrm>
        </p:spPr>
        <p:txBody>
          <a:bodyPr lIns="0" tIns="46800" rIns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/>
              <a:t>Correo electrónico:[Dirección de correo electrónico]</a:t>
            </a:r>
            <a:endParaRPr lang="es-MX" altLang="zh-CN" noProof="0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087063" y="4661461"/>
            <a:ext cx="1291392" cy="253133"/>
          </a:xfrm>
        </p:spPr>
        <p:txBody>
          <a:bodyPr lIns="0" tIns="46800" rIns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>
              <a:defRPr/>
            </a:pPr>
            <a:r>
              <a:rPr lang="es-MX" altLang="zh-CN" noProof="0" dirty="0" smtClean="0"/>
              <a:t>Sitio web: [Dirección web]</a:t>
            </a:r>
            <a:endParaRPr lang="es-MX" altLang="zh-CN" noProof="0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506932" y="6080070"/>
            <a:ext cx="2069523" cy="331370"/>
          </a:xfrm>
        </p:spPr>
        <p:txBody>
          <a:bodyPr lIns="0" tIns="0" rIns="0" bIns="0" anchor="ctr" anchorCtr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/>
              <a:t>Dirección</a:t>
            </a:r>
          </a:p>
          <a:p>
            <a:r>
              <a:rPr lang="es-MX" altLang="zh-CN" noProof="0" dirty="0" smtClean="0"/>
              <a:t>Ciudad, estado, código postal</a:t>
            </a:r>
            <a:endParaRPr lang="es-MX" altLang="zh-CN" noProof="0" dirty="0"/>
          </a:p>
        </p:txBody>
      </p:sp>
      <p:grpSp>
        <p:nvGrpSpPr>
          <p:cNvPr id="24" name="Group 42"/>
          <p:cNvGrpSpPr>
            <a:grpSpLocks noChangeAspect="1"/>
          </p:cNvGrpSpPr>
          <p:nvPr userDrawn="1"/>
        </p:nvGrpSpPr>
        <p:grpSpPr bwMode="auto">
          <a:xfrm>
            <a:off x="3615054" y="3937582"/>
            <a:ext cx="290766" cy="290766"/>
            <a:chOff x="2508" y="2844"/>
            <a:chExt cx="189" cy="189"/>
          </a:xfrm>
        </p:grpSpPr>
        <p:sp>
          <p:nvSpPr>
            <p:cNvPr id="25" name="AutoShape 41"/>
            <p:cNvSpPr>
              <a:spLocks noChangeAspect="1" noChangeArrowheads="1" noTextEdit="1"/>
            </p:cNvSpPr>
            <p:nvPr userDrawn="1"/>
          </p:nvSpPr>
          <p:spPr bwMode="auto">
            <a:xfrm>
              <a:off x="2508" y="2844"/>
              <a:ext cx="1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3"/>
            <p:cNvSpPr>
              <a:spLocks/>
            </p:cNvSpPr>
            <p:nvPr userDrawn="1"/>
          </p:nvSpPr>
          <p:spPr bwMode="auto">
            <a:xfrm>
              <a:off x="2509" y="2844"/>
              <a:ext cx="189" cy="188"/>
            </a:xfrm>
            <a:custGeom>
              <a:avLst/>
              <a:gdLst>
                <a:gd name="T0" fmla="*/ 315 w 315"/>
                <a:gd name="T1" fmla="*/ 156 h 314"/>
                <a:gd name="T2" fmla="*/ 157 w 315"/>
                <a:gd name="T3" fmla="*/ 314 h 314"/>
                <a:gd name="T4" fmla="*/ 0 w 315"/>
                <a:gd name="T5" fmla="*/ 156 h 314"/>
                <a:gd name="T6" fmla="*/ 157 w 315"/>
                <a:gd name="T7" fmla="*/ 0 h 314"/>
                <a:gd name="T8" fmla="*/ 315 w 315"/>
                <a:gd name="T9" fmla="*/ 1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4">
                  <a:moveTo>
                    <a:pt x="315" y="156"/>
                  </a:moveTo>
                  <a:cubicBezTo>
                    <a:pt x="315" y="245"/>
                    <a:pt x="243" y="314"/>
                    <a:pt x="157" y="314"/>
                  </a:cubicBezTo>
                  <a:cubicBezTo>
                    <a:pt x="70" y="314"/>
                    <a:pt x="0" y="245"/>
                    <a:pt x="0" y="156"/>
                  </a:cubicBezTo>
                  <a:cubicBezTo>
                    <a:pt x="0" y="72"/>
                    <a:pt x="70" y="0"/>
                    <a:pt x="157" y="0"/>
                  </a:cubicBezTo>
                  <a:cubicBezTo>
                    <a:pt x="243" y="0"/>
                    <a:pt x="315" y="72"/>
                    <a:pt x="315" y="156"/>
                  </a:cubicBezTo>
                  <a:close/>
                </a:path>
              </a:pathLst>
            </a:custGeom>
            <a:solidFill>
              <a:srgbClr val="397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4"/>
            <p:cNvSpPr>
              <a:spLocks noEditPoints="1"/>
            </p:cNvSpPr>
            <p:nvPr userDrawn="1"/>
          </p:nvSpPr>
          <p:spPr bwMode="auto">
            <a:xfrm>
              <a:off x="2565" y="2882"/>
              <a:ext cx="75" cy="112"/>
            </a:xfrm>
            <a:custGeom>
              <a:avLst/>
              <a:gdLst>
                <a:gd name="T0" fmla="*/ 15 w 125"/>
                <a:gd name="T1" fmla="*/ 3 h 186"/>
                <a:gd name="T2" fmla="*/ 110 w 125"/>
                <a:gd name="T3" fmla="*/ 0 h 186"/>
                <a:gd name="T4" fmla="*/ 125 w 125"/>
                <a:gd name="T5" fmla="*/ 17 h 186"/>
                <a:gd name="T6" fmla="*/ 125 w 125"/>
                <a:gd name="T7" fmla="*/ 169 h 186"/>
                <a:gd name="T8" fmla="*/ 110 w 125"/>
                <a:gd name="T9" fmla="*/ 186 h 186"/>
                <a:gd name="T10" fmla="*/ 15 w 125"/>
                <a:gd name="T11" fmla="*/ 186 h 186"/>
                <a:gd name="T12" fmla="*/ 0 w 125"/>
                <a:gd name="T13" fmla="*/ 169 h 186"/>
                <a:gd name="T14" fmla="*/ 0 w 125"/>
                <a:gd name="T15" fmla="*/ 17 h 186"/>
                <a:gd name="T16" fmla="*/ 15 w 125"/>
                <a:gd name="T17" fmla="*/ 3 h 186"/>
                <a:gd name="T18" fmla="*/ 63 w 125"/>
                <a:gd name="T19" fmla="*/ 159 h 186"/>
                <a:gd name="T20" fmla="*/ 52 w 125"/>
                <a:gd name="T21" fmla="*/ 171 h 186"/>
                <a:gd name="T22" fmla="*/ 63 w 125"/>
                <a:gd name="T23" fmla="*/ 181 h 186"/>
                <a:gd name="T24" fmla="*/ 72 w 125"/>
                <a:gd name="T25" fmla="*/ 171 h 186"/>
                <a:gd name="T26" fmla="*/ 63 w 125"/>
                <a:gd name="T27" fmla="*/ 159 h 186"/>
                <a:gd name="T28" fmla="*/ 87 w 125"/>
                <a:gd name="T29" fmla="*/ 167 h 186"/>
                <a:gd name="T30" fmla="*/ 87 w 125"/>
                <a:gd name="T31" fmla="*/ 174 h 186"/>
                <a:gd name="T32" fmla="*/ 112 w 125"/>
                <a:gd name="T33" fmla="*/ 174 h 186"/>
                <a:gd name="T34" fmla="*/ 112 w 125"/>
                <a:gd name="T35" fmla="*/ 167 h 186"/>
                <a:gd name="T36" fmla="*/ 87 w 125"/>
                <a:gd name="T37" fmla="*/ 167 h 186"/>
                <a:gd name="T38" fmla="*/ 18 w 125"/>
                <a:gd name="T39" fmla="*/ 169 h 186"/>
                <a:gd name="T40" fmla="*/ 18 w 125"/>
                <a:gd name="T41" fmla="*/ 174 h 186"/>
                <a:gd name="T42" fmla="*/ 42 w 125"/>
                <a:gd name="T43" fmla="*/ 174 h 186"/>
                <a:gd name="T44" fmla="*/ 42 w 125"/>
                <a:gd name="T45" fmla="*/ 169 h 186"/>
                <a:gd name="T46" fmla="*/ 18 w 125"/>
                <a:gd name="T47" fmla="*/ 169 h 186"/>
                <a:gd name="T48" fmla="*/ 11 w 125"/>
                <a:gd name="T49" fmla="*/ 30 h 186"/>
                <a:gd name="T50" fmla="*/ 11 w 125"/>
                <a:gd name="T51" fmla="*/ 154 h 186"/>
                <a:gd name="T52" fmla="*/ 114 w 125"/>
                <a:gd name="T53" fmla="*/ 154 h 186"/>
                <a:gd name="T54" fmla="*/ 114 w 125"/>
                <a:gd name="T55" fmla="*/ 27 h 186"/>
                <a:gd name="T56" fmla="*/ 11 w 125"/>
                <a:gd name="T57" fmla="*/ 30 h 186"/>
                <a:gd name="T58" fmla="*/ 102 w 125"/>
                <a:gd name="T59" fmla="*/ 10 h 186"/>
                <a:gd name="T60" fmla="*/ 97 w 125"/>
                <a:gd name="T61" fmla="*/ 15 h 186"/>
                <a:gd name="T62" fmla="*/ 100 w 125"/>
                <a:gd name="T63" fmla="*/ 20 h 186"/>
                <a:gd name="T64" fmla="*/ 107 w 125"/>
                <a:gd name="T65" fmla="*/ 15 h 186"/>
                <a:gd name="T66" fmla="*/ 102 w 125"/>
                <a:gd name="T67" fmla="*/ 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86">
                  <a:moveTo>
                    <a:pt x="15" y="3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7" y="0"/>
                    <a:pt x="125" y="10"/>
                    <a:pt x="125" y="1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5" y="179"/>
                    <a:pt x="117" y="186"/>
                    <a:pt x="110" y="186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8" y="186"/>
                    <a:pt x="0" y="179"/>
                    <a:pt x="0" y="16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0"/>
                    <a:pt x="8" y="3"/>
                    <a:pt x="15" y="3"/>
                  </a:cubicBezTo>
                  <a:close/>
                  <a:moveTo>
                    <a:pt x="63" y="159"/>
                  </a:moveTo>
                  <a:cubicBezTo>
                    <a:pt x="55" y="159"/>
                    <a:pt x="52" y="164"/>
                    <a:pt x="52" y="171"/>
                  </a:cubicBezTo>
                  <a:cubicBezTo>
                    <a:pt x="52" y="174"/>
                    <a:pt x="58" y="181"/>
                    <a:pt x="63" y="181"/>
                  </a:cubicBezTo>
                  <a:cubicBezTo>
                    <a:pt x="68" y="181"/>
                    <a:pt x="72" y="174"/>
                    <a:pt x="72" y="171"/>
                  </a:cubicBezTo>
                  <a:cubicBezTo>
                    <a:pt x="72" y="164"/>
                    <a:pt x="68" y="159"/>
                    <a:pt x="63" y="159"/>
                  </a:cubicBezTo>
                  <a:close/>
                  <a:moveTo>
                    <a:pt x="87" y="167"/>
                  </a:moveTo>
                  <a:cubicBezTo>
                    <a:pt x="87" y="174"/>
                    <a:pt x="87" y="174"/>
                    <a:pt x="87" y="174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87" y="167"/>
                    <a:pt x="87" y="167"/>
                    <a:pt x="87" y="167"/>
                  </a:cubicBezTo>
                  <a:close/>
                  <a:moveTo>
                    <a:pt x="18" y="169"/>
                  </a:moveTo>
                  <a:cubicBezTo>
                    <a:pt x="18" y="174"/>
                    <a:pt x="18" y="174"/>
                    <a:pt x="18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18" y="169"/>
                    <a:pt x="18" y="169"/>
                    <a:pt x="18" y="169"/>
                  </a:cubicBezTo>
                  <a:close/>
                  <a:moveTo>
                    <a:pt x="11" y="30"/>
                  </a:moveTo>
                  <a:cubicBezTo>
                    <a:pt x="11" y="154"/>
                    <a:pt x="11" y="154"/>
                    <a:pt x="11" y="154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2" y="10"/>
                  </a:moveTo>
                  <a:cubicBezTo>
                    <a:pt x="102" y="10"/>
                    <a:pt x="97" y="13"/>
                    <a:pt x="97" y="15"/>
                  </a:cubicBezTo>
                  <a:cubicBezTo>
                    <a:pt x="97" y="17"/>
                    <a:pt x="100" y="20"/>
                    <a:pt x="100" y="20"/>
                  </a:cubicBezTo>
                  <a:cubicBezTo>
                    <a:pt x="105" y="20"/>
                    <a:pt x="107" y="17"/>
                    <a:pt x="107" y="15"/>
                  </a:cubicBezTo>
                  <a:cubicBezTo>
                    <a:pt x="107" y="13"/>
                    <a:pt x="105" y="10"/>
                    <a:pt x="10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0430" y="4293783"/>
            <a:ext cx="289566" cy="2895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0430" y="4638189"/>
            <a:ext cx="289566" cy="2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7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2">
          <p15:clr>
            <a:srgbClr val="FBAE40"/>
          </p15:clr>
        </p15:guide>
        <p15:guide id="2" pos="5498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4061">
          <p15:clr>
            <a:srgbClr val="FBAE40"/>
          </p15:clr>
        </p15:guide>
        <p15:guide id="5" pos="4075">
          <p15:clr>
            <a:srgbClr val="FBAE40"/>
          </p15:clr>
        </p15:guide>
        <p15:guide id="6" pos="2158">
          <p15:clr>
            <a:srgbClr val="FBAE40"/>
          </p15:clr>
        </p15:guide>
        <p15:guide id="7" pos="3583" userDrawn="1">
          <p15:clr>
            <a:srgbClr val="FBAE40"/>
          </p15:clr>
        </p15:guide>
        <p15:guide id="8" pos="16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2991273" y="0"/>
            <a:ext cx="0" cy="68580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68291" y="0"/>
            <a:ext cx="0" cy="68580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9590" y="2632351"/>
            <a:ext cx="366787" cy="1473491"/>
          </a:xfrm>
        </p:spPr>
        <p:txBody>
          <a:bodyPr vert="vert270"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86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51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970790" y="2322653"/>
            <a:ext cx="1604135" cy="2712546"/>
          </a:xfrm>
        </p:spPr>
        <p:txBody>
          <a:bodyPr lIns="91440" r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r>
              <a:rPr lang="es-ES" altLang="zh-CN" dirty="0" smtClean="0"/>
              <a:t>Puede usar una lista con viñetas para mencionar de forma clara y concisa las ventajas, beneficios y facilidades que tiene el trabajar con su empresa o proyecto.</a:t>
            </a:r>
            <a:endParaRPr lang="es-ES" altLang="zh-CN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3828811" y="837284"/>
            <a:ext cx="1395862" cy="372100"/>
          </a:xfrm>
          <a:noFill/>
        </p:spPr>
        <p:txBody>
          <a:bodyPr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kern="1200" dirty="0">
                <a:solidFill>
                  <a:srgbClr val="6F862E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chemeClr val="accent4">
                    <a:lumMod val="50000"/>
                  </a:schemeClr>
                </a:solidFill>
              </a:rPr>
              <a:t>Servicios</a:t>
            </a:r>
            <a:endParaRPr lang="es-MX" altLang="en-US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727650" y="1239375"/>
            <a:ext cx="1616566" cy="181840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buNone/>
              <a:defRPr lang="zh-CN" altLang="en-US" sz="1000" dirty="0">
                <a:solidFill>
                  <a:srgbClr val="7F6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850434" y="837284"/>
            <a:ext cx="1532989" cy="372100"/>
          </a:xfrm>
          <a:noFill/>
        </p:spPr>
        <p:txBody>
          <a:bodyPr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kern="1200" dirty="0">
                <a:solidFill>
                  <a:srgbClr val="6F862E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MX" altLang="zh-CN" noProof="0" dirty="0" smtClean="0">
                <a:solidFill>
                  <a:srgbClr val="397639"/>
                </a:solidFill>
              </a:rPr>
              <a:t>Productos</a:t>
            </a:r>
            <a:endParaRPr lang="es-MX" altLang="en-US" noProof="0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793234" y="1239375"/>
            <a:ext cx="1616566" cy="181840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F86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3502953" y="2636729"/>
            <a:ext cx="368196" cy="1258263"/>
          </a:xfrm>
        </p:spPr>
        <p:txBody>
          <a:bodyPr vert="vert270"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ED7D3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63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3966834" y="2175473"/>
            <a:ext cx="1700791" cy="2272547"/>
          </a:xfrm>
        </p:spPr>
        <p:txBody>
          <a:bodyPr lIns="91440" r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marL="0" indent="0">
              <a:buNone/>
            </a:pPr>
            <a:r>
              <a:rPr lang="es-ES" altLang="zh-CN" dirty="0" smtClean="0"/>
              <a:t>Puede incluir una lista con viñetas dónde de manera clara y concisa liste los servicios que proporciona su empresa o proyecto.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520348" y="2632351"/>
            <a:ext cx="471045" cy="1262641"/>
          </a:xfrm>
        </p:spPr>
        <p:txBody>
          <a:bodyPr vert="vert270"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86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7027284" y="2322653"/>
            <a:ext cx="1700791" cy="3227003"/>
          </a:xfrm>
        </p:spPr>
        <p:txBody>
          <a:bodyPr lIns="91440" r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marL="0" indent="0">
              <a:buNone/>
            </a:pPr>
            <a:r>
              <a:rPr lang="es-ES" altLang="zh-CN" dirty="0" smtClean="0"/>
              <a:t>Puede incluir una lista con viñetas dónde de manera clara y concisa mencione los productos que proporciona su empresa o proyecto.</a:t>
            </a:r>
            <a:endParaRPr lang="en-US" altLang="zh-CN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0"/>
          </p:nvPr>
        </p:nvSpPr>
        <p:spPr>
          <a:xfrm>
            <a:off x="3426114" y="4736921"/>
            <a:ext cx="2245591" cy="1188831"/>
          </a:xfrm>
        </p:spPr>
        <p:txBody>
          <a:bodyPr/>
          <a:lstStyle/>
          <a:p>
            <a:r>
              <a:rPr lang="es-ES" altLang="zh-CN" smtClean="0"/>
              <a:t>Haga clic en el icono para agregar una imagen</a:t>
            </a:r>
            <a:endParaRPr lang="zh-CN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32756" y="837284"/>
            <a:ext cx="1724760" cy="372100"/>
          </a:xfrm>
          <a:noFill/>
        </p:spPr>
        <p:txBody>
          <a:bodyPr lIns="0" tIns="0" rIns="0" bIns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6F862E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Contenidos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80048" y="1239375"/>
            <a:ext cx="1616566" cy="181840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F862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r>
              <a:rPr lang="es-MX" altLang="zh-CN" noProof="0" dirty="0" smtClean="0">
                <a:solidFill>
                  <a:srgbClr val="397639"/>
                </a:solidFill>
              </a:rPr>
              <a:t>Haga clic para agregar texto</a:t>
            </a:r>
            <a:endParaRPr lang="es-MX" altLang="en-US" noProof="0" dirty="0">
              <a:solidFill>
                <a:srgbClr val="397639"/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506163" y="2142177"/>
            <a:ext cx="430479" cy="430481"/>
            <a:chOff x="6497371" y="2268555"/>
            <a:chExt cx="430479" cy="430481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6497371" y="2268555"/>
              <a:ext cx="430479" cy="430481"/>
            </a:xfrm>
            <a:prstGeom prst="ellipse">
              <a:avLst/>
            </a:prstGeom>
            <a:solidFill>
              <a:srgbClr val="3976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6558106" y="2336581"/>
              <a:ext cx="306876" cy="248722"/>
            </a:xfrm>
            <a:custGeom>
              <a:avLst/>
              <a:gdLst>
                <a:gd name="T0" fmla="*/ 241 w 374"/>
                <a:gd name="T1" fmla="*/ 162 h 303"/>
                <a:gd name="T2" fmla="*/ 374 w 374"/>
                <a:gd name="T3" fmla="*/ 303 h 303"/>
                <a:gd name="T4" fmla="*/ 332 w 374"/>
                <a:gd name="T5" fmla="*/ 303 h 303"/>
                <a:gd name="T6" fmla="*/ 282 w 374"/>
                <a:gd name="T7" fmla="*/ 195 h 303"/>
                <a:gd name="T8" fmla="*/ 240 w 374"/>
                <a:gd name="T9" fmla="*/ 163 h 303"/>
                <a:gd name="T10" fmla="*/ 241 w 374"/>
                <a:gd name="T11" fmla="*/ 162 h 303"/>
                <a:gd name="T12" fmla="*/ 185 w 374"/>
                <a:gd name="T13" fmla="*/ 0 h 303"/>
                <a:gd name="T14" fmla="*/ 185 w 374"/>
                <a:gd name="T15" fmla="*/ 0 h 303"/>
                <a:gd name="T16" fmla="*/ 267 w 374"/>
                <a:gd name="T17" fmla="*/ 81 h 303"/>
                <a:gd name="T18" fmla="*/ 267 w 374"/>
                <a:gd name="T19" fmla="*/ 81 h 303"/>
                <a:gd name="T20" fmla="*/ 185 w 374"/>
                <a:gd name="T21" fmla="*/ 162 h 303"/>
                <a:gd name="T22" fmla="*/ 185 w 374"/>
                <a:gd name="T23" fmla="*/ 162 h 303"/>
                <a:gd name="T24" fmla="*/ 105 w 374"/>
                <a:gd name="T25" fmla="*/ 81 h 303"/>
                <a:gd name="T26" fmla="*/ 105 w 374"/>
                <a:gd name="T27" fmla="*/ 81 h 303"/>
                <a:gd name="T28" fmla="*/ 185 w 374"/>
                <a:gd name="T29" fmla="*/ 0 h 303"/>
                <a:gd name="T30" fmla="*/ 0 w 374"/>
                <a:gd name="T31" fmla="*/ 303 h 303"/>
                <a:gd name="T32" fmla="*/ 133 w 374"/>
                <a:gd name="T33" fmla="*/ 162 h 303"/>
                <a:gd name="T34" fmla="*/ 134 w 374"/>
                <a:gd name="T35" fmla="*/ 163 h 303"/>
                <a:gd name="T36" fmla="*/ 93 w 374"/>
                <a:gd name="T37" fmla="*/ 195 h 303"/>
                <a:gd name="T38" fmla="*/ 42 w 374"/>
                <a:gd name="T39" fmla="*/ 303 h 303"/>
                <a:gd name="T40" fmla="*/ 0 w 374"/>
                <a:gd name="T41" fmla="*/ 303 h 303"/>
                <a:gd name="T42" fmla="*/ 154 w 374"/>
                <a:gd name="T43" fmla="*/ 174 h 303"/>
                <a:gd name="T44" fmla="*/ 106 w 374"/>
                <a:gd name="T45" fmla="*/ 208 h 303"/>
                <a:gd name="T46" fmla="*/ 61 w 374"/>
                <a:gd name="T47" fmla="*/ 303 h 303"/>
                <a:gd name="T48" fmla="*/ 313 w 374"/>
                <a:gd name="T49" fmla="*/ 303 h 303"/>
                <a:gd name="T50" fmla="*/ 268 w 374"/>
                <a:gd name="T51" fmla="*/ 208 h 303"/>
                <a:gd name="T52" fmla="*/ 221 w 374"/>
                <a:gd name="T53" fmla="*/ 174 h 303"/>
                <a:gd name="T54" fmla="*/ 187 w 374"/>
                <a:gd name="T55" fmla="*/ 181 h 303"/>
                <a:gd name="T56" fmla="*/ 187 w 374"/>
                <a:gd name="T57" fmla="*/ 181 h 303"/>
                <a:gd name="T58" fmla="*/ 154 w 374"/>
                <a:gd name="T59" fmla="*/ 17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4" h="303">
                  <a:moveTo>
                    <a:pt x="241" y="162"/>
                  </a:moveTo>
                  <a:cubicBezTo>
                    <a:pt x="307" y="182"/>
                    <a:pt x="358" y="236"/>
                    <a:pt x="374" y="303"/>
                  </a:cubicBezTo>
                  <a:cubicBezTo>
                    <a:pt x="332" y="303"/>
                    <a:pt x="332" y="303"/>
                    <a:pt x="332" y="303"/>
                  </a:cubicBezTo>
                  <a:cubicBezTo>
                    <a:pt x="324" y="260"/>
                    <a:pt x="306" y="223"/>
                    <a:pt x="282" y="195"/>
                  </a:cubicBezTo>
                  <a:cubicBezTo>
                    <a:pt x="269" y="182"/>
                    <a:pt x="255" y="171"/>
                    <a:pt x="240" y="163"/>
                  </a:cubicBezTo>
                  <a:cubicBezTo>
                    <a:pt x="241" y="162"/>
                    <a:pt x="241" y="162"/>
                    <a:pt x="241" y="162"/>
                  </a:cubicBezTo>
                  <a:close/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230" y="0"/>
                    <a:pt x="267" y="36"/>
                    <a:pt x="267" y="81"/>
                  </a:cubicBezTo>
                  <a:cubicBezTo>
                    <a:pt x="267" y="81"/>
                    <a:pt x="267" y="81"/>
                    <a:pt x="267" y="81"/>
                  </a:cubicBezTo>
                  <a:cubicBezTo>
                    <a:pt x="267" y="125"/>
                    <a:pt x="230" y="162"/>
                    <a:pt x="185" y="162"/>
                  </a:cubicBezTo>
                  <a:cubicBezTo>
                    <a:pt x="185" y="162"/>
                    <a:pt x="185" y="162"/>
                    <a:pt x="185" y="162"/>
                  </a:cubicBezTo>
                  <a:cubicBezTo>
                    <a:pt x="141" y="162"/>
                    <a:pt x="105" y="125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36"/>
                    <a:pt x="141" y="0"/>
                    <a:pt x="185" y="0"/>
                  </a:cubicBezTo>
                  <a:close/>
                  <a:moveTo>
                    <a:pt x="0" y="303"/>
                  </a:moveTo>
                  <a:cubicBezTo>
                    <a:pt x="16" y="236"/>
                    <a:pt x="67" y="182"/>
                    <a:pt x="133" y="162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19" y="171"/>
                    <a:pt x="105" y="182"/>
                    <a:pt x="93" y="195"/>
                  </a:cubicBezTo>
                  <a:cubicBezTo>
                    <a:pt x="68" y="223"/>
                    <a:pt x="50" y="260"/>
                    <a:pt x="42" y="303"/>
                  </a:cubicBezTo>
                  <a:cubicBezTo>
                    <a:pt x="0" y="303"/>
                    <a:pt x="0" y="303"/>
                    <a:pt x="0" y="303"/>
                  </a:cubicBezTo>
                  <a:close/>
                  <a:moveTo>
                    <a:pt x="154" y="174"/>
                  </a:moveTo>
                  <a:cubicBezTo>
                    <a:pt x="136" y="181"/>
                    <a:pt x="120" y="193"/>
                    <a:pt x="106" y="208"/>
                  </a:cubicBezTo>
                  <a:cubicBezTo>
                    <a:pt x="85" y="232"/>
                    <a:pt x="68" y="265"/>
                    <a:pt x="61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05" y="265"/>
                    <a:pt x="290" y="232"/>
                    <a:pt x="268" y="208"/>
                  </a:cubicBezTo>
                  <a:cubicBezTo>
                    <a:pt x="254" y="193"/>
                    <a:pt x="238" y="181"/>
                    <a:pt x="221" y="174"/>
                  </a:cubicBezTo>
                  <a:cubicBezTo>
                    <a:pt x="210" y="178"/>
                    <a:pt x="199" y="181"/>
                    <a:pt x="187" y="181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75" y="181"/>
                    <a:pt x="164" y="178"/>
                    <a:pt x="154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461666" y="2142177"/>
            <a:ext cx="430479" cy="430481"/>
            <a:chOff x="461666" y="2378128"/>
            <a:chExt cx="430479" cy="430481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461666" y="2378128"/>
              <a:ext cx="430479" cy="430481"/>
            </a:xfrm>
            <a:prstGeom prst="ellipse">
              <a:avLst/>
            </a:prstGeom>
            <a:solidFill>
              <a:srgbClr val="3976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22401" y="2446154"/>
              <a:ext cx="306876" cy="248722"/>
            </a:xfrm>
            <a:custGeom>
              <a:avLst/>
              <a:gdLst>
                <a:gd name="T0" fmla="*/ 241 w 374"/>
                <a:gd name="T1" fmla="*/ 162 h 303"/>
                <a:gd name="T2" fmla="*/ 374 w 374"/>
                <a:gd name="T3" fmla="*/ 303 h 303"/>
                <a:gd name="T4" fmla="*/ 332 w 374"/>
                <a:gd name="T5" fmla="*/ 303 h 303"/>
                <a:gd name="T6" fmla="*/ 282 w 374"/>
                <a:gd name="T7" fmla="*/ 195 h 303"/>
                <a:gd name="T8" fmla="*/ 240 w 374"/>
                <a:gd name="T9" fmla="*/ 163 h 303"/>
                <a:gd name="T10" fmla="*/ 241 w 374"/>
                <a:gd name="T11" fmla="*/ 162 h 303"/>
                <a:gd name="T12" fmla="*/ 185 w 374"/>
                <a:gd name="T13" fmla="*/ 0 h 303"/>
                <a:gd name="T14" fmla="*/ 185 w 374"/>
                <a:gd name="T15" fmla="*/ 0 h 303"/>
                <a:gd name="T16" fmla="*/ 267 w 374"/>
                <a:gd name="T17" fmla="*/ 81 h 303"/>
                <a:gd name="T18" fmla="*/ 267 w 374"/>
                <a:gd name="T19" fmla="*/ 81 h 303"/>
                <a:gd name="T20" fmla="*/ 185 w 374"/>
                <a:gd name="T21" fmla="*/ 162 h 303"/>
                <a:gd name="T22" fmla="*/ 185 w 374"/>
                <a:gd name="T23" fmla="*/ 162 h 303"/>
                <a:gd name="T24" fmla="*/ 105 w 374"/>
                <a:gd name="T25" fmla="*/ 81 h 303"/>
                <a:gd name="T26" fmla="*/ 105 w 374"/>
                <a:gd name="T27" fmla="*/ 81 h 303"/>
                <a:gd name="T28" fmla="*/ 185 w 374"/>
                <a:gd name="T29" fmla="*/ 0 h 303"/>
                <a:gd name="T30" fmla="*/ 0 w 374"/>
                <a:gd name="T31" fmla="*/ 303 h 303"/>
                <a:gd name="T32" fmla="*/ 133 w 374"/>
                <a:gd name="T33" fmla="*/ 162 h 303"/>
                <a:gd name="T34" fmla="*/ 134 w 374"/>
                <a:gd name="T35" fmla="*/ 163 h 303"/>
                <a:gd name="T36" fmla="*/ 93 w 374"/>
                <a:gd name="T37" fmla="*/ 195 h 303"/>
                <a:gd name="T38" fmla="*/ 42 w 374"/>
                <a:gd name="T39" fmla="*/ 303 h 303"/>
                <a:gd name="T40" fmla="*/ 0 w 374"/>
                <a:gd name="T41" fmla="*/ 303 h 303"/>
                <a:gd name="T42" fmla="*/ 154 w 374"/>
                <a:gd name="T43" fmla="*/ 174 h 303"/>
                <a:gd name="T44" fmla="*/ 106 w 374"/>
                <a:gd name="T45" fmla="*/ 208 h 303"/>
                <a:gd name="T46" fmla="*/ 61 w 374"/>
                <a:gd name="T47" fmla="*/ 303 h 303"/>
                <a:gd name="T48" fmla="*/ 313 w 374"/>
                <a:gd name="T49" fmla="*/ 303 h 303"/>
                <a:gd name="T50" fmla="*/ 268 w 374"/>
                <a:gd name="T51" fmla="*/ 208 h 303"/>
                <a:gd name="T52" fmla="*/ 221 w 374"/>
                <a:gd name="T53" fmla="*/ 174 h 303"/>
                <a:gd name="T54" fmla="*/ 187 w 374"/>
                <a:gd name="T55" fmla="*/ 181 h 303"/>
                <a:gd name="T56" fmla="*/ 187 w 374"/>
                <a:gd name="T57" fmla="*/ 181 h 303"/>
                <a:gd name="T58" fmla="*/ 154 w 374"/>
                <a:gd name="T59" fmla="*/ 17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4" h="303">
                  <a:moveTo>
                    <a:pt x="241" y="162"/>
                  </a:moveTo>
                  <a:cubicBezTo>
                    <a:pt x="307" y="182"/>
                    <a:pt x="358" y="236"/>
                    <a:pt x="374" y="303"/>
                  </a:cubicBezTo>
                  <a:cubicBezTo>
                    <a:pt x="332" y="303"/>
                    <a:pt x="332" y="303"/>
                    <a:pt x="332" y="303"/>
                  </a:cubicBezTo>
                  <a:cubicBezTo>
                    <a:pt x="324" y="260"/>
                    <a:pt x="306" y="223"/>
                    <a:pt x="282" y="195"/>
                  </a:cubicBezTo>
                  <a:cubicBezTo>
                    <a:pt x="269" y="182"/>
                    <a:pt x="255" y="171"/>
                    <a:pt x="240" y="163"/>
                  </a:cubicBezTo>
                  <a:cubicBezTo>
                    <a:pt x="241" y="162"/>
                    <a:pt x="241" y="162"/>
                    <a:pt x="241" y="162"/>
                  </a:cubicBezTo>
                  <a:close/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230" y="0"/>
                    <a:pt x="267" y="36"/>
                    <a:pt x="267" y="81"/>
                  </a:cubicBezTo>
                  <a:cubicBezTo>
                    <a:pt x="267" y="81"/>
                    <a:pt x="267" y="81"/>
                    <a:pt x="267" y="81"/>
                  </a:cubicBezTo>
                  <a:cubicBezTo>
                    <a:pt x="267" y="125"/>
                    <a:pt x="230" y="162"/>
                    <a:pt x="185" y="162"/>
                  </a:cubicBezTo>
                  <a:cubicBezTo>
                    <a:pt x="185" y="162"/>
                    <a:pt x="185" y="162"/>
                    <a:pt x="185" y="162"/>
                  </a:cubicBezTo>
                  <a:cubicBezTo>
                    <a:pt x="141" y="162"/>
                    <a:pt x="105" y="125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36"/>
                    <a:pt x="141" y="0"/>
                    <a:pt x="185" y="0"/>
                  </a:cubicBezTo>
                  <a:close/>
                  <a:moveTo>
                    <a:pt x="0" y="303"/>
                  </a:moveTo>
                  <a:cubicBezTo>
                    <a:pt x="16" y="236"/>
                    <a:pt x="67" y="182"/>
                    <a:pt x="133" y="162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19" y="171"/>
                    <a:pt x="105" y="182"/>
                    <a:pt x="93" y="195"/>
                  </a:cubicBezTo>
                  <a:cubicBezTo>
                    <a:pt x="68" y="223"/>
                    <a:pt x="50" y="260"/>
                    <a:pt x="42" y="303"/>
                  </a:cubicBezTo>
                  <a:cubicBezTo>
                    <a:pt x="0" y="303"/>
                    <a:pt x="0" y="303"/>
                    <a:pt x="0" y="303"/>
                  </a:cubicBezTo>
                  <a:close/>
                  <a:moveTo>
                    <a:pt x="154" y="174"/>
                  </a:moveTo>
                  <a:cubicBezTo>
                    <a:pt x="136" y="181"/>
                    <a:pt x="120" y="193"/>
                    <a:pt x="106" y="208"/>
                  </a:cubicBezTo>
                  <a:cubicBezTo>
                    <a:pt x="85" y="232"/>
                    <a:pt x="68" y="265"/>
                    <a:pt x="61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05" y="265"/>
                    <a:pt x="290" y="232"/>
                    <a:pt x="268" y="208"/>
                  </a:cubicBezTo>
                  <a:cubicBezTo>
                    <a:pt x="254" y="193"/>
                    <a:pt x="238" y="181"/>
                    <a:pt x="221" y="174"/>
                  </a:cubicBezTo>
                  <a:cubicBezTo>
                    <a:pt x="210" y="178"/>
                    <a:pt x="199" y="181"/>
                    <a:pt x="187" y="181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75" y="181"/>
                    <a:pt x="164" y="178"/>
                    <a:pt x="154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3475838" y="2142177"/>
            <a:ext cx="430479" cy="430481"/>
            <a:chOff x="3440670" y="2142177"/>
            <a:chExt cx="430479" cy="430481"/>
          </a:xfrm>
        </p:grpSpPr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3440670" y="2142177"/>
              <a:ext cx="430479" cy="43048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0" name="Group 12"/>
            <p:cNvGrpSpPr>
              <a:grpSpLocks noChangeAspect="1"/>
            </p:cNvGrpSpPr>
            <p:nvPr/>
          </p:nvGrpSpPr>
          <p:grpSpPr bwMode="auto">
            <a:xfrm>
              <a:off x="3583311" y="2235196"/>
              <a:ext cx="155575" cy="247650"/>
              <a:chOff x="2482" y="1770"/>
              <a:chExt cx="98" cy="156"/>
            </a:xfrm>
          </p:grpSpPr>
          <p:sp>
            <p:nvSpPr>
              <p:cNvPr id="41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2482" y="1770"/>
                <a:ext cx="9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3"/>
              <p:cNvSpPr>
                <a:spLocks noEditPoints="1"/>
              </p:cNvSpPr>
              <p:nvPr/>
            </p:nvSpPr>
            <p:spPr bwMode="auto">
              <a:xfrm>
                <a:off x="2475" y="1769"/>
                <a:ext cx="114" cy="158"/>
              </a:xfrm>
              <a:custGeom>
                <a:avLst/>
                <a:gdLst>
                  <a:gd name="T0" fmla="*/ 32 w 98"/>
                  <a:gd name="T1" fmla="*/ 94 h 137"/>
                  <a:gd name="T2" fmla="*/ 13 w 98"/>
                  <a:gd name="T3" fmla="*/ 64 h 137"/>
                  <a:gd name="T4" fmla="*/ 25 w 98"/>
                  <a:gd name="T5" fmla="*/ 8 h 137"/>
                  <a:gd name="T6" fmla="*/ 67 w 98"/>
                  <a:gd name="T7" fmla="*/ 6 h 137"/>
                  <a:gd name="T8" fmla="*/ 83 w 98"/>
                  <a:gd name="T9" fmla="*/ 64 h 137"/>
                  <a:gd name="T10" fmla="*/ 65 w 98"/>
                  <a:gd name="T11" fmla="*/ 94 h 137"/>
                  <a:gd name="T12" fmla="*/ 32 w 98"/>
                  <a:gd name="T13" fmla="*/ 94 h 137"/>
                  <a:gd name="T14" fmla="*/ 36 w 98"/>
                  <a:gd name="T15" fmla="*/ 128 h 137"/>
                  <a:gd name="T16" fmla="*/ 63 w 98"/>
                  <a:gd name="T17" fmla="*/ 128 h 137"/>
                  <a:gd name="T18" fmla="*/ 67 w 98"/>
                  <a:gd name="T19" fmla="*/ 132 h 137"/>
                  <a:gd name="T20" fmla="*/ 67 w 98"/>
                  <a:gd name="T21" fmla="*/ 132 h 137"/>
                  <a:gd name="T22" fmla="*/ 63 w 98"/>
                  <a:gd name="T23" fmla="*/ 136 h 137"/>
                  <a:gd name="T24" fmla="*/ 36 w 98"/>
                  <a:gd name="T25" fmla="*/ 137 h 137"/>
                  <a:gd name="T26" fmla="*/ 32 w 98"/>
                  <a:gd name="T27" fmla="*/ 133 h 137"/>
                  <a:gd name="T28" fmla="*/ 32 w 98"/>
                  <a:gd name="T29" fmla="*/ 133 h 137"/>
                  <a:gd name="T30" fmla="*/ 36 w 98"/>
                  <a:gd name="T31" fmla="*/ 128 h 137"/>
                  <a:gd name="T32" fmla="*/ 33 w 98"/>
                  <a:gd name="T33" fmla="*/ 114 h 137"/>
                  <a:gd name="T34" fmla="*/ 66 w 98"/>
                  <a:gd name="T35" fmla="*/ 114 h 137"/>
                  <a:gd name="T36" fmla="*/ 71 w 98"/>
                  <a:gd name="T37" fmla="*/ 119 h 137"/>
                  <a:gd name="T38" fmla="*/ 71 w 98"/>
                  <a:gd name="T39" fmla="*/ 119 h 137"/>
                  <a:gd name="T40" fmla="*/ 66 w 98"/>
                  <a:gd name="T41" fmla="*/ 124 h 137"/>
                  <a:gd name="T42" fmla="*/ 33 w 98"/>
                  <a:gd name="T43" fmla="*/ 125 h 137"/>
                  <a:gd name="T44" fmla="*/ 28 w 98"/>
                  <a:gd name="T45" fmla="*/ 120 h 137"/>
                  <a:gd name="T46" fmla="*/ 28 w 98"/>
                  <a:gd name="T47" fmla="*/ 120 h 137"/>
                  <a:gd name="T48" fmla="*/ 33 w 98"/>
                  <a:gd name="T49" fmla="*/ 114 h 137"/>
                  <a:gd name="T50" fmla="*/ 29 w 98"/>
                  <a:gd name="T51" fmla="*/ 98 h 137"/>
                  <a:gd name="T52" fmla="*/ 70 w 98"/>
                  <a:gd name="T53" fmla="*/ 97 h 137"/>
                  <a:gd name="T54" fmla="*/ 76 w 98"/>
                  <a:gd name="T55" fmla="*/ 104 h 137"/>
                  <a:gd name="T56" fmla="*/ 76 w 98"/>
                  <a:gd name="T57" fmla="*/ 104 h 137"/>
                  <a:gd name="T58" fmla="*/ 70 w 98"/>
                  <a:gd name="T59" fmla="*/ 110 h 137"/>
                  <a:gd name="T60" fmla="*/ 29 w 98"/>
                  <a:gd name="T61" fmla="*/ 111 h 137"/>
                  <a:gd name="T62" fmla="*/ 23 w 98"/>
                  <a:gd name="T63" fmla="*/ 104 h 137"/>
                  <a:gd name="T64" fmla="*/ 23 w 98"/>
                  <a:gd name="T65" fmla="*/ 104 h 137"/>
                  <a:gd name="T66" fmla="*/ 29 w 98"/>
                  <a:gd name="T67" fmla="*/ 98 h 137"/>
                  <a:gd name="T68" fmla="*/ 16 w 98"/>
                  <a:gd name="T69" fmla="*/ 41 h 137"/>
                  <a:gd name="T70" fmla="*/ 19 w 98"/>
                  <a:gd name="T71" fmla="*/ 45 h 137"/>
                  <a:gd name="T72" fmla="*/ 23 w 98"/>
                  <a:gd name="T73" fmla="*/ 41 h 137"/>
                  <a:gd name="T74" fmla="*/ 30 w 98"/>
                  <a:gd name="T75" fmla="*/ 25 h 137"/>
                  <a:gd name="T76" fmla="*/ 30 w 98"/>
                  <a:gd name="T77" fmla="*/ 25 h 137"/>
                  <a:gd name="T78" fmla="*/ 47 w 98"/>
                  <a:gd name="T79" fmla="*/ 18 h 137"/>
                  <a:gd name="T80" fmla="*/ 50 w 98"/>
                  <a:gd name="T81" fmla="*/ 14 h 137"/>
                  <a:gd name="T82" fmla="*/ 47 w 98"/>
                  <a:gd name="T83" fmla="*/ 11 h 137"/>
                  <a:gd name="T84" fmla="*/ 25 w 98"/>
                  <a:gd name="T85" fmla="*/ 20 h 137"/>
                  <a:gd name="T86" fmla="*/ 25 w 98"/>
                  <a:gd name="T87" fmla="*/ 20 h 137"/>
                  <a:gd name="T88" fmla="*/ 16 w 98"/>
                  <a:gd name="T89" fmla="*/ 4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" h="137">
                    <a:moveTo>
                      <a:pt x="32" y="94"/>
                    </a:moveTo>
                    <a:cubicBezTo>
                      <a:pt x="30" y="77"/>
                      <a:pt x="19" y="72"/>
                      <a:pt x="13" y="64"/>
                    </a:cubicBezTo>
                    <a:cubicBezTo>
                      <a:pt x="0" y="46"/>
                      <a:pt x="6" y="19"/>
                      <a:pt x="25" y="8"/>
                    </a:cubicBezTo>
                    <a:cubicBezTo>
                      <a:pt x="37" y="1"/>
                      <a:pt x="55" y="0"/>
                      <a:pt x="67" y="6"/>
                    </a:cubicBezTo>
                    <a:cubicBezTo>
                      <a:pt x="89" y="16"/>
                      <a:pt x="98" y="44"/>
                      <a:pt x="83" y="64"/>
                    </a:cubicBezTo>
                    <a:cubicBezTo>
                      <a:pt x="78" y="72"/>
                      <a:pt x="67" y="77"/>
                      <a:pt x="65" y="94"/>
                    </a:cubicBezTo>
                    <a:cubicBezTo>
                      <a:pt x="32" y="94"/>
                      <a:pt x="32" y="94"/>
                      <a:pt x="32" y="94"/>
                    </a:cubicBezTo>
                    <a:close/>
                    <a:moveTo>
                      <a:pt x="36" y="128"/>
                    </a:moveTo>
                    <a:cubicBezTo>
                      <a:pt x="63" y="128"/>
                      <a:pt x="63" y="128"/>
                      <a:pt x="63" y="128"/>
                    </a:cubicBezTo>
                    <a:cubicBezTo>
                      <a:pt x="65" y="128"/>
                      <a:pt x="67" y="130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4"/>
                      <a:pt x="65" y="136"/>
                      <a:pt x="63" y="136"/>
                    </a:cubicBezTo>
                    <a:cubicBezTo>
                      <a:pt x="36" y="137"/>
                      <a:pt x="36" y="137"/>
                      <a:pt x="36" y="137"/>
                    </a:cubicBezTo>
                    <a:cubicBezTo>
                      <a:pt x="34" y="137"/>
                      <a:pt x="32" y="135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2" y="130"/>
                      <a:pt x="34" y="128"/>
                      <a:pt x="36" y="128"/>
                    </a:cubicBezTo>
                    <a:close/>
                    <a:moveTo>
                      <a:pt x="33" y="114"/>
                    </a:moveTo>
                    <a:cubicBezTo>
                      <a:pt x="66" y="114"/>
                      <a:pt x="66" y="114"/>
                      <a:pt x="66" y="114"/>
                    </a:cubicBezTo>
                    <a:cubicBezTo>
                      <a:pt x="69" y="114"/>
                      <a:pt x="71" y="116"/>
                      <a:pt x="71" y="119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1" y="122"/>
                      <a:pt x="69" y="124"/>
                      <a:pt x="66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0" y="125"/>
                      <a:pt x="28" y="122"/>
                      <a:pt x="28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8" y="117"/>
                      <a:pt x="30" y="114"/>
                      <a:pt x="33" y="114"/>
                    </a:cubicBezTo>
                    <a:close/>
                    <a:moveTo>
                      <a:pt x="29" y="98"/>
                    </a:moveTo>
                    <a:cubicBezTo>
                      <a:pt x="70" y="97"/>
                      <a:pt x="70" y="97"/>
                      <a:pt x="70" y="97"/>
                    </a:cubicBezTo>
                    <a:cubicBezTo>
                      <a:pt x="73" y="97"/>
                      <a:pt x="76" y="100"/>
                      <a:pt x="76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6" y="108"/>
                      <a:pt x="73" y="110"/>
                      <a:pt x="70" y="110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26" y="111"/>
                      <a:pt x="23" y="108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1"/>
                      <a:pt x="26" y="98"/>
                      <a:pt x="29" y="98"/>
                    </a:cubicBezTo>
                    <a:close/>
                    <a:moveTo>
                      <a:pt x="16" y="41"/>
                    </a:moveTo>
                    <a:cubicBezTo>
                      <a:pt x="16" y="43"/>
                      <a:pt x="17" y="45"/>
                      <a:pt x="19" y="45"/>
                    </a:cubicBezTo>
                    <a:cubicBezTo>
                      <a:pt x="21" y="45"/>
                      <a:pt x="23" y="43"/>
                      <a:pt x="23" y="41"/>
                    </a:cubicBezTo>
                    <a:cubicBezTo>
                      <a:pt x="23" y="35"/>
                      <a:pt x="26" y="29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4" y="20"/>
                      <a:pt x="40" y="18"/>
                      <a:pt x="47" y="18"/>
                    </a:cubicBezTo>
                    <a:cubicBezTo>
                      <a:pt x="49" y="18"/>
                      <a:pt x="50" y="16"/>
                      <a:pt x="50" y="14"/>
                    </a:cubicBezTo>
                    <a:cubicBezTo>
                      <a:pt x="50" y="12"/>
                      <a:pt x="49" y="11"/>
                      <a:pt x="47" y="11"/>
                    </a:cubicBezTo>
                    <a:cubicBezTo>
                      <a:pt x="38" y="11"/>
                      <a:pt x="31" y="14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19" y="25"/>
                      <a:pt x="16" y="33"/>
                      <a:pt x="1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51228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2" userDrawn="1">
          <p15:clr>
            <a:srgbClr val="FBAE40"/>
          </p15:clr>
        </p15:guide>
        <p15:guide id="2" pos="5498" userDrawn="1">
          <p15:clr>
            <a:srgbClr val="FBAE40"/>
          </p15:clr>
        </p15:guide>
        <p15:guide id="3" orient="horz" pos="259" userDrawn="1">
          <p15:clr>
            <a:srgbClr val="FBAE40"/>
          </p15:clr>
        </p15:guide>
        <p15:guide id="4" orient="horz" pos="4061" userDrawn="1">
          <p15:clr>
            <a:srgbClr val="FBAE40"/>
          </p15:clr>
        </p15:guide>
        <p15:guide id="5" pos="4075" userDrawn="1">
          <p15:clr>
            <a:srgbClr val="FBAE40"/>
          </p15:clr>
        </p15:guide>
        <p15:guide id="6" pos="2158" userDrawn="1">
          <p15:clr>
            <a:srgbClr val="FBAE40"/>
          </p15:clr>
        </p15:guide>
        <p15:guide id="7" pos="3575" userDrawn="1">
          <p15:clr>
            <a:srgbClr val="FBAE40"/>
          </p15:clr>
        </p15:guide>
        <p15:guide id="8" pos="16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altLang="zh-CN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B5FF-4382-4410-B9E2-1FA65478F12B}" type="datetimeFigureOut">
              <a:rPr lang="zh-CN" altLang="en-US" smtClean="0"/>
              <a:pPr/>
              <a:t>2020/12/4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F2C2-319B-4FA2-AA49-B49036A93F2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5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f.gob.mx/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ontactociudadano@funcionpublica.gob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n.dif.gob.mx/transparencia/transparencia-ocalizada/planeaci&#243;n-iistitucional-2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hyperlink" Target="http://www.fepadenet@pgr.gob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15979" y="764273"/>
            <a:ext cx="2122505" cy="723332"/>
          </a:xfrm>
        </p:spPr>
        <p:txBody>
          <a:bodyPr/>
          <a:lstStyle/>
          <a:p>
            <a:r>
              <a:rPr lang="es-MX" altLang="en-US" sz="1600" b="1" dirty="0" smtClean="0">
                <a:solidFill>
                  <a:schemeClr val="tx1"/>
                </a:solidFill>
                <a:latin typeface="Arial" pitchFamily="34" charset="0"/>
                <a:ea typeface="Microsoft Yi Baiti" pitchFamily="66" charset="0"/>
                <a:cs typeface="Arial" pitchFamily="34" charset="0"/>
              </a:rPr>
              <a:t>Quejas, denuncias o sugerencias</a:t>
            </a:r>
            <a:r>
              <a:rPr lang="es-MX" alt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MX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ea typeface="Verdana" pitchFamily="34" charset="0"/>
                <a:cs typeface="Verdana" pitchFamily="34" charset="0"/>
              </a:rPr>
              <a:t>Quejas, denuncias o sugerencias:</a:t>
            </a: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ea typeface="Verdana" pitchFamily="34" charset="0"/>
                <a:cs typeface="Verdana" pitchFamily="34" charset="0"/>
              </a:rPr>
              <a:t>Quejas, denuncias o sugerencias:</a:t>
            </a: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5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24974"/>
            <a:ext cx="2347202" cy="771525"/>
          </a:xfrm>
          <a:prstGeom prst="rect">
            <a:avLst/>
          </a:prstGeom>
        </p:spPr>
      </p:pic>
      <p:sp>
        <p:nvSpPr>
          <p:cNvPr id="68" name="67 CuadroTexto"/>
          <p:cNvSpPr txBox="1"/>
          <p:nvPr/>
        </p:nvSpPr>
        <p:spPr>
          <a:xfrm>
            <a:off x="6305267" y="3193577"/>
            <a:ext cx="2579426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PROGRAMA </a:t>
            </a:r>
          </a:p>
          <a:p>
            <a:r>
              <a:rPr lang="es-ES" dirty="0" smtClean="0"/>
              <a:t>SALUD Y  BIENESTAR</a:t>
            </a:r>
          </a:p>
          <a:p>
            <a:r>
              <a:rPr lang="es-ES" dirty="0" smtClean="0"/>
              <a:t>COMUNITARIO</a:t>
            </a:r>
          </a:p>
          <a:p>
            <a:r>
              <a:rPr lang="es-ES" dirty="0" smtClean="0"/>
              <a:t>CONTRALORÍA SOCIAL</a:t>
            </a:r>
            <a:endParaRPr lang="es-ES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300413" y="4314317"/>
            <a:ext cx="2336112" cy="1752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0" defTabSz="179388">
              <a:spcBef>
                <a:spcPts val="894"/>
              </a:spcBef>
            </a:pPr>
            <a:r>
              <a:rPr lang="es-MX" sz="800" b="1" spc="-25">
                <a:solidFill>
                  <a:prstClr val="black"/>
                </a:solidFill>
                <a:latin typeface="Arial"/>
                <a:cs typeface="Arial"/>
              </a:rPr>
              <a:t>Los </a:t>
            </a:r>
            <a:r>
              <a:rPr lang="es-MX" sz="800" b="1" spc="25">
                <a:solidFill>
                  <a:prstClr val="black"/>
                </a:solidFill>
                <a:latin typeface="Arial"/>
                <a:cs typeface="Arial"/>
              </a:rPr>
              <a:t>programas </a:t>
            </a:r>
            <a:r>
              <a:rPr lang="es-MX" sz="800" b="1">
                <a:solidFill>
                  <a:prstClr val="black"/>
                </a:solidFill>
                <a:latin typeface="Arial"/>
                <a:cs typeface="Arial"/>
              </a:rPr>
              <a:t>son </a:t>
            </a:r>
            <a:r>
              <a:rPr lang="es-MX" sz="800" b="1" spc="25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lang="es-MX" sz="800" b="1" spc="30">
                <a:solidFill>
                  <a:prstClr val="black"/>
                </a:solidFill>
                <a:latin typeface="Arial"/>
                <a:cs typeface="Arial"/>
              </a:rPr>
              <a:t>carácter </a:t>
            </a:r>
            <a:r>
              <a:rPr lang="es-MX" sz="800" b="1">
                <a:solidFill>
                  <a:prstClr val="black"/>
                </a:solidFill>
                <a:latin typeface="Arial"/>
                <a:cs typeface="Arial"/>
              </a:rPr>
              <a:t>público.</a:t>
            </a:r>
            <a:endParaRPr lang="es-MX" sz="800">
              <a:solidFill>
                <a:prstClr val="black"/>
              </a:solidFill>
              <a:latin typeface="Arial"/>
              <a:cs typeface="Arial"/>
            </a:endParaRPr>
          </a:p>
          <a:p>
            <a:pPr marL="88900" marR="80645" lvl="0" algn="just" defTabSz="179388">
              <a:lnSpc>
                <a:spcPct val="120400"/>
              </a:lnSpc>
              <a:spcBef>
                <a:spcPts val="235"/>
              </a:spcBef>
            </a:pP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No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son</a:t>
            </a: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patrocinados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45">
                <a:solidFill>
                  <a:prstClr val="black"/>
                </a:solidFill>
                <a:latin typeface="Verdana"/>
                <a:cs typeface="Verdana"/>
              </a:rPr>
              <a:t>ni</a:t>
            </a: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promovidos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por</a:t>
            </a: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45">
                <a:solidFill>
                  <a:prstClr val="black"/>
                </a:solidFill>
                <a:latin typeface="Verdana"/>
                <a:cs typeface="Verdana"/>
              </a:rPr>
              <a:t>ningún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partido </a:t>
            </a:r>
            <a:r>
              <a:rPr lang="es-MX" sz="800" spc="-20">
                <a:solidFill>
                  <a:prstClr val="black"/>
                </a:solidFill>
                <a:latin typeface="Verdana"/>
                <a:cs typeface="Verdana"/>
              </a:rPr>
              <a:t>político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lang="es-MX" sz="800">
              <a:solidFill>
                <a:prstClr val="black"/>
              </a:solidFill>
              <a:latin typeface="Verdana"/>
              <a:cs typeface="Verdana"/>
            </a:endParaRPr>
          </a:p>
          <a:p>
            <a:pPr marL="88900" lvl="0" defTabSz="312738">
              <a:spcBef>
                <a:spcPts val="894"/>
              </a:spcBef>
            </a:pPr>
            <a:r>
              <a:rPr lang="es-MX" sz="800" b="1" spc="5">
                <a:solidFill>
                  <a:prstClr val="black"/>
                </a:solidFill>
                <a:latin typeface="Arial"/>
                <a:cs typeface="Arial"/>
              </a:rPr>
              <a:t>Está </a:t>
            </a:r>
            <a:r>
              <a:rPr lang="es-MX" sz="800" b="1" spc="10">
                <a:solidFill>
                  <a:prstClr val="black"/>
                </a:solidFill>
                <a:latin typeface="Arial"/>
                <a:cs typeface="Arial"/>
              </a:rPr>
              <a:t>prohibido </a:t>
            </a:r>
            <a:r>
              <a:rPr lang="es-MX" sz="800" b="1" spc="15">
                <a:solidFill>
                  <a:prstClr val="black"/>
                </a:solidFill>
                <a:latin typeface="Arial"/>
                <a:cs typeface="Arial"/>
              </a:rPr>
              <a:t>el </a:t>
            </a:r>
            <a:r>
              <a:rPr lang="es-MX" sz="800" b="1" spc="5">
                <a:solidFill>
                  <a:prstClr val="black"/>
                </a:solidFill>
                <a:latin typeface="Arial"/>
                <a:cs typeface="Arial"/>
              </a:rPr>
              <a:t>uso </a:t>
            </a:r>
            <a:r>
              <a:rPr lang="es-MX" sz="800" b="1" spc="25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lang="es-MX" sz="800" b="1" spc="-5">
                <a:solidFill>
                  <a:prstClr val="black"/>
                </a:solidFill>
                <a:latin typeface="Arial"/>
                <a:cs typeface="Arial"/>
              </a:rPr>
              <a:t>los</a:t>
            </a:r>
            <a:r>
              <a:rPr lang="es-MX" sz="800" b="1" spc="-125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MX" sz="800" b="1" spc="20">
                <a:solidFill>
                  <a:prstClr val="black"/>
                </a:solidFill>
                <a:latin typeface="Arial"/>
                <a:cs typeface="Arial"/>
              </a:rPr>
              <a:t>programas.    </a:t>
            </a:r>
            <a:r>
              <a:rPr lang="es-MX" sz="800" spc="2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fines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políticos,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electorales,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lucro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15">
                <a:solidFill>
                  <a:prstClr val="black"/>
                </a:solidFill>
                <a:latin typeface="Verdana"/>
                <a:cs typeface="Verdana"/>
              </a:rPr>
              <a:t>otros 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distintos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lang="es-MX" sz="800" spc="-16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establecidos.</a:t>
            </a:r>
            <a:endParaRPr lang="es-MX" sz="800">
              <a:solidFill>
                <a:prstClr val="black"/>
              </a:solidFill>
              <a:latin typeface="Verdana"/>
              <a:cs typeface="Verdana"/>
            </a:endParaRPr>
          </a:p>
          <a:p>
            <a:pPr marL="88900" lvl="0" defTabSz="179388">
              <a:spcBef>
                <a:spcPts val="894"/>
              </a:spcBef>
            </a:pPr>
            <a:r>
              <a:rPr lang="es-MX" sz="800" b="1" spc="20">
                <a:solidFill>
                  <a:prstClr val="black"/>
                </a:solidFill>
                <a:latin typeface="Arial"/>
                <a:cs typeface="Arial"/>
              </a:rPr>
              <a:t>Quien </a:t>
            </a:r>
            <a:r>
              <a:rPr lang="es-MX" sz="800" b="1" spc="30">
                <a:solidFill>
                  <a:prstClr val="black"/>
                </a:solidFill>
                <a:latin typeface="Arial"/>
                <a:cs typeface="Arial"/>
              </a:rPr>
              <a:t>haga </a:t>
            </a:r>
            <a:r>
              <a:rPr lang="es-MX" sz="800" b="1" spc="5">
                <a:solidFill>
                  <a:prstClr val="black"/>
                </a:solidFill>
                <a:latin typeface="Arial"/>
                <a:cs typeface="Arial"/>
              </a:rPr>
              <a:t>uso </a:t>
            </a:r>
            <a:r>
              <a:rPr lang="es-MX" sz="800" b="1" spc="20">
                <a:solidFill>
                  <a:prstClr val="black"/>
                </a:solidFill>
                <a:latin typeface="Arial"/>
                <a:cs typeface="Arial"/>
              </a:rPr>
              <a:t>irregular </a:t>
            </a:r>
            <a:r>
              <a:rPr lang="es-MX" sz="800" b="1" spc="25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s-MX" sz="800" b="1" spc="-14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MX" sz="800" b="1" spc="-5">
                <a:solidFill>
                  <a:prstClr val="black"/>
                </a:solidFill>
                <a:latin typeface="Arial"/>
                <a:cs typeface="Arial"/>
              </a:rPr>
              <a:t>los </a:t>
            </a:r>
            <a:r>
              <a:rPr lang="es-MX" sz="800" b="1" spc="5">
                <a:solidFill>
                  <a:prstClr val="black"/>
                </a:solidFill>
                <a:latin typeface="Arial"/>
                <a:cs typeface="Arial"/>
              </a:rPr>
              <a:t>recursos.   </a:t>
            </a: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los </a:t>
            </a:r>
            <a:r>
              <a:rPr lang="es-MX" sz="800" spc="-40">
                <a:solidFill>
                  <a:prstClr val="black"/>
                </a:solidFill>
                <a:latin typeface="Verdana"/>
                <a:cs typeface="Verdana"/>
              </a:rPr>
              <a:t>diversos programas deberá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ser</a:t>
            </a:r>
            <a:r>
              <a:rPr lang="es-MX" sz="800" spc="-19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denunciado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ante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4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autoridad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competente</a:t>
            </a:r>
            <a:r>
              <a:rPr lang="es-MX" sz="800" spc="-7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5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30">
                <a:solidFill>
                  <a:prstClr val="black"/>
                </a:solidFill>
                <a:latin typeface="Verdana"/>
                <a:cs typeface="Verdana"/>
              </a:rPr>
              <a:t>sancionado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25">
                <a:solidFill>
                  <a:prstClr val="black"/>
                </a:solidFill>
                <a:latin typeface="Verdana"/>
                <a:cs typeface="Verdana"/>
              </a:rPr>
              <a:t>con</a:t>
            </a:r>
            <a:r>
              <a:rPr lang="es-MX" sz="800" spc="-6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40">
                <a:solidFill>
                  <a:prstClr val="black"/>
                </a:solidFill>
                <a:latin typeface="Verdana"/>
                <a:cs typeface="Verdana"/>
              </a:rPr>
              <a:t>la  ley</a:t>
            </a:r>
            <a:r>
              <a:rPr lang="es-MX" sz="800" spc="-75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800" spc="-40">
                <a:solidFill>
                  <a:prstClr val="black"/>
                </a:solidFill>
                <a:latin typeface="Verdana"/>
                <a:cs typeface="Verdana"/>
              </a:rPr>
              <a:t>aplicable.</a:t>
            </a:r>
            <a:endParaRPr lang="es-MX" sz="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14" y="780258"/>
            <a:ext cx="2363371" cy="20902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89" y="1679111"/>
            <a:ext cx="2247817" cy="1685863"/>
          </a:xfrm>
          <a:prstGeom prst="rect">
            <a:avLst/>
          </a:prstGeom>
        </p:spPr>
      </p:pic>
      <p:sp>
        <p:nvSpPr>
          <p:cNvPr id="13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436166" y="1446663"/>
            <a:ext cx="2129849" cy="519297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Las quejas y denuncias se podrán presentar,  las siguientes instancias</a:t>
            </a:r>
            <a:r>
              <a:rPr lang="es-ES" dirty="0" smtClean="0"/>
              <a:t>:</a:t>
            </a:r>
          </a:p>
          <a:p>
            <a:pPr lvl="0"/>
            <a:r>
              <a:rPr lang="es-ES" b="1" dirty="0" smtClean="0"/>
              <a:t>-</a:t>
            </a:r>
            <a:r>
              <a:rPr lang="es-ES" b="1" dirty="0" smtClean="0">
                <a:solidFill>
                  <a:srgbClr val="C00000"/>
                </a:solidFill>
              </a:rPr>
              <a:t>Órgano Interno de Control del SNDIF. OIC, </a:t>
            </a:r>
            <a:r>
              <a:rPr lang="es-ES" dirty="0" smtClean="0"/>
              <a:t>~ Prolongación Xochicalco N°. 947, Col. Santa Cruz Atoyac, Deleg. Benito Juárez, Ciudad de México, 03310. </a:t>
            </a:r>
            <a:r>
              <a:rPr lang="es-ES" dirty="0" smtClean="0">
                <a:hlinkClick r:id="rId6"/>
              </a:rPr>
              <a:t>http://sn.dif.gob.mx/transparencia/transparencia-ocalizada/planeación-iistitucional-2/</a:t>
            </a:r>
            <a:r>
              <a:rPr lang="es-ES" dirty="0" smtClean="0"/>
              <a:t> </a:t>
            </a:r>
          </a:p>
          <a:p>
            <a:pPr lvl="0"/>
            <a:r>
              <a:rPr lang="es-ES" b="1" dirty="0" smtClean="0"/>
              <a:t>-</a:t>
            </a:r>
            <a:r>
              <a:rPr lang="es-ES" b="1" dirty="0" smtClean="0">
                <a:solidFill>
                  <a:srgbClr val="C00000"/>
                </a:solidFill>
              </a:rPr>
              <a:t>Secretaria de la Función Pública</a:t>
            </a:r>
            <a:r>
              <a:rPr lang="es-ES" dirty="0" smtClean="0">
                <a:solidFill>
                  <a:srgbClr val="C00000"/>
                </a:solidFill>
              </a:rPr>
              <a:t>. 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Av. Insurgentes Sur No. 1735, P. B. Módulo 3, Col. Guadalupe Inn, Deleg. Álvaro Obregón. CP. 01020, Ciudad de México, 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  <a:hlinkClick r:id="rId7"/>
              </a:rPr>
              <a:t>contactociudadano@funcionpublica.gob.mx</a:t>
            </a:r>
            <a:endParaRPr lang="es-ES" dirty="0" smtClean="0">
              <a:solidFill>
                <a:srgbClr val="221F1F"/>
              </a:solidFill>
              <a:latin typeface="Arial" pitchFamily="34" charset="0"/>
              <a:ea typeface="Verdana" pitchFamily="34" charset="0"/>
            </a:endParaRPr>
          </a:p>
          <a:p>
            <a:pPr lvl="0"/>
            <a:r>
              <a:rPr lang="es-ES" b="1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</a:rPr>
              <a:t>Sistema Nacional para el desarrollo Integral de la familia. SNDIF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</a:rPr>
              <a:t>. Av. Emiliano Zapata 340,Santa Cruz Atoyac,03310,México, D.F,tel.(55)3003-2200; 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  <a:hlinkClick r:id="rId8"/>
              </a:rPr>
              <a:t>www.dif.gob.mx</a:t>
            </a:r>
            <a:endParaRPr lang="es-ES" dirty="0" smtClean="0">
              <a:solidFill>
                <a:srgbClr val="221F1F"/>
              </a:solidFill>
              <a:latin typeface="Arial" pitchFamily="34" charset="0"/>
              <a:ea typeface="Verdana" pitchFamily="34" charset="0"/>
            </a:endParaRPr>
          </a:p>
          <a:p>
            <a:pPr lvl="0"/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</a:rPr>
              <a:t>Fiscalía especializada para la atención de Delitos Electorales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</a:rPr>
              <a:t>, Fepade.Fepadetel, tel. 018008337233/CDMX  (0155)) 5346-3103  </a:t>
            </a:r>
            <a:r>
              <a:rPr lang="es-ES" dirty="0" smtClean="0">
                <a:solidFill>
                  <a:srgbClr val="221F1F"/>
                </a:solidFill>
                <a:latin typeface="Arial" pitchFamily="34" charset="0"/>
                <a:ea typeface="Verdana" pitchFamily="34" charset="0"/>
                <a:hlinkClick r:id="rId9"/>
              </a:rPr>
              <a:t>www.fepadenet@pgr.gob.mx</a:t>
            </a:r>
            <a:endParaRPr lang="es-ES" dirty="0" smtClean="0">
              <a:solidFill>
                <a:srgbClr val="221F1F"/>
              </a:solidFill>
              <a:latin typeface="Arial" pitchFamily="34" charset="0"/>
              <a:ea typeface="Verdana" pitchFamily="34" charset="0"/>
            </a:endParaRPr>
          </a:p>
          <a:p>
            <a:pPr lvl="0"/>
            <a:endParaRPr lang="es-ES" dirty="0"/>
          </a:p>
        </p:txBody>
      </p:sp>
      <p:sp>
        <p:nvSpPr>
          <p:cNvPr id="14" name="Rectangle 24"/>
          <p:cNvSpPr/>
          <p:nvPr/>
        </p:nvSpPr>
        <p:spPr>
          <a:xfrm>
            <a:off x="6189261" y="5466942"/>
            <a:ext cx="2811438" cy="139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Plataforma: </a:t>
            </a:r>
            <a:r>
              <a:rPr lang="es-E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httpps://alertadores.funcionpublica.gob.mx</a:t>
            </a:r>
          </a:p>
          <a:p>
            <a:pPr lvl="0" algn="ctr"/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Vía Correo Electrónico</a:t>
            </a:r>
          </a:p>
          <a:p>
            <a:pPr lvl="0" algn="ctr"/>
            <a:r>
              <a:rPr lang="es-E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contraloriassocial@funcionpublica.gob.mx</a:t>
            </a:r>
          </a:p>
          <a:p>
            <a:pPr lvl="0" algn="ctr"/>
            <a:endParaRPr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55" y="948121"/>
            <a:ext cx="894290" cy="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2"/>
          <p:cNvSpPr>
            <a:spLocks noEditPoints="1"/>
          </p:cNvSpPr>
          <p:nvPr/>
        </p:nvSpPr>
        <p:spPr bwMode="auto">
          <a:xfrm>
            <a:off x="95895" y="2336581"/>
            <a:ext cx="306876" cy="248722"/>
          </a:xfrm>
          <a:custGeom>
            <a:avLst/>
            <a:gdLst>
              <a:gd name="T0" fmla="*/ 241 w 374"/>
              <a:gd name="T1" fmla="*/ 162 h 303"/>
              <a:gd name="T2" fmla="*/ 374 w 374"/>
              <a:gd name="T3" fmla="*/ 303 h 303"/>
              <a:gd name="T4" fmla="*/ 332 w 374"/>
              <a:gd name="T5" fmla="*/ 303 h 303"/>
              <a:gd name="T6" fmla="*/ 282 w 374"/>
              <a:gd name="T7" fmla="*/ 195 h 303"/>
              <a:gd name="T8" fmla="*/ 240 w 374"/>
              <a:gd name="T9" fmla="*/ 163 h 303"/>
              <a:gd name="T10" fmla="*/ 241 w 374"/>
              <a:gd name="T11" fmla="*/ 162 h 303"/>
              <a:gd name="T12" fmla="*/ 185 w 374"/>
              <a:gd name="T13" fmla="*/ 0 h 303"/>
              <a:gd name="T14" fmla="*/ 185 w 374"/>
              <a:gd name="T15" fmla="*/ 0 h 303"/>
              <a:gd name="T16" fmla="*/ 267 w 374"/>
              <a:gd name="T17" fmla="*/ 81 h 303"/>
              <a:gd name="T18" fmla="*/ 267 w 374"/>
              <a:gd name="T19" fmla="*/ 81 h 303"/>
              <a:gd name="T20" fmla="*/ 185 w 374"/>
              <a:gd name="T21" fmla="*/ 162 h 303"/>
              <a:gd name="T22" fmla="*/ 185 w 374"/>
              <a:gd name="T23" fmla="*/ 162 h 303"/>
              <a:gd name="T24" fmla="*/ 105 w 374"/>
              <a:gd name="T25" fmla="*/ 81 h 303"/>
              <a:gd name="T26" fmla="*/ 105 w 374"/>
              <a:gd name="T27" fmla="*/ 81 h 303"/>
              <a:gd name="T28" fmla="*/ 185 w 374"/>
              <a:gd name="T29" fmla="*/ 0 h 303"/>
              <a:gd name="T30" fmla="*/ 0 w 374"/>
              <a:gd name="T31" fmla="*/ 303 h 303"/>
              <a:gd name="T32" fmla="*/ 133 w 374"/>
              <a:gd name="T33" fmla="*/ 162 h 303"/>
              <a:gd name="T34" fmla="*/ 134 w 374"/>
              <a:gd name="T35" fmla="*/ 163 h 303"/>
              <a:gd name="T36" fmla="*/ 93 w 374"/>
              <a:gd name="T37" fmla="*/ 195 h 303"/>
              <a:gd name="T38" fmla="*/ 42 w 374"/>
              <a:gd name="T39" fmla="*/ 303 h 303"/>
              <a:gd name="T40" fmla="*/ 0 w 374"/>
              <a:gd name="T41" fmla="*/ 303 h 303"/>
              <a:gd name="T42" fmla="*/ 154 w 374"/>
              <a:gd name="T43" fmla="*/ 174 h 303"/>
              <a:gd name="T44" fmla="*/ 106 w 374"/>
              <a:gd name="T45" fmla="*/ 208 h 303"/>
              <a:gd name="T46" fmla="*/ 61 w 374"/>
              <a:gd name="T47" fmla="*/ 303 h 303"/>
              <a:gd name="T48" fmla="*/ 313 w 374"/>
              <a:gd name="T49" fmla="*/ 303 h 303"/>
              <a:gd name="T50" fmla="*/ 268 w 374"/>
              <a:gd name="T51" fmla="*/ 208 h 303"/>
              <a:gd name="T52" fmla="*/ 221 w 374"/>
              <a:gd name="T53" fmla="*/ 174 h 303"/>
              <a:gd name="T54" fmla="*/ 187 w 374"/>
              <a:gd name="T55" fmla="*/ 181 h 303"/>
              <a:gd name="T56" fmla="*/ 187 w 374"/>
              <a:gd name="T57" fmla="*/ 181 h 303"/>
              <a:gd name="T58" fmla="*/ 154 w 374"/>
              <a:gd name="T59" fmla="*/ 17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4" h="303">
                <a:moveTo>
                  <a:pt x="241" y="162"/>
                </a:moveTo>
                <a:cubicBezTo>
                  <a:pt x="307" y="182"/>
                  <a:pt x="358" y="236"/>
                  <a:pt x="374" y="303"/>
                </a:cubicBezTo>
                <a:cubicBezTo>
                  <a:pt x="332" y="303"/>
                  <a:pt x="332" y="303"/>
                  <a:pt x="332" y="303"/>
                </a:cubicBezTo>
                <a:cubicBezTo>
                  <a:pt x="324" y="260"/>
                  <a:pt x="306" y="223"/>
                  <a:pt x="282" y="195"/>
                </a:cubicBezTo>
                <a:cubicBezTo>
                  <a:pt x="269" y="182"/>
                  <a:pt x="255" y="171"/>
                  <a:pt x="240" y="163"/>
                </a:cubicBezTo>
                <a:cubicBezTo>
                  <a:pt x="241" y="162"/>
                  <a:pt x="241" y="162"/>
                  <a:pt x="241" y="162"/>
                </a:cubicBezTo>
                <a:close/>
                <a:moveTo>
                  <a:pt x="185" y="0"/>
                </a:moveTo>
                <a:cubicBezTo>
                  <a:pt x="185" y="0"/>
                  <a:pt x="185" y="0"/>
                  <a:pt x="185" y="0"/>
                </a:cubicBezTo>
                <a:cubicBezTo>
                  <a:pt x="230" y="0"/>
                  <a:pt x="267" y="36"/>
                  <a:pt x="267" y="81"/>
                </a:cubicBezTo>
                <a:cubicBezTo>
                  <a:pt x="267" y="81"/>
                  <a:pt x="267" y="81"/>
                  <a:pt x="267" y="81"/>
                </a:cubicBezTo>
                <a:cubicBezTo>
                  <a:pt x="267" y="125"/>
                  <a:pt x="230" y="162"/>
                  <a:pt x="185" y="162"/>
                </a:cubicBezTo>
                <a:cubicBezTo>
                  <a:pt x="185" y="162"/>
                  <a:pt x="185" y="162"/>
                  <a:pt x="185" y="162"/>
                </a:cubicBezTo>
                <a:cubicBezTo>
                  <a:pt x="141" y="162"/>
                  <a:pt x="105" y="125"/>
                  <a:pt x="105" y="81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05" y="36"/>
                  <a:pt x="141" y="0"/>
                  <a:pt x="185" y="0"/>
                </a:cubicBezTo>
                <a:close/>
                <a:moveTo>
                  <a:pt x="0" y="303"/>
                </a:moveTo>
                <a:cubicBezTo>
                  <a:pt x="16" y="236"/>
                  <a:pt x="67" y="182"/>
                  <a:pt x="133" y="162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19" y="171"/>
                  <a:pt x="105" y="182"/>
                  <a:pt x="93" y="195"/>
                </a:cubicBezTo>
                <a:cubicBezTo>
                  <a:pt x="68" y="223"/>
                  <a:pt x="50" y="260"/>
                  <a:pt x="42" y="303"/>
                </a:cubicBezTo>
                <a:cubicBezTo>
                  <a:pt x="0" y="303"/>
                  <a:pt x="0" y="303"/>
                  <a:pt x="0" y="303"/>
                </a:cubicBezTo>
                <a:close/>
                <a:moveTo>
                  <a:pt x="154" y="174"/>
                </a:moveTo>
                <a:cubicBezTo>
                  <a:pt x="136" y="181"/>
                  <a:pt x="120" y="193"/>
                  <a:pt x="106" y="208"/>
                </a:cubicBezTo>
                <a:cubicBezTo>
                  <a:pt x="85" y="232"/>
                  <a:pt x="68" y="265"/>
                  <a:pt x="61" y="303"/>
                </a:cubicBezTo>
                <a:cubicBezTo>
                  <a:pt x="313" y="303"/>
                  <a:pt x="313" y="303"/>
                  <a:pt x="313" y="303"/>
                </a:cubicBezTo>
                <a:cubicBezTo>
                  <a:pt x="305" y="265"/>
                  <a:pt x="290" y="232"/>
                  <a:pt x="268" y="208"/>
                </a:cubicBezTo>
                <a:cubicBezTo>
                  <a:pt x="254" y="193"/>
                  <a:pt x="238" y="181"/>
                  <a:pt x="221" y="174"/>
                </a:cubicBezTo>
                <a:cubicBezTo>
                  <a:pt x="210" y="178"/>
                  <a:pt x="199" y="181"/>
                  <a:pt x="187" y="181"/>
                </a:cubicBezTo>
                <a:cubicBezTo>
                  <a:pt x="187" y="181"/>
                  <a:pt x="187" y="181"/>
                  <a:pt x="187" y="181"/>
                </a:cubicBezTo>
                <a:cubicBezTo>
                  <a:pt x="175" y="181"/>
                  <a:pt x="164" y="178"/>
                  <a:pt x="154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AutoShape 9"/>
          <p:cNvSpPr>
            <a:spLocks noChangeAspect="1" noChangeArrowheads="1" noTextEdit="1"/>
          </p:cNvSpPr>
          <p:nvPr/>
        </p:nvSpPr>
        <p:spPr bwMode="auto">
          <a:xfrm>
            <a:off x="35160" y="2267492"/>
            <a:ext cx="430479" cy="4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5278432" y="1255714"/>
            <a:ext cx="3032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AutoShape 3"/>
          <p:cNvSpPr>
            <a:spLocks noChangeAspect="1" noChangeArrowheads="1" noTextEdit="1"/>
          </p:cNvSpPr>
          <p:nvPr/>
        </p:nvSpPr>
        <p:spPr bwMode="auto">
          <a:xfrm>
            <a:off x="5187755" y="1326315"/>
            <a:ext cx="470793" cy="4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53 Marcador de texto"/>
          <p:cNvSpPr>
            <a:spLocks noGrp="1"/>
          </p:cNvSpPr>
          <p:nvPr>
            <p:ph type="body" sz="quarter" idx="29"/>
          </p:nvPr>
        </p:nvSpPr>
        <p:spPr>
          <a:xfrm>
            <a:off x="326906" y="314018"/>
            <a:ext cx="2265527" cy="941696"/>
          </a:xfrm>
        </p:spPr>
        <p:txBody>
          <a:bodyPr/>
          <a:lstStyle/>
          <a:p>
            <a:r>
              <a:rPr lang="es-ES" sz="1600" dirty="0" smtClean="0">
                <a:solidFill>
                  <a:srgbClr val="C00000"/>
                </a:solidFill>
              </a:rPr>
              <a:t>PROGRAMA SALUD Y BIENESTAR COMUNITARIO (PSBC)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26374" y="1253340"/>
            <a:ext cx="25657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Para fines del Programa Salud y Bienestar Comunitario (PSBC) los determinantes sociales serán abordados a través de siete componentes: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-Auto cuidado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-Recreación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-Gestión Integral de Riesgos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-Espacios Habitables Sustentables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-Alimentación Correcta y Local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-Economía Solidaria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-Sustentabilidad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Con la finalidad de fomentar, a través de acciones de Capacitación y Proyectos Comunitarios.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260534" y="275430"/>
            <a:ext cx="2606723" cy="675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Población Objetivo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Localidades de Alta y Muy Alta Marginación que cuentan con Grupos de Desarrollo constituidos.</a:t>
            </a:r>
          </a:p>
          <a:p>
            <a:endParaRPr lang="es-ES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Contraloría Social es: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En el PSBC , la Contraloría Social es un mecanismo de participación de las personas beneficiarias del programa para verificar el cumplimiento de las metas y la correcta aplicación de los recursos públicos.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¿Qué son los Comités Comunitarios de Contraloría Social?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Estos comités realizaran acciones de vigilancia comunitaria del PSBC.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Algunas de sus actividades son: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-Participación libre en el Comité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-Asistir a capacitación y recibir información del PSBC y la CS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-Realizar acciones de vigilancia, levantar cedulas de vigilancia y elaborar informe anual.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-Recibir, atender e investigar quejas y denuncias presentadas sobre la ejecución del PSBC</a:t>
            </a:r>
          </a:p>
          <a:p>
            <a:r>
              <a:rPr lang="es-ES" sz="1100" dirty="0" smtClean="0">
                <a:latin typeface="Arial" pitchFamily="34" charset="0"/>
                <a:cs typeface="Arial" pitchFamily="34" charset="0"/>
              </a:rPr>
              <a:t>-Informar a los beneficiarios sobre los resultados  de las acciones de vigilancia.</a:t>
            </a:r>
          </a:p>
          <a:p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4" name="83 CuadroTexto"/>
          <p:cNvSpPr txBox="1"/>
          <p:nvPr/>
        </p:nvSpPr>
        <p:spPr>
          <a:xfrm>
            <a:off x="6243639" y="1657351"/>
            <a:ext cx="2628900" cy="541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Vigilancia Ciudadana</a:t>
            </a:r>
          </a:p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los beneficiarios tienen derecho a recibir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s-ES" sz="1100" dirty="0" smtClean="0">
                <a:latin typeface="Arial" pitchFamily="34" charset="0"/>
                <a:cs typeface="Arial" pitchFamily="34" charset="0"/>
              </a:rPr>
              <a:t>-Orientación para constituirse en Comité Comunitario de Contraloría Social.</a:t>
            </a:r>
          </a:p>
          <a:p>
            <a:pPr lvl="0"/>
            <a:r>
              <a:rPr lang="es-ES" sz="1100" dirty="0" smtClean="0">
                <a:latin typeface="Arial" pitchFamily="34" charset="0"/>
                <a:cs typeface="Arial" pitchFamily="34" charset="0"/>
              </a:rPr>
              <a:t>-registro del Comité para identificarse</a:t>
            </a:r>
          </a:p>
          <a:p>
            <a:pPr lvl="0">
              <a:buFontTx/>
              <a:buChar char="-"/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Información relativa al PSBC</a:t>
            </a:r>
          </a:p>
          <a:p>
            <a:pPr lvl="0"/>
            <a:endParaRPr lang="es-ES" sz="11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100" b="1" dirty="0" smtClean="0">
                <a:latin typeface="Arial" pitchFamily="34" charset="0"/>
                <a:cs typeface="Arial" pitchFamily="34" charset="0"/>
              </a:rPr>
              <a:t>-Capacitación en Contraloría Social</a:t>
            </a:r>
          </a:p>
          <a:p>
            <a:pPr lvl="0"/>
            <a:r>
              <a:rPr lang="es-ES" sz="1100" dirty="0" smtClean="0">
                <a:latin typeface="Arial" pitchFamily="34" charset="0"/>
                <a:cs typeface="Arial" pitchFamily="34" charset="0"/>
              </a:rPr>
              <a:t>-Asesoría para orientar las acciones de Contraloría social.</a:t>
            </a:r>
          </a:p>
          <a:p>
            <a:pPr lvl="0"/>
            <a:r>
              <a:rPr lang="es-ES" sz="1100" dirty="0" smtClean="0">
                <a:latin typeface="Arial" pitchFamily="34" charset="0"/>
                <a:cs typeface="Arial" pitchFamily="34" charset="0"/>
              </a:rPr>
              <a:t>-instrumentos para realizar Contraloría Social: Cédulas de vigilancia e informes anuales.</a:t>
            </a:r>
          </a:p>
          <a:p>
            <a:pPr lvl="0"/>
            <a:r>
              <a:rPr lang="es-ES" sz="1100" dirty="0" smtClean="0">
                <a:latin typeface="Arial" pitchFamily="34" charset="0"/>
                <a:cs typeface="Arial" pitchFamily="34" charset="0"/>
              </a:rPr>
              <a:t>-Atención a las quejas y denuncias que presenten.</a:t>
            </a:r>
          </a:p>
          <a:p>
            <a:pPr lvl="0"/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100" b="1" dirty="0" smtClean="0">
                <a:latin typeface="Arial" pitchFamily="34" charset="0"/>
                <a:cs typeface="Arial" pitchFamily="34" charset="0"/>
              </a:rPr>
              <a:t>Aplicando la Contraloría Social ayudara a :</a:t>
            </a:r>
          </a:p>
          <a:p>
            <a:pPr lvl="0"/>
            <a:r>
              <a:rPr lang="es-ES" sz="1100" dirty="0" smtClean="0"/>
              <a:t>-Que las acciones de gobierno se realicen con transparencia.</a:t>
            </a:r>
          </a:p>
          <a:p>
            <a:pPr lvl="0"/>
            <a:r>
              <a:rPr lang="es-ES" sz="1100" dirty="0" smtClean="0"/>
              <a:t>-Que los servidores públicos cumplan con sus funciones.</a:t>
            </a:r>
          </a:p>
          <a:p>
            <a:pPr lvl="0"/>
            <a:r>
              <a:rPr lang="es-ES" sz="1100" dirty="0" smtClean="0"/>
              <a:t>-Prevenir prácticas de corrupción.</a:t>
            </a:r>
          </a:p>
          <a:p>
            <a:pPr lvl="0"/>
            <a:r>
              <a:rPr lang="es-ES" sz="1100" dirty="0" smtClean="0"/>
              <a:t>-Crear corresponsabilidad entre el Estado y los beneficiarios.</a:t>
            </a:r>
          </a:p>
          <a:p>
            <a:r>
              <a:rPr lang="es-ES" sz="1100" dirty="0" smtClean="0"/>
              <a:t>-Prevenir a tiempo posibles irregularidades o desvió  de recursos.</a:t>
            </a:r>
            <a:endParaRPr lang="es-ES" sz="11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2" name="Imagen 11" descr="E:\visita Aguascalientes\visita méxico 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12" y="371216"/>
            <a:ext cx="2201153" cy="1208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96391582[1250]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chure_Business brochure -Tri fold_version2.pptx" id="{CD5748CD-B4A1-4BE2-96BA-D308ED029B4F}" vid="{E10C899A-2BB5-4CDD-8651-783B9B2E15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0F748EA773684E9C57F0EBF3E2E034" ma:contentTypeVersion="4" ma:contentTypeDescription="Crear nuevo documento." ma:contentTypeScope="" ma:versionID="ed5645efecb0b7d83be5127efa707b8d">
  <xsd:schema xmlns:xsd="http://www.w3.org/2001/XMLSchema" xmlns:xs="http://www.w3.org/2001/XMLSchema" xmlns:p="http://schemas.microsoft.com/office/2006/metadata/properties" xmlns:ns2="c9e29402-3b0f-465c-8770-6937dc1c7a54" xmlns:ns3="2334d75d-660b-4c68-9d94-ba847eed8da9" targetNamespace="http://schemas.microsoft.com/office/2006/metadata/properties" ma:root="true" ma:fieldsID="fe94190c01b5d743687ce85905301e3e" ns2:_="" ns3:_="">
    <xsd:import namespace="c9e29402-3b0f-465c-8770-6937dc1c7a54"/>
    <xsd:import namespace="2334d75d-660b-4c68-9d94-ba847eed8d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29402-3b0f-465c-8770-6937dc1c7a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4d75d-660b-4c68-9d94-ba847eed8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9FDED-B271-4E4B-8E25-3F326226503E}"/>
</file>

<file path=customXml/itemProps2.xml><?xml version="1.0" encoding="utf-8"?>
<ds:datastoreItem xmlns:ds="http://schemas.openxmlformats.org/officeDocument/2006/customXml" ds:itemID="{56AF7A82-5A86-40B3-A95A-0C91A84A6A6A}"/>
</file>

<file path=customXml/itemProps3.xml><?xml version="1.0" encoding="utf-8"?>
<ds:datastoreItem xmlns:ds="http://schemas.openxmlformats.org/officeDocument/2006/customXml" ds:itemID="{D119C20F-4CE9-4097-AF28-C21350C4A23C}"/>
</file>

<file path=docProps/app.xml><?xml version="1.0" encoding="utf-8"?>
<Properties xmlns="http://schemas.openxmlformats.org/officeDocument/2006/extended-properties" xmlns:vt="http://schemas.openxmlformats.org/officeDocument/2006/docPropsVTypes">
  <Template>tf96391582[1250]</Template>
  <TotalTime>0</TotalTime>
  <Words>577</Words>
  <Application>Microsoft Office PowerPoint</Application>
  <PresentationFormat>Carta (216 x 279 mm)</PresentationFormat>
  <Paragraphs>72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 Unicode MS</vt:lpstr>
      <vt:lpstr>宋体</vt:lpstr>
      <vt:lpstr>Arial</vt:lpstr>
      <vt:lpstr>Calibri</vt:lpstr>
      <vt:lpstr>Calibri Light</vt:lpstr>
      <vt:lpstr>Microsoft Yi Baiti</vt:lpstr>
      <vt:lpstr>Trebuchet MS</vt:lpstr>
      <vt:lpstr>Verdana</vt:lpstr>
      <vt:lpstr>tf96391582[1250]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2020-04-27T04:32:32Z</dcterms:created>
  <dcterms:modified xsi:type="dcterms:W3CDTF">2020-12-04T23:26:19Z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0x010100D30F748EA773684E9C57F0EBF3E2E034</vt:lpwstr>
  </property>
</Properties>
</file>