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8" r:id="rId6"/>
    <p:sldId id="263" r:id="rId7"/>
    <p:sldId id="264" r:id="rId8"/>
    <p:sldId id="261" r:id="rId9"/>
    <p:sldId id="262" r:id="rId10"/>
    <p:sldId id="265" r:id="rId11"/>
    <p:sldId id="258" r:id="rId1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92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19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4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79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9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6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84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76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65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4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F81F-2582-4391-B8CD-FC001739B004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45B3-26F8-4B2E-9F2E-112A56AD7B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uapv@dif.gob.mx" TargetMode="External"/><Relationship Id="rId3" Type="http://schemas.openxmlformats.org/officeDocument/2006/relationships/hyperlink" Target="https://sidec.funcionpublica.gob.mx/" TargetMode="External"/><Relationship Id="rId7" Type="http://schemas.openxmlformats.org/officeDocument/2006/relationships/hyperlink" Target="mailto:luis.sarabia@dif.gob.m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vazquez@dif.gob.mx" TargetMode="External"/><Relationship Id="rId5" Type="http://schemas.openxmlformats.org/officeDocument/2006/relationships/hyperlink" Target="http://www.fepadenet.pgr.gob.mx/" TargetMode="External"/><Relationship Id="rId4" Type="http://schemas.openxmlformats.org/officeDocument/2006/relationships/hyperlink" Target="mailto:fiscalenlinea@pgr.gob.m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8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0913" y="1886567"/>
            <a:ext cx="8171543" cy="493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07000"/>
              </a:lnSpc>
              <a:spcAft>
                <a:spcPts val="0"/>
              </a:spcAft>
            </a:pPr>
            <a:endParaRPr lang="es-MX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Secretaría </a:t>
            </a: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Función Pública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sidec.funcionpublica.gob.mx</a:t>
            </a:r>
            <a:endParaRPr lang="es-MX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Fiscalía Especializada en Delitos Electorales (FEPADE)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01800 38833 7233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fiscalenlinea@pgr.gob.mx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www.fepadenet.pgr.gob.mx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Órgano Interno de Control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Sistema para el Desarrollo Integral de la Familia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30032200 extensión 2522 y 7280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mvazquez@dif.gob.mx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luis.sarabia@dif.gob.mx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89535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para el Desarrollo integral de la Familia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Atención a Población Vulnerable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Av. Zapata 340, 2° Piso, Colonia Santa Cruz Atoyac, Delegación Benito Juárez 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C.P. 03310, Ciudad de México, 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3003 2200, Ext. 2410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uapv@dif.gob.mx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asunto no previsto en el presente documento, así como cualquier caso de interpretación o duda será resuelto por la Unidad de Atención a Población Vulnerable, para lo cual se formulará </a:t>
            </a:r>
            <a:r>
              <a:rPr lang="es-MX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consulta </a:t>
            </a:r>
            <a:r>
              <a:rPr lang="es-MX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correspondiente por escrito y ésta se resolverá por el mismo medio</a:t>
            </a:r>
            <a:r>
              <a:rPr lang="es-MX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37886" y="1072260"/>
            <a:ext cx="650965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endParaRPr lang="es-MX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es-MX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¿Dónde presentar alguna queja?...</a:t>
            </a:r>
            <a:endParaRPr lang="es-MX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1369" y="2215166"/>
            <a:ext cx="7881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Apoyos para la Protección de las Personas en Estado de Necesidad (S272)</a:t>
            </a:r>
          </a:p>
          <a:p>
            <a:pPr algn="ctr"/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Subprograma de Financiamiento de Proyectos</a:t>
            </a:r>
          </a:p>
          <a:p>
            <a:pPr algn="ctr"/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CONTRALORÍA SOCIAL 2018</a:t>
            </a:r>
          </a:p>
        </p:txBody>
      </p:sp>
    </p:spTree>
    <p:extLst>
      <p:ext uri="{BB962C8B-B14F-4D97-AF65-F5344CB8AC3E}">
        <p14:creationId xmlns:p14="http://schemas.microsoft.com/office/powerpoint/2010/main" val="420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8779" y="1634857"/>
            <a:ext cx="82986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del Programa S272 -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Financiar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proyectos de servicios o infraestructura básica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personas sujetas de asistencia social, beneficiarias en los SEDIF, SMDIF y OSC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Instancia Normativa (IN) -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Sistema Nacional para el Desarrollo Integral de la Familia a través de la Unidad de Atención a Población Vulnerable.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Instancias Ejecutoras (IE)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Los SEDIF, los SMDIF (a través de los SEDIF) y las OSC, quienes serán responsables de la instrumentación de los Proyectos, a través de la suscripción de los Convenios respectivos.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IES podrán auxiliarse de otras dependencias federales, municipales, OSC, instituciones de educación superior e investigación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Beneficiarios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del Programa -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Personas en situación de vulnerabilidad, atendidas por los SEDIF, SMDIF y OSC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4215" y="1086286"/>
            <a:ext cx="8326000" cy="560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la Contraloría Social?</a:t>
            </a:r>
          </a:p>
          <a:p>
            <a:pPr algn="just">
              <a:spcAft>
                <a:spcPts val="600"/>
              </a:spcAft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un mecanismo que fomenta la transparencia y rendición de cuentas de los recursos públicos federales a través de la vigilancia ciudadana. </a:t>
            </a:r>
          </a:p>
          <a:p>
            <a:pPr algn="just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Quiénes conforman el Comité de Contraloría Social?</a:t>
            </a:r>
          </a:p>
          <a:p>
            <a:pPr algn="just">
              <a:spcAft>
                <a:spcPts val="6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Cualquier ciudadana o ciudadano, mayor de 18 años,  que haya sido beneficiado directa o indirectamente por los SEDIF, SMDIF y OSC a través de los proyectos aprobados en el Subprograma de Financiamiento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Proyectos.</a:t>
            </a:r>
          </a:p>
          <a:p>
            <a:pPr lvl="0" algn="just">
              <a:spcAft>
                <a:spcPts val="600"/>
              </a:spcAft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Comité: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Durante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 del ejercicio fiscal en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curso (2018).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</a:t>
            </a: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participantes: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Mínimo tres (3). Las IES serán las responsables de verificar que las personas integrantes de los comités tengan calidad de persona beneficiaria. Se propiciará 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mismo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número de hombres y de mujeres, excepto en los proyectos cuya población beneficiaria es exclusiva de un determinado tipo de población, lo cual se hará constar por escrito.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</a:t>
            </a: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Comité: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 de Contraloría Social del (SEDIF/SMDIF/OSC) para el proyecto (Nombre del proyecto aprobado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Comités: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constituirán CS en las localidades en las que se ejecuta el programa federal atendiendo las características operativas del mismo y a lo establecido en la guía operativa (Localidad: espacio físico donde se aplica el programa federal y en la que se constituirá el comité de CS para el seguimiento, supervisión y vigilancia del Programa)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0" y="3814235"/>
            <a:ext cx="4280093" cy="267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06790" y="1673541"/>
            <a:ext cx="4267200" cy="47089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de Trabajo…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Operativa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1. Formato de minuta de reunión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2. Formato de Acta de Registro del Comité de Contraloría Social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3. Acta de sustitución de integrante del comité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4. Formato de solicitud de información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5. Informe Anual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Anexo 6. Plan Estatal de Trabajo de Contraloría Social: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Trabajo de Contraloría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s-MX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317818" y="1151954"/>
            <a:ext cx="4005943" cy="28623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Normativo…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Ley de Asistencia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Ley General de Desarrollo 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Reglamento de la Ley General de Desarrollo 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Lineamientos para la Promoción y Operación de la Contraloría Social en los Programas Federales de Desarrollo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818" y="6488668"/>
            <a:ext cx="85561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información: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http://sitios.dif.gob.mx/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contraloría_social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13516" y="1030310"/>
            <a:ext cx="2314551" cy="598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Actividades de </a:t>
            </a:r>
            <a:r>
              <a:rPr lang="es-MX" sz="2000" dirty="0" smtClean="0"/>
              <a:t>la Instancia </a:t>
            </a:r>
            <a:r>
              <a:rPr lang="es-MX" sz="2000" dirty="0"/>
              <a:t>Ejecutora: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68411" y="1863144"/>
            <a:ext cx="1692718" cy="5432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Planeación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690651" y="1870713"/>
            <a:ext cx="1556638" cy="5432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Promoción y Operación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652791" y="1870713"/>
            <a:ext cx="1556638" cy="5643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Seguimiento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8246" y="2786842"/>
            <a:ext cx="2653048" cy="3665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Designar o ratificar mediante oficio dirigido a la UAPV al Responsable de las actividades de la Contraloría Social en marco del Subprograma de Financiamiento de Proyectos del PAPPEN.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Elaborar su Programa Institucional de Trabajo de Contraloría Social (PETCS) 2018 y registrarlo en el Sistema Informático de Contraloría Social (SICS).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Establecer la coordinación de las IES con el OEC para las actividades de Contraloría Social, a través de un programa de trabajo.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Capacitar a los integrantes de los Comités de Contraloría Social.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Aquellas otras actividades que las IES (IES) consideren pertinentes.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87040" y="2786843"/>
            <a:ext cx="2971800" cy="3665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Difundir a través de la página de Internet de la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la información proporcionada por la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IN: Esquema,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Actividades de Difusión, Guía Operativa, Informe final de la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CS y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operación de la Contraloría Social.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Realizar reuniones con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beneficiarios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y los Comités de Contraloría Social para proporcionar asesoría y registrar minutas en el SICS. Cabe mencionar que se deberán realizar al menos dos reuniones por año.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Constituir el Comité de Contraloría Social.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Registrar el Comité de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en el SICS.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Proporcionar asesoría en materia de Contraloría Social a las personas beneficiarias indirectas del Programa.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Levantar una minuta de cada reunión de los integrantes del Comité de Contraloría Social, firmada  por al menos un beneficiario, además del integrante del comité de Contraloría Social y de la persona representante de la instancia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ejecutora.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04586" y="2786843"/>
            <a:ext cx="2653048" cy="3665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Capturar en el SICS las actividades de difusión, capacitación, promoción y seguimiento de la Contraloría Social.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Capturar en el SICS las actividades del Comité de Contraloría Social.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Recopilar y capturar en el SICS de las minutas y listas de asistencia correspondientes.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Capturar en el SICS el informe Final.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Turnar al Órgano Estatal de Control las quejas y denuncias.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Aquellas otras actividades que las IES consideren pertinentes.</a:t>
            </a:r>
          </a:p>
        </p:txBody>
      </p:sp>
      <p:cxnSp>
        <p:nvCxnSpPr>
          <p:cNvPr id="23" name="Conector angular 22"/>
          <p:cNvCxnSpPr/>
          <p:nvPr/>
        </p:nvCxnSpPr>
        <p:spPr>
          <a:xfrm rot="5400000">
            <a:off x="2980573" y="256212"/>
            <a:ext cx="233967" cy="2956022"/>
          </a:xfrm>
          <a:prstGeom prst="bentConnector3">
            <a:avLst>
              <a:gd name="adj1" fmla="val 5814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angular 30"/>
          <p:cNvCxnSpPr/>
          <p:nvPr/>
        </p:nvCxnSpPr>
        <p:spPr>
          <a:xfrm rot="16200000" flipH="1">
            <a:off x="5934959" y="269786"/>
            <a:ext cx="241536" cy="2960318"/>
          </a:xfrm>
          <a:prstGeom prst="bentConnector3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4575568" y="1749944"/>
            <a:ext cx="0" cy="12076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1648415" y="2406398"/>
            <a:ext cx="0" cy="38044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4575568" y="2414404"/>
            <a:ext cx="0" cy="38044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7546001" y="2422343"/>
            <a:ext cx="0" cy="38044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139" y="1711758"/>
            <a:ext cx="8673920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Instancia normativa será la encargada capturar los documentos validados, estructura operativa, distribución del presupuesto a vigilar y distribución de materiales de difusión y capacitación a más tardar dentro de los 10 días hábiles a partir de la recepción del oficio de validación por parte de la SFP. Así mismo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designará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nombres de usuario y claves correspondientes a los enlaces de Contraloría Social designados por las IES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3" t="4344" r="21549" b="14239"/>
          <a:stretch/>
        </p:blipFill>
        <p:spPr>
          <a:xfrm>
            <a:off x="3869233" y="3190123"/>
            <a:ext cx="5055826" cy="29713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39" y="3190123"/>
            <a:ext cx="3326727" cy="32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 serán las encargadas de concentrar y procesar a nivel Estatal la información relacionada con la Contraloría Social, para lo cual el Responsable de la Contraloría Social designado deberá resguardar toda la información y capturarla en el Sistema Informático de la Contraloría Social (SICS),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a los </a:t>
            </a:r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plazos establecidos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guía operativa.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139" y="1236671"/>
            <a:ext cx="746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Informático de Contraloría Social…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38790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b="1" dirty="0" smtClean="0"/>
              <a:t>Actividades del Comité de Contraloría Social</a:t>
            </a:r>
          </a:p>
          <a:p>
            <a:pPr lvl="1"/>
            <a:r>
              <a:rPr lang="es-MX" sz="1700" dirty="0" smtClean="0"/>
              <a:t>El </a:t>
            </a:r>
            <a:r>
              <a:rPr lang="es-MX" sz="1700" dirty="0"/>
              <a:t>objetivo principal de los Comités es dar seguimiento, supervisión y vigilancia </a:t>
            </a:r>
            <a:r>
              <a:rPr lang="es-MX" sz="1700" dirty="0" smtClean="0"/>
              <a:t>del cumplimiento </a:t>
            </a:r>
            <a:r>
              <a:rPr lang="es-MX" sz="1700" dirty="0"/>
              <a:t>de las metas y acciones comprometidas en el Programa, así como la </a:t>
            </a:r>
            <a:r>
              <a:rPr lang="es-MX" sz="1700" dirty="0" smtClean="0"/>
              <a:t>correcta aplicación </a:t>
            </a:r>
            <a:r>
              <a:rPr lang="es-MX" sz="1700" dirty="0"/>
              <a:t>de los recursos asignados.</a:t>
            </a:r>
            <a:endParaRPr lang="es-MX" sz="1700" b="1" dirty="0" smtClean="0"/>
          </a:p>
          <a:p>
            <a:pPr lvl="0"/>
            <a:r>
              <a:rPr lang="es-MX" sz="1700" b="1" dirty="0" smtClean="0"/>
              <a:t>Responsabilidades </a:t>
            </a:r>
            <a:r>
              <a:rPr lang="es-MX" sz="1700" b="1" dirty="0"/>
              <a:t>y/o principales tareas: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/>
              <a:t>Solicitar a la Representación Federal o a las entidades federativas y municipios que tengan a su cargo la ejecución del programa federal, la información pública relacionada con la operación del </a:t>
            </a:r>
            <a:r>
              <a:rPr lang="es-MX" sz="1700" dirty="0" smtClean="0"/>
              <a:t>mismo</a:t>
            </a:r>
          </a:p>
          <a:p>
            <a:pPr lvl="1"/>
            <a:r>
              <a:rPr lang="es-MX" sz="1700" b="1" dirty="0" smtClean="0"/>
              <a:t>Vigilar que: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 smtClean="0"/>
              <a:t>Se </a:t>
            </a:r>
            <a:r>
              <a:rPr lang="es-MX" sz="1700" dirty="0"/>
              <a:t>difunda información suficiente, veraz y oportuna sobre la operación del programa federal.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/>
              <a:t>El ejercicio de los recursos públicos para las obras, apoyos o servicios sea oportuno, transparente y con apego a lo establecido en las reglas de operación, en caso de que el programa federal de que se trate se encuentre sujeto a éstas.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 smtClean="0"/>
              <a:t>Las </a:t>
            </a:r>
            <a:r>
              <a:rPr lang="es-MX" sz="1700" dirty="0"/>
              <a:t>personas beneficiarias del programa federal cumplan con los requisitos para tener ese carácter.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/>
              <a:t>Se cumpla con los periodos de ejecución de las obras o de la entrega de los apoyos o servicios.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/>
              <a:t>Exista documentación comprobatoria del ejercicio de los recursos públicos y de la entrega de las obras, apoyos o servicios.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700" dirty="0"/>
              <a:t>El programa federal no se utilice con fines políticos, electorales, de lucro u otros distintos al objeto del programa federal</a:t>
            </a:r>
            <a:r>
              <a:rPr lang="es-MX" sz="1700" dirty="0" smtClean="0"/>
              <a:t>.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33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5" y="248511"/>
            <a:ext cx="2121370" cy="6670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1321" y="1139100"/>
            <a:ext cx="8574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El programa federal no sea aplicado afectando la igualdad entre mujeres y hombres.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Las autoridades competentes den atención a las quejas y denuncias relacionadas con el programa federal;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Registrar el informe anual, los resultados de las actividades de contraloría social realizadas, así como dar seguimiento a los mismos;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Recibir las quejas y denuncias sobre la aplicación y ejecución de los programas federales, recabar la información para verificar la procedencia de las mismas y, en su caso, presentarlas junto con la información recopilada a la representación federal o la entidad federativa o municipio encargado de la ejecución del programa federal, a efecto de que se tomen las medidas a que haya lugar,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Recibir las quejas y denuncias que puedan dar lugar al </a:t>
            </a:r>
            <a:r>
              <a:rPr lang="es-MX" dirty="0" err="1"/>
              <a:t>fincamiento</a:t>
            </a:r>
            <a:r>
              <a:rPr lang="es-MX" dirty="0"/>
              <a:t> de responsabilidades administrativas, civiles o penales relacionadas con los programas federales, así como turnarlas a las autoridades competentes para su atención. </a:t>
            </a:r>
          </a:p>
        </p:txBody>
      </p:sp>
    </p:spTree>
    <p:extLst>
      <p:ext uri="{BB962C8B-B14F-4D97-AF65-F5344CB8AC3E}">
        <p14:creationId xmlns:p14="http://schemas.microsoft.com/office/powerpoint/2010/main" val="3006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1291</Words>
  <Application>Microsoft Office PowerPoint</Application>
  <PresentationFormat>Presentación en pantalla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Gonzalez Palacios</dc:creator>
  <cp:lastModifiedBy>Magdalena Selene Perez Garcia</cp:lastModifiedBy>
  <cp:revision>19</cp:revision>
  <cp:lastPrinted>2018-04-05T00:59:02Z</cp:lastPrinted>
  <dcterms:created xsi:type="dcterms:W3CDTF">2015-01-27T23:42:42Z</dcterms:created>
  <dcterms:modified xsi:type="dcterms:W3CDTF">2018-04-05T00:59:03Z</dcterms:modified>
</cp:coreProperties>
</file>